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 id="2147483675" r:id="rId3"/>
  </p:sldMasterIdLst>
  <p:notesMasterIdLst>
    <p:notesMasterId r:id="rId26"/>
  </p:notesMasterIdLst>
  <p:sldIdLst>
    <p:sldId id="256" r:id="rId4"/>
    <p:sldId id="258" r:id="rId5"/>
    <p:sldId id="2147377153" r:id="rId6"/>
    <p:sldId id="2147377084" r:id="rId7"/>
    <p:sldId id="2147377109" r:id="rId8"/>
    <p:sldId id="2147377148" r:id="rId9"/>
    <p:sldId id="2147377149" r:id="rId10"/>
    <p:sldId id="2147377150" r:id="rId11"/>
    <p:sldId id="2147377154" r:id="rId12"/>
    <p:sldId id="2147377156" r:id="rId13"/>
    <p:sldId id="2147377155" r:id="rId14"/>
    <p:sldId id="2147377152" r:id="rId15"/>
    <p:sldId id="2147377159" r:id="rId16"/>
    <p:sldId id="2147377164" r:id="rId17"/>
    <p:sldId id="2147377160" r:id="rId18"/>
    <p:sldId id="2147377163" r:id="rId19"/>
    <p:sldId id="2147377162" r:id="rId20"/>
    <p:sldId id="2147377165" r:id="rId21"/>
    <p:sldId id="2147377170" r:id="rId22"/>
    <p:sldId id="2147377171" r:id="rId23"/>
    <p:sldId id="2147377172" r:id="rId24"/>
    <p:sldId id="2147377161" r:id="rId25"/>
  </p:sldIdLst>
  <p:sldSz cx="12192000" cy="6858000"/>
  <p:notesSz cx="9601200" cy="15087600"/>
  <p:embeddedFontLst>
    <p:embeddedFont>
      <p:font typeface="Calibri" panose="020F0502020204030204" pitchFamily="34" charset="0"/>
      <p:regular r:id="rId27"/>
      <p:bold r:id="rId28"/>
      <p:italic r:id="rId29"/>
      <p:boldItalic r:id="rId30"/>
    </p:embeddedFont>
    <p:embeddedFont>
      <p:font typeface="HelveticaNeueLT Com 33 ThEx" panose="020B0404020202020204" pitchFamily="34" charset="0"/>
      <p:regular r:id="rId31"/>
    </p:embeddedFont>
    <p:embeddedFont>
      <p:font typeface="HelveticaNeueLT Com 45 Lt" panose="020B0403020202020204" pitchFamily="34" charset="0"/>
      <p:regular r:id="rId32"/>
    </p:embeddedFont>
    <p:embeddedFont>
      <p:font typeface="Segoe UI" panose="020B0502040204020203" pitchFamily="34" charset="0"/>
      <p:regular r:id="rId33"/>
      <p:bold r:id="rId34"/>
      <p:italic r:id="rId35"/>
      <p:boldItalic r:id="rId36"/>
    </p:embeddedFont>
  </p:embeddedFontLst>
  <p:custDataLst>
    <p:tags r:id="rId37"/>
  </p:custDataLst>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BCE557E7-030D-4892-B368-B7164FE67849}">
          <p14:sldIdLst>
            <p14:sldId id="256"/>
            <p14:sldId id="258"/>
            <p14:sldId id="2147377153"/>
          </p14:sldIdLst>
        </p14:section>
        <p14:section name="Motivation" id="{45FF0300-70F3-4A1F-A161-B04A03059A13}">
          <p14:sldIdLst>
            <p14:sldId id="2147377084"/>
            <p14:sldId id="2147377109"/>
            <p14:sldId id="2147377148"/>
          </p14:sldIdLst>
        </p14:section>
        <p14:section name="Vision &amp; Mission" id="{E5DA923C-19CE-4477-B48E-408B3EB85FD2}">
          <p14:sldIdLst>
            <p14:sldId id="2147377149"/>
            <p14:sldId id="2147377150"/>
            <p14:sldId id="2147377154"/>
            <p14:sldId id="2147377156"/>
            <p14:sldId id="2147377155"/>
            <p14:sldId id="2147377152"/>
          </p14:sldIdLst>
        </p14:section>
        <p14:section name="SRA1" id="{B576DA53-E609-4A1D-833B-FF8C80F86E62}">
          <p14:sldIdLst>
            <p14:sldId id="2147377159"/>
            <p14:sldId id="2147377164"/>
            <p14:sldId id="2147377160"/>
            <p14:sldId id="2147377163"/>
            <p14:sldId id="2147377162"/>
          </p14:sldIdLst>
        </p14:section>
        <p14:section name="SRA2" id="{F8A27BA0-71B9-4C93-9CB8-E5EAD58E068C}">
          <p14:sldIdLst>
            <p14:sldId id="2147377165"/>
          </p14:sldIdLst>
        </p14:section>
        <p14:section name="SRA3" id="{C84C0DD2-1F21-4518-96E0-5B0473A75BA1}">
          <p14:sldIdLst>
            <p14:sldId id="2147377170"/>
          </p14:sldIdLst>
        </p14:section>
        <p14:section name="SRA4" id="{E0E8579E-F297-4F41-9504-5A8E0AA51049}">
          <p14:sldIdLst>
            <p14:sldId id="2147377171"/>
          </p14:sldIdLst>
        </p14:section>
        <p14:section name="SRA5" id="{F225D996-3458-4C78-B588-37172584FB33}">
          <p14:sldIdLst>
            <p14:sldId id="2147377172"/>
          </p14:sldIdLst>
        </p14:section>
        <p14:section name="Structure" id="{2E10F4CC-8582-4467-AA72-E123CBB2A0EC}">
          <p14:sldIdLst>
            <p14:sldId id="2147377161"/>
          </p14:sldIdLst>
        </p14:section>
      </p14:sectionLst>
    </p:ex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700"/>
    <a:srgbClr val="BDCC00"/>
    <a:srgbClr val="57AB26"/>
    <a:srgbClr val="0098A0"/>
    <a:srgbClr val="006065"/>
    <a:srgbClr val="DEE9EB"/>
    <a:srgbClr val="1C5DAB"/>
    <a:srgbClr val="00AAAD"/>
    <a:srgbClr val="FAA61A"/>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1515" autoAdjust="0"/>
  </p:normalViewPr>
  <p:slideViewPr>
    <p:cSldViewPr snapToGrid="0" showGuides="1">
      <p:cViewPr varScale="1">
        <p:scale>
          <a:sx n="60" d="100"/>
          <a:sy n="60" d="100"/>
        </p:scale>
        <p:origin x="672" y="48"/>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67"/>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111574556830033E-2"/>
          <c:y val="2.7111574556830033E-2"/>
          <c:w val="0.94577685088633989"/>
          <c:h val="0.94577685088633989"/>
        </c:manualLayout>
      </c:layout>
      <c:doughnutChart>
        <c:varyColors val="0"/>
        <c:ser>
          <c:idx val="0"/>
          <c:order val="0"/>
          <c:dPt>
            <c:idx val="0"/>
            <c:bubble3D val="0"/>
            <c:spPr>
              <a:solidFill>
                <a:srgbClr val="939598"/>
              </a:solidFill>
              <a:ln>
                <a:noFill/>
              </a:ln>
            </c:spPr>
            <c:extLst>
              <c:ext xmlns:c16="http://schemas.microsoft.com/office/drawing/2014/chart" uri="{C3380CC4-5D6E-409C-BE32-E72D297353CC}">
                <c16:uniqueId val="{00000000-A6CF-465A-8D33-EFB7D9D79C73}"/>
              </c:ext>
            </c:extLst>
          </c:dPt>
          <c:dPt>
            <c:idx val="1"/>
            <c:bubble3D val="0"/>
            <c:spPr>
              <a:solidFill>
                <a:srgbClr val="81B3E1"/>
              </a:solidFill>
              <a:ln>
                <a:noFill/>
              </a:ln>
            </c:spPr>
            <c:extLst>
              <c:ext xmlns:c16="http://schemas.microsoft.com/office/drawing/2014/chart" uri="{C3380CC4-5D6E-409C-BE32-E72D297353CC}">
                <c16:uniqueId val="{00000001-A6CF-465A-8D33-EFB7D9D79C73}"/>
              </c:ext>
            </c:extLst>
          </c:dPt>
          <c:dPt>
            <c:idx val="2"/>
            <c:bubble3D val="0"/>
            <c:spPr>
              <a:solidFill>
                <a:srgbClr val="B2D234"/>
              </a:solidFill>
              <a:ln>
                <a:noFill/>
              </a:ln>
            </c:spPr>
            <c:extLst>
              <c:ext xmlns:c16="http://schemas.microsoft.com/office/drawing/2014/chart" uri="{C3380CC4-5D6E-409C-BE32-E72D297353CC}">
                <c16:uniqueId val="{00000002-A6CF-465A-8D33-EFB7D9D79C73}"/>
              </c:ext>
            </c:extLst>
          </c:dPt>
          <c:dPt>
            <c:idx val="3"/>
            <c:bubble3D val="0"/>
            <c:spPr>
              <a:solidFill>
                <a:srgbClr val="B2D234"/>
              </a:solidFill>
              <a:ln>
                <a:noFill/>
              </a:ln>
            </c:spPr>
            <c:extLst>
              <c:ext xmlns:c16="http://schemas.microsoft.com/office/drawing/2014/chart" uri="{C3380CC4-5D6E-409C-BE32-E72D297353CC}">
                <c16:uniqueId val="{00000003-A6CF-465A-8D33-EFB7D9D79C73}"/>
              </c:ext>
            </c:extLst>
          </c:dPt>
          <c:dPt>
            <c:idx val="4"/>
            <c:bubble3D val="0"/>
            <c:spPr>
              <a:solidFill>
                <a:srgbClr val="FAA61A"/>
              </a:solidFill>
              <a:ln>
                <a:noFill/>
              </a:ln>
            </c:spPr>
            <c:extLst>
              <c:ext xmlns:c16="http://schemas.microsoft.com/office/drawing/2014/chart" uri="{C3380CC4-5D6E-409C-BE32-E72D297353CC}">
                <c16:uniqueId val="{00000004-A6CF-465A-8D33-EFB7D9D79C73}"/>
              </c:ext>
            </c:extLst>
          </c:dPt>
          <c:val>
            <c:numRef>
              <c:f>Sheet1!$A$1:$A$5</c:f>
              <c:numCache>
                <c:formatCode>General</c:formatCode>
                <c:ptCount val="5"/>
                <c:pt idx="0">
                  <c:v>6.1416573700471258</c:v>
                </c:pt>
                <c:pt idx="1">
                  <c:v>3.2755787334075186</c:v>
                </c:pt>
                <c:pt idx="2">
                  <c:v>3.2992934033224257</c:v>
                </c:pt>
                <c:pt idx="3">
                  <c:v>11.645530799628522</c:v>
                </c:pt>
                <c:pt idx="4">
                  <c:v>75.637939693594404</c:v>
                </c:pt>
              </c:numCache>
            </c:numRef>
          </c:val>
          <c:extLst>
            <c:ext xmlns:c16="http://schemas.microsoft.com/office/drawing/2014/chart" uri="{C3380CC4-5D6E-409C-BE32-E72D297353CC}">
              <c16:uniqueId val="{00000005-A6CF-465A-8D33-EFB7D9D79C73}"/>
            </c:ext>
          </c:extLst>
        </c:ser>
        <c:dLbls>
          <c:showLegendKey val="0"/>
          <c:showVal val="0"/>
          <c:showCatName val="0"/>
          <c:showSerName val="0"/>
          <c:showPercent val="0"/>
          <c:showBubbleSize val="0"/>
          <c:showLeaderLines val="0"/>
        </c:dLbls>
        <c:firstSliceAng val="272"/>
        <c:holeSize val="8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939598"/>
              </a:solidFill>
              <a:ln>
                <a:noFill/>
              </a:ln>
            </c:spPr>
            <c:extLst>
              <c:ext xmlns:c16="http://schemas.microsoft.com/office/drawing/2014/chart" uri="{C3380CC4-5D6E-409C-BE32-E72D297353CC}">
                <c16:uniqueId val="{00000000-D531-47C0-9965-4DBA0405DB67}"/>
              </c:ext>
            </c:extLst>
          </c:dPt>
          <c:dPt>
            <c:idx val="1"/>
            <c:bubble3D val="0"/>
            <c:spPr>
              <a:solidFill>
                <a:srgbClr val="81B3E1"/>
              </a:solidFill>
              <a:ln>
                <a:noFill/>
              </a:ln>
            </c:spPr>
            <c:extLst>
              <c:ext xmlns:c16="http://schemas.microsoft.com/office/drawing/2014/chart" uri="{C3380CC4-5D6E-409C-BE32-E72D297353CC}">
                <c16:uniqueId val="{00000001-D531-47C0-9965-4DBA0405DB67}"/>
              </c:ext>
            </c:extLst>
          </c:dPt>
          <c:dPt>
            <c:idx val="2"/>
            <c:bubble3D val="0"/>
            <c:spPr>
              <a:solidFill>
                <a:srgbClr val="B2D234"/>
              </a:solidFill>
              <a:ln>
                <a:noFill/>
              </a:ln>
            </c:spPr>
            <c:extLst>
              <c:ext xmlns:c16="http://schemas.microsoft.com/office/drawing/2014/chart" uri="{C3380CC4-5D6E-409C-BE32-E72D297353CC}">
                <c16:uniqueId val="{00000002-D531-47C0-9965-4DBA0405DB67}"/>
              </c:ext>
            </c:extLst>
          </c:dPt>
          <c:dPt>
            <c:idx val="3"/>
            <c:bubble3D val="0"/>
            <c:spPr>
              <a:solidFill>
                <a:srgbClr val="B2D234"/>
              </a:solidFill>
              <a:ln>
                <a:noFill/>
              </a:ln>
            </c:spPr>
            <c:extLst>
              <c:ext xmlns:c16="http://schemas.microsoft.com/office/drawing/2014/chart" uri="{C3380CC4-5D6E-409C-BE32-E72D297353CC}">
                <c16:uniqueId val="{00000003-D531-47C0-9965-4DBA0405DB67}"/>
              </c:ext>
            </c:extLst>
          </c:dPt>
          <c:dPt>
            <c:idx val="4"/>
            <c:bubble3D val="0"/>
            <c:spPr>
              <a:solidFill>
                <a:srgbClr val="FAA61A"/>
              </a:solidFill>
              <a:ln>
                <a:noFill/>
              </a:ln>
            </c:spPr>
            <c:extLst>
              <c:ext xmlns:c16="http://schemas.microsoft.com/office/drawing/2014/chart" uri="{C3380CC4-5D6E-409C-BE32-E72D297353CC}">
                <c16:uniqueId val="{00000004-D531-47C0-9965-4DBA0405DB67}"/>
              </c:ext>
            </c:extLst>
          </c:dPt>
          <c:val>
            <c:numRef>
              <c:f>Sheet1!$A$1:$A$5</c:f>
              <c:numCache>
                <c:formatCode>General</c:formatCode>
                <c:ptCount val="5"/>
                <c:pt idx="0">
                  <c:v>6.1416573700471258</c:v>
                </c:pt>
                <c:pt idx="1">
                  <c:v>3.2755787334075186</c:v>
                </c:pt>
                <c:pt idx="2">
                  <c:v>3.2992934033224257</c:v>
                </c:pt>
                <c:pt idx="3">
                  <c:v>11.645530799628522</c:v>
                </c:pt>
                <c:pt idx="4">
                  <c:v>75.637939693594404</c:v>
                </c:pt>
              </c:numCache>
            </c:numRef>
          </c:val>
          <c:extLst>
            <c:ext xmlns:c16="http://schemas.microsoft.com/office/drawing/2014/chart" uri="{C3380CC4-5D6E-409C-BE32-E72D297353CC}">
              <c16:uniqueId val="{00000005-D531-47C0-9965-4DBA0405DB67}"/>
            </c:ext>
          </c:extLst>
        </c:ser>
        <c:dLbls>
          <c:showLegendKey val="0"/>
          <c:showVal val="0"/>
          <c:showCatName val="0"/>
          <c:showSerName val="0"/>
          <c:showPercent val="0"/>
          <c:showBubbleSize val="0"/>
          <c:showLeaderLines val="0"/>
        </c:dLbls>
        <c:firstSliceAng val="272"/>
        <c:holeSize val="8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939598"/>
              </a:solidFill>
              <a:ln>
                <a:noFill/>
              </a:ln>
            </c:spPr>
            <c:extLst>
              <c:ext xmlns:c16="http://schemas.microsoft.com/office/drawing/2014/chart" uri="{C3380CC4-5D6E-409C-BE32-E72D297353CC}">
                <c16:uniqueId val="{00000000-C925-44FE-BD7A-2E22355ACAE2}"/>
              </c:ext>
            </c:extLst>
          </c:dPt>
          <c:dPt>
            <c:idx val="1"/>
            <c:bubble3D val="0"/>
            <c:spPr>
              <a:solidFill>
                <a:srgbClr val="81B3E1"/>
              </a:solidFill>
              <a:ln>
                <a:noFill/>
              </a:ln>
            </c:spPr>
            <c:extLst>
              <c:ext xmlns:c16="http://schemas.microsoft.com/office/drawing/2014/chart" uri="{C3380CC4-5D6E-409C-BE32-E72D297353CC}">
                <c16:uniqueId val="{00000001-C925-44FE-BD7A-2E22355ACAE2}"/>
              </c:ext>
            </c:extLst>
          </c:dPt>
          <c:dPt>
            <c:idx val="2"/>
            <c:bubble3D val="0"/>
            <c:spPr>
              <a:solidFill>
                <a:srgbClr val="B2D234"/>
              </a:solidFill>
              <a:ln>
                <a:noFill/>
              </a:ln>
            </c:spPr>
            <c:extLst>
              <c:ext xmlns:c16="http://schemas.microsoft.com/office/drawing/2014/chart" uri="{C3380CC4-5D6E-409C-BE32-E72D297353CC}">
                <c16:uniqueId val="{00000002-C925-44FE-BD7A-2E22355ACAE2}"/>
              </c:ext>
            </c:extLst>
          </c:dPt>
          <c:dPt>
            <c:idx val="3"/>
            <c:bubble3D val="0"/>
            <c:spPr>
              <a:solidFill>
                <a:srgbClr val="B2D234"/>
              </a:solidFill>
              <a:ln>
                <a:noFill/>
              </a:ln>
            </c:spPr>
            <c:extLst>
              <c:ext xmlns:c16="http://schemas.microsoft.com/office/drawing/2014/chart" uri="{C3380CC4-5D6E-409C-BE32-E72D297353CC}">
                <c16:uniqueId val="{00000003-C925-44FE-BD7A-2E22355ACAE2}"/>
              </c:ext>
            </c:extLst>
          </c:dPt>
          <c:dPt>
            <c:idx val="4"/>
            <c:bubble3D val="0"/>
            <c:spPr>
              <a:solidFill>
                <a:srgbClr val="FAA61A"/>
              </a:solidFill>
              <a:ln>
                <a:noFill/>
              </a:ln>
            </c:spPr>
            <c:extLst>
              <c:ext xmlns:c16="http://schemas.microsoft.com/office/drawing/2014/chart" uri="{C3380CC4-5D6E-409C-BE32-E72D297353CC}">
                <c16:uniqueId val="{00000004-C925-44FE-BD7A-2E22355ACAE2}"/>
              </c:ext>
            </c:extLst>
          </c:dPt>
          <c:val>
            <c:numRef>
              <c:f>Sheet1!$A$1:$A$5</c:f>
              <c:numCache>
                <c:formatCode>General</c:formatCode>
                <c:ptCount val="5"/>
                <c:pt idx="0">
                  <c:v>6.1416573700471258</c:v>
                </c:pt>
                <c:pt idx="1">
                  <c:v>3.2755787334075186</c:v>
                </c:pt>
                <c:pt idx="2">
                  <c:v>3.2992934033224257</c:v>
                </c:pt>
                <c:pt idx="3">
                  <c:v>11.645530799628522</c:v>
                </c:pt>
                <c:pt idx="4">
                  <c:v>75.637939693594404</c:v>
                </c:pt>
              </c:numCache>
            </c:numRef>
          </c:val>
          <c:extLst>
            <c:ext xmlns:c16="http://schemas.microsoft.com/office/drawing/2014/chart" uri="{C3380CC4-5D6E-409C-BE32-E72D297353CC}">
              <c16:uniqueId val="{00000005-C925-44FE-BD7A-2E22355ACAE2}"/>
            </c:ext>
          </c:extLst>
        </c:ser>
        <c:dLbls>
          <c:showLegendKey val="0"/>
          <c:showVal val="0"/>
          <c:showCatName val="0"/>
          <c:showSerName val="0"/>
          <c:showPercent val="0"/>
          <c:showBubbleSize val="0"/>
          <c:showLeaderLines val="0"/>
        </c:dLbls>
        <c:firstSliceAng val="272"/>
        <c:holeSize val="80"/>
      </c:doughnut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160519" cy="757001"/>
          </a:xfrm>
          <a:prstGeom prst="rect">
            <a:avLst/>
          </a:prstGeom>
        </p:spPr>
        <p:txBody>
          <a:bodyPr vert="horz" lIns="141067" tIns="70533" rIns="141067" bIns="70533" rtlCol="0"/>
          <a:lstStyle>
            <a:lvl1pPr algn="l">
              <a:defRPr sz="1800"/>
            </a:lvl1pPr>
          </a:lstStyle>
          <a:p>
            <a:endParaRPr lang="en-US"/>
          </a:p>
        </p:txBody>
      </p:sp>
      <p:sp>
        <p:nvSpPr>
          <p:cNvPr id="3" name="Datumsplatzhalter 2"/>
          <p:cNvSpPr>
            <a:spLocks noGrp="1"/>
          </p:cNvSpPr>
          <p:nvPr>
            <p:ph type="dt" idx="1"/>
          </p:nvPr>
        </p:nvSpPr>
        <p:spPr>
          <a:xfrm>
            <a:off x="5438461" y="1"/>
            <a:ext cx="4160519" cy="757001"/>
          </a:xfrm>
          <a:prstGeom prst="rect">
            <a:avLst/>
          </a:prstGeom>
        </p:spPr>
        <p:txBody>
          <a:bodyPr vert="horz" lIns="141067" tIns="70533" rIns="141067" bIns="70533" rtlCol="0"/>
          <a:lstStyle>
            <a:lvl1pPr algn="r">
              <a:defRPr sz="1800"/>
            </a:lvl1pPr>
          </a:lstStyle>
          <a:p>
            <a:fld id="{832D960F-2056-4958-B000-2265D04F012C}" type="datetimeFigureOut">
              <a:rPr lang="en-US" smtClean="0"/>
              <a:t>6/11/2024</a:t>
            </a:fld>
            <a:endParaRPr lang="en-US"/>
          </a:p>
        </p:txBody>
      </p:sp>
      <p:sp>
        <p:nvSpPr>
          <p:cNvPr id="4" name="Folienbildplatzhalter 3"/>
          <p:cNvSpPr>
            <a:spLocks noGrp="1" noRot="1" noChangeAspect="1"/>
          </p:cNvSpPr>
          <p:nvPr>
            <p:ph type="sldImg" idx="2"/>
          </p:nvPr>
        </p:nvSpPr>
        <p:spPr>
          <a:xfrm>
            <a:off x="273050" y="1885950"/>
            <a:ext cx="9055100" cy="5094288"/>
          </a:xfrm>
          <a:prstGeom prst="rect">
            <a:avLst/>
          </a:prstGeom>
          <a:noFill/>
          <a:ln w="12700">
            <a:solidFill>
              <a:prstClr val="black"/>
            </a:solidFill>
          </a:ln>
        </p:spPr>
        <p:txBody>
          <a:bodyPr vert="horz" lIns="141067" tIns="70533" rIns="141067" bIns="70533" rtlCol="0" anchor="ctr"/>
          <a:lstStyle/>
          <a:p>
            <a:endParaRPr lang="en-US"/>
          </a:p>
        </p:txBody>
      </p:sp>
      <p:sp>
        <p:nvSpPr>
          <p:cNvPr id="5" name="Notizenplatzhalter 4"/>
          <p:cNvSpPr>
            <a:spLocks noGrp="1"/>
          </p:cNvSpPr>
          <p:nvPr>
            <p:ph type="body" sz="quarter" idx="3"/>
          </p:nvPr>
        </p:nvSpPr>
        <p:spPr>
          <a:xfrm>
            <a:off x="960120" y="7260907"/>
            <a:ext cx="7680960" cy="5940743"/>
          </a:xfrm>
          <a:prstGeom prst="rect">
            <a:avLst/>
          </a:prstGeom>
        </p:spPr>
        <p:txBody>
          <a:bodyPr vert="horz" lIns="141067" tIns="70533" rIns="141067" bIns="70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14330605"/>
            <a:ext cx="4160519" cy="756998"/>
          </a:xfrm>
          <a:prstGeom prst="rect">
            <a:avLst/>
          </a:prstGeom>
        </p:spPr>
        <p:txBody>
          <a:bodyPr vert="horz" lIns="141067" tIns="70533" rIns="141067" bIns="70533" rtlCol="0" anchor="b"/>
          <a:lstStyle>
            <a:lvl1pPr algn="l">
              <a:defRPr sz="1800"/>
            </a:lvl1pPr>
          </a:lstStyle>
          <a:p>
            <a:endParaRPr lang="en-US"/>
          </a:p>
        </p:txBody>
      </p:sp>
      <p:sp>
        <p:nvSpPr>
          <p:cNvPr id="7" name="Foliennummernplatzhalter 6"/>
          <p:cNvSpPr>
            <a:spLocks noGrp="1"/>
          </p:cNvSpPr>
          <p:nvPr>
            <p:ph type="sldNum" sz="quarter" idx="5"/>
          </p:nvPr>
        </p:nvSpPr>
        <p:spPr>
          <a:xfrm>
            <a:off x="5438461" y="14330605"/>
            <a:ext cx="4160519" cy="756998"/>
          </a:xfrm>
          <a:prstGeom prst="rect">
            <a:avLst/>
          </a:prstGeom>
        </p:spPr>
        <p:txBody>
          <a:bodyPr vert="horz" lIns="141067" tIns="70533" rIns="141067" bIns="70533" rtlCol="0" anchor="b"/>
          <a:lstStyle>
            <a:lvl1pPr algn="r">
              <a:defRPr sz="1800"/>
            </a:lvl1pPr>
          </a:lstStyle>
          <a:p>
            <a:fld id="{C2335BBE-5648-43C2-B75F-17D32A4261D0}" type="slidenum">
              <a:rPr lang="en-US" smtClean="0"/>
              <a:t>‹Nr.›</a:t>
            </a:fld>
            <a:endParaRPr lang="en-US"/>
          </a:p>
        </p:txBody>
      </p:sp>
    </p:spTree>
    <p:extLst>
      <p:ext uri="{BB962C8B-B14F-4D97-AF65-F5344CB8AC3E}">
        <p14:creationId xmlns:p14="http://schemas.microsoft.com/office/powerpoint/2010/main" val="27601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1</a:t>
            </a:fld>
            <a:endParaRPr lang="en-US"/>
          </a:p>
        </p:txBody>
      </p:sp>
    </p:spTree>
    <p:extLst>
      <p:ext uri="{BB962C8B-B14F-4D97-AF65-F5344CB8AC3E}">
        <p14:creationId xmlns:p14="http://schemas.microsoft.com/office/powerpoint/2010/main" val="30333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2</a:t>
            </a:fld>
            <a:endParaRPr lang="en-US"/>
          </a:p>
        </p:txBody>
      </p:sp>
    </p:spTree>
    <p:extLst>
      <p:ext uri="{BB962C8B-B14F-4D97-AF65-F5344CB8AC3E}">
        <p14:creationId xmlns:p14="http://schemas.microsoft.com/office/powerpoint/2010/main" val="225653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https://ourworldindata.org/emissions-by-sector</a:t>
            </a:r>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349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9417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7200519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5.bin"/><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NUL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81197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1" name="think-cell Folie" r:id="rId4" imgW="498" imgH="499" progId="TCLayout.ActiveDocument.1">
                  <p:embed/>
                </p:oleObj>
              </mc:Choice>
              <mc:Fallback>
                <p:oleObj name="think-cell Folie" r:id="rId4" imgW="498"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descr="Ein Bild, das Stück, Essen, Broccoli, Kuchen enthält.&#10;&#10;Automatisch generierte Beschreibung">
            <a:extLst>
              <a:ext uri="{FF2B5EF4-FFF2-40B4-BE49-F238E27FC236}">
                <a16:creationId xmlns:a16="http://schemas.microsoft.com/office/drawing/2014/main" id="{EB389856-8EB7-43D3-954A-F99F7F649C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7100"/>
            <a:ext cx="12192000" cy="4745502"/>
          </a:xfrm>
          <a:prstGeom prst="rect">
            <a:avLst/>
          </a:prstGeom>
        </p:spPr>
      </p:pic>
      <p:pic>
        <p:nvPicPr>
          <p:cNvPr id="15" name="Grafik 14">
            <a:extLst>
              <a:ext uri="{FF2B5EF4-FFF2-40B4-BE49-F238E27FC236}">
                <a16:creationId xmlns:a16="http://schemas.microsoft.com/office/drawing/2014/main" id="{BC983871-8ACC-43FC-9519-F64E899E91B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143" t="31132" r="17619" b="30386"/>
          <a:stretch/>
        </p:blipFill>
        <p:spPr>
          <a:xfrm>
            <a:off x="5895010" y="6190759"/>
            <a:ext cx="1772519" cy="575596"/>
          </a:xfrm>
          <a:prstGeom prst="rect">
            <a:avLst/>
          </a:prstGeom>
        </p:spPr>
      </p:pic>
      <p:pic>
        <p:nvPicPr>
          <p:cNvPr id="12" name="Grafik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026" y="6223303"/>
            <a:ext cx="541781" cy="500153"/>
          </a:xfrm>
          <a:prstGeom prst="rect">
            <a:avLst/>
          </a:prstGeom>
          <a:solidFill>
            <a:schemeClr val="bg1"/>
          </a:solidFill>
        </p:spPr>
      </p:pic>
      <p:pic>
        <p:nvPicPr>
          <p:cNvPr id="3" name="Grafik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500" y="6218276"/>
            <a:ext cx="2489900" cy="510207"/>
          </a:xfrm>
          <a:prstGeom prst="rect">
            <a:avLst/>
          </a:prstGeom>
        </p:spPr>
      </p:pic>
    </p:spTree>
    <p:extLst>
      <p:ext uri="{BB962C8B-B14F-4D97-AF65-F5344CB8AC3E}">
        <p14:creationId xmlns:p14="http://schemas.microsoft.com/office/powerpoint/2010/main" val="220802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21914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5"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rgbClr val="00539E"/>
                </a:solidFill>
              </a:defRPr>
            </a:lvl1pPr>
            <a:lvl2pPr marL="685783" indent="-228594">
              <a:buFontTx/>
              <a:buBlip>
                <a:blip r:embed="rId6"/>
              </a:buBlip>
              <a:defRPr sz="1600">
                <a:solidFill>
                  <a:srgbClr val="00539E"/>
                </a:solidFill>
              </a:defRPr>
            </a:lvl2pPr>
            <a:lvl3pPr marL="1142971" indent="-228594">
              <a:buFontTx/>
              <a:buBlip>
                <a:blip r:embed="rId6"/>
              </a:buBlip>
              <a:defRPr sz="1400">
                <a:solidFill>
                  <a:srgbClr val="00539E"/>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lvl1pPr>
          </a:lstStyle>
          <a:p>
            <a:r>
              <a:rPr lang="en-US" dirty="0"/>
              <a:t>Figure</a:t>
            </a:r>
          </a:p>
        </p:txBody>
      </p:sp>
      <p:sp>
        <p:nvSpPr>
          <p:cNvPr id="12" name="Fußzeilenplatzhalter 9">
            <a:extLst>
              <a:ext uri="{FF2B5EF4-FFF2-40B4-BE49-F238E27FC236}">
                <a16:creationId xmlns:a16="http://schemas.microsoft.com/office/drawing/2014/main" id="{7DD49467-2BD5-47D0-8F45-204F5CC3AC5A}"/>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39181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35353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9"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96786F07-AB57-4068-A9FA-251298AD015A}"/>
              </a:ext>
            </a:extLst>
          </p:cNvPr>
          <p:cNvSpPr/>
          <p:nvPr userDrawn="1"/>
        </p:nvSpPr>
        <p:spPr>
          <a:xfrm>
            <a:off x="7166429" y="5992585"/>
            <a:ext cx="5025571" cy="865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E7448C7B-72F6-4111-9941-8621591EE6E2}"/>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84306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Titel und Inhalt">
    <p:spTree>
      <p:nvGrpSpPr>
        <p:cNvPr id="1" name=""/>
        <p:cNvGrpSpPr/>
        <p:nvPr/>
      </p:nvGrpSpPr>
      <p:grpSpPr bwMode="auto">
        <a:xfrm>
          <a:off x="0" y="0"/>
          <a:ext cx="0" cy="0"/>
          <a:chOff x="0" y="0"/>
          <a:chExt cx="0" cy="0"/>
        </a:xfrm>
      </p:grpSpPr>
      <p:graphicFrame>
        <p:nvGraphicFramePr>
          <p:cNvPr id="2" name="Objekt 1" hidden="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5173" name="think-cell Folie" r:id="rId3" imgW="0" imgH="0" progId="TCLayout.ActiveDocument.1">
                  <p:embed/>
                </p:oleObj>
              </mc:Choice>
              <mc:Fallback>
                <p:oleObj name="think-cell Folie" r:id="rId3" imgW="0" imgH="0" progId="TCLayout.ActiveDocument.1">
                  <p:embed/>
                  <p:pic>
                    <p:nvPicPr>
                      <p:cNvPr id="2" name="Objekt 1" hidden="1"/>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Gerader Verbinder 25"/>
          <p:cNvCxnSpPr>
            <a:cxnSpLocks/>
          </p:cNvCxnSpPr>
          <p:nvPr userDrawn="1"/>
        </p:nvCxnSpPr>
        <p:spPr bwMode="auto">
          <a:xfrm flipV="1">
            <a:off x="257175" y="847725"/>
            <a:ext cx="11610975" cy="0"/>
          </a:xfrm>
          <a:prstGeom prst="line">
            <a:avLst/>
          </a:prstGeom>
          <a:ln>
            <a:solidFill>
              <a:srgbClr val="01549E"/>
            </a:solidFill>
          </a:ln>
        </p:spPr>
        <p:style>
          <a:lnRef idx="1">
            <a:schemeClr val="accent1"/>
          </a:lnRef>
          <a:fillRef idx="0">
            <a:schemeClr val="accent1"/>
          </a:fillRef>
          <a:effectRef idx="0">
            <a:schemeClr val="accent1"/>
          </a:effectRef>
          <a:fontRef idx="minor">
            <a:schemeClr val="tx1"/>
          </a:fontRef>
        </p:style>
      </p:cxnSp>
      <p:grpSp>
        <p:nvGrpSpPr>
          <p:cNvPr id="6" name="Gruppieren 3"/>
          <p:cNvGrpSpPr/>
          <p:nvPr userDrawn="1"/>
        </p:nvGrpSpPr>
        <p:grpSpPr bwMode="auto">
          <a:xfrm>
            <a:off x="266607" y="484913"/>
            <a:ext cx="720000" cy="720000"/>
            <a:chOff x="257175" y="564017"/>
            <a:chExt cx="643707" cy="643707"/>
          </a:xfrm>
        </p:grpSpPr>
        <p:sp>
          <p:nvSpPr>
            <p:cNvPr id="7" name="Ellipse 10"/>
            <p:cNvSpPr/>
            <p:nvPr userDrawn="1"/>
          </p:nvSpPr>
          <p:spPr bwMode="auto">
            <a:xfrm>
              <a:off x="257175" y="564017"/>
              <a:ext cx="643707" cy="643707"/>
            </a:xfrm>
            <a:prstGeom prst="ellipse">
              <a:avLst/>
            </a:prstGeom>
            <a:solidFill>
              <a:srgbClr val="005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8" name="Gruppieren 23"/>
            <p:cNvGrpSpPr>
              <a:grpSpLocks noChangeAspect="1"/>
            </p:cNvGrpSpPr>
            <p:nvPr userDrawn="1"/>
          </p:nvGrpSpPr>
          <p:grpSpPr bwMode="auto">
            <a:xfrm>
              <a:off x="393074" y="666416"/>
              <a:ext cx="375556" cy="492169"/>
              <a:chOff x="352332" y="523454"/>
              <a:chExt cx="529411" cy="693796"/>
            </a:xfrm>
          </p:grpSpPr>
          <p:pic>
            <p:nvPicPr>
              <p:cNvPr id="9" name="Grafik 16"/>
              <p:cNvPicPr>
                <a:picLocks noChangeAspect="1"/>
              </p:cNvPicPr>
              <p:nvPr userDrawn="1"/>
            </p:nvPicPr>
            <p:blipFill>
              <a:blip r:embed="rId5"/>
              <a:srcRect l="16927" t="22609" r="74194" b="52788"/>
              <a:stretch/>
            </p:blipFill>
            <p:spPr bwMode="auto">
              <a:xfrm>
                <a:off x="558800" y="523454"/>
                <a:ext cx="322943" cy="289346"/>
              </a:xfrm>
              <a:prstGeom prst="rect">
                <a:avLst/>
              </a:prstGeom>
            </p:spPr>
          </p:pic>
          <p:pic>
            <p:nvPicPr>
              <p:cNvPr id="10" name="Grafik 17"/>
              <p:cNvPicPr>
                <a:picLocks noChangeAspect="1"/>
              </p:cNvPicPr>
              <p:nvPr userDrawn="1"/>
            </p:nvPicPr>
            <p:blipFill>
              <a:blip r:embed="rId6"/>
              <a:srcRect l="20303" t="22609" r="74194" b="18396"/>
              <a:stretch/>
            </p:blipFill>
            <p:spPr bwMode="auto">
              <a:xfrm flipH="1">
                <a:off x="352332" y="523454"/>
                <a:ext cx="200117" cy="693796"/>
              </a:xfrm>
              <a:prstGeom prst="rect">
                <a:avLst/>
              </a:prstGeom>
            </p:spPr>
          </p:pic>
          <p:pic>
            <p:nvPicPr>
              <p:cNvPr id="11" name="Grafik 18"/>
              <p:cNvPicPr>
                <a:picLocks noChangeAspect="1"/>
              </p:cNvPicPr>
              <p:nvPr userDrawn="1"/>
            </p:nvPicPr>
            <p:blipFill>
              <a:blip r:embed="rId7"/>
              <a:srcRect l="20064" t="47177" r="74194" b="39594"/>
              <a:stretch/>
            </p:blipFill>
            <p:spPr bwMode="auto">
              <a:xfrm rot="16079999" flipH="1">
                <a:off x="504824" y="977477"/>
                <a:ext cx="208825" cy="155575"/>
              </a:xfrm>
              <a:prstGeom prst="rect">
                <a:avLst/>
              </a:prstGeom>
            </p:spPr>
          </p:pic>
          <p:pic>
            <p:nvPicPr>
              <p:cNvPr id="12" name="Grafik 19"/>
              <p:cNvPicPr>
                <a:picLocks noChangeAspect="1"/>
              </p:cNvPicPr>
              <p:nvPr userDrawn="1"/>
            </p:nvPicPr>
            <p:blipFill>
              <a:blip r:embed="rId8"/>
              <a:srcRect l="20506" t="46942" r="74194" b="25521"/>
              <a:stretch/>
            </p:blipFill>
            <p:spPr bwMode="auto">
              <a:xfrm>
                <a:off x="688975" y="809625"/>
                <a:ext cx="192768" cy="323849"/>
              </a:xfrm>
              <a:prstGeom prst="rect">
                <a:avLst/>
              </a:prstGeom>
            </p:spPr>
          </p:pic>
        </p:grpSp>
      </p:grpSp>
      <p:sp>
        <p:nvSpPr>
          <p:cNvPr id="13" name="Textplatzhalter 22"/>
          <p:cNvSpPr>
            <a:spLocks noGrp="1"/>
          </p:cNvSpPr>
          <p:nvPr>
            <p:ph type="body" sz="quarter" idx="12" hasCustomPrompt="1"/>
          </p:nvPr>
        </p:nvSpPr>
        <p:spPr bwMode="auto">
          <a:xfrm>
            <a:off x="986607" y="874350"/>
            <a:ext cx="10802167" cy="295274"/>
          </a:xfrm>
          <a:prstGeom prst="rect">
            <a:avLst/>
          </a:prstGeom>
        </p:spPr>
        <p:txBody>
          <a:bodyPr/>
          <a:lstStyle>
            <a:lvl1pPr marL="0" indent="0">
              <a:buNone/>
              <a:defRPr sz="2000" cap="all">
                <a:solidFill>
                  <a:schemeClr val="tx1">
                    <a:lumMod val="65000"/>
                    <a:lumOff val="35000"/>
                  </a:schemeClr>
                </a:solidFill>
                <a:latin typeface="Arial"/>
                <a:cs typeface="Arial"/>
              </a:defRPr>
            </a:lvl1pPr>
          </a:lstStyle>
          <a:p>
            <a:pPr lvl="0">
              <a:defRPr/>
            </a:pPr>
            <a:r>
              <a:rPr lang="de-DE"/>
              <a:t>Subtitle</a:t>
            </a:r>
            <a:endParaRPr lang="en-US"/>
          </a:p>
        </p:txBody>
      </p:sp>
      <p:sp>
        <p:nvSpPr>
          <p:cNvPr id="14" name="Textplatzhalter 27"/>
          <p:cNvSpPr>
            <a:spLocks noGrp="1"/>
          </p:cNvSpPr>
          <p:nvPr>
            <p:ph type="body" sz="quarter" idx="13"/>
          </p:nvPr>
        </p:nvSpPr>
        <p:spPr bwMode="auto">
          <a:xfrm>
            <a:off x="257175" y="1485900"/>
            <a:ext cx="11617325" cy="4288268"/>
          </a:xfrm>
          <a:prstGeom prst="rect">
            <a:avLst/>
          </a:prstGeom>
        </p:spPr>
        <p:txBody>
          <a:bodyPr/>
          <a:lstStyle>
            <a:lvl1pPr marL="0" indent="0">
              <a:buNone/>
              <a:defRPr sz="2000">
                <a:latin typeface="Arial"/>
                <a:cs typeface="Arial"/>
              </a:defRPr>
            </a:lvl1pPr>
            <a:lvl2pPr marL="685800" indent="-228600">
              <a:buFontTx/>
              <a:buChar char="*"/>
              <a:defRPr sz="1800">
                <a:solidFill>
                  <a:schemeClr val="tx1"/>
                </a:solidFill>
                <a:latin typeface="Arial"/>
                <a:cs typeface="Arial"/>
              </a:defRPr>
            </a:lvl2pPr>
            <a:lvl3pPr marL="1143000" indent="-228600">
              <a:buFontTx/>
              <a:buChar char="*"/>
              <a:defRPr sz="1600">
                <a:latin typeface="Arial"/>
                <a:cs typeface="Arial"/>
              </a:defRPr>
            </a:lvl3pPr>
            <a:lvl4pPr>
              <a:defRPr>
                <a:latin typeface="HelveticaNeueLT Com 45 Lt"/>
                <a:cs typeface="Arial"/>
              </a:defRPr>
            </a:lvl4pPr>
            <a:lvl5pPr>
              <a:defRPr>
                <a:latin typeface="HelveticaNeueLT Com 45 Lt"/>
                <a:cs typeface="Arial"/>
              </a:defRPr>
            </a:lvl5p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15" name="Titel 2"/>
          <p:cNvSpPr>
            <a:spLocks noGrp="1"/>
          </p:cNvSpPr>
          <p:nvPr>
            <p:ph type="title"/>
          </p:nvPr>
        </p:nvSpPr>
        <p:spPr bwMode="auto">
          <a:xfrm>
            <a:off x="250826" y="52838"/>
            <a:ext cx="11617324" cy="821290"/>
          </a:xfrm>
          <a:prstGeom prst="rect">
            <a:avLst/>
          </a:prstGeom>
        </p:spPr>
        <p:txBody>
          <a:bodyPr/>
          <a:lstStyle>
            <a:lvl1pPr marL="720724" indent="-720724">
              <a:defRPr sz="2400">
                <a:solidFill>
                  <a:srgbClr val="0052A0"/>
                </a:solidFill>
                <a:latin typeface="Arial"/>
                <a:cs typeface="Arial"/>
              </a:defRPr>
            </a:lvl1pPr>
          </a:lstStyle>
          <a:p>
            <a:pPr>
              <a:defRPr/>
            </a:pPr>
            <a:r>
              <a:rPr lang="de-DE"/>
              <a:t>Titelmasterformat durch Klicken bearbeiten</a:t>
            </a:r>
            <a:endParaRPr lang="en-US"/>
          </a:p>
        </p:txBody>
      </p:sp>
      <p:sp>
        <p:nvSpPr>
          <p:cNvPr id="16" name="Ellipse 20"/>
          <p:cNvSpPr>
            <a:spLocks noChangeAspect="1"/>
          </p:cNvSpPr>
          <p:nvPr userDrawn="1"/>
        </p:nvSpPr>
        <p:spPr bwMode="auto">
          <a:xfrm>
            <a:off x="11838496" y="827524"/>
            <a:ext cx="36000" cy="36000"/>
          </a:xfrm>
          <a:prstGeom prst="ellipse">
            <a:avLst/>
          </a:prstGeom>
          <a:solidFill>
            <a:schemeClr val="bg1"/>
          </a:solidFill>
          <a:ln>
            <a:solidFill>
              <a:srgbClr val="00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8" name="Fußzeilenplatzhalter 9">
            <a:extLst>
              <a:ext uri="{FF2B5EF4-FFF2-40B4-BE49-F238E27FC236}">
                <a16:creationId xmlns:a16="http://schemas.microsoft.com/office/drawing/2014/main" id="{97A0DBF2-E641-43B6-A3BC-065789A93340}"/>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739491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F38E36-3DD2-8E53-1605-4E703CF5FBCF}"/>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F52EAB82-A880-9D2F-8916-649FC1790F56}"/>
              </a:ext>
            </a:extLst>
          </p:cNvPr>
          <p:cNvSpPr>
            <a:spLocks noGrp="1"/>
          </p:cNvSpPr>
          <p:nvPr>
            <p:ph type="sldNum" sz="quarter" idx="12"/>
          </p:nvPr>
        </p:nvSpPr>
        <p:spPr/>
        <p:txBody>
          <a:bodyPr/>
          <a:lstStyle/>
          <a:p>
            <a:fld id="{2D49C335-1A40-4A51-A5FE-78AF41746CB7}" type="slidenum">
              <a:rPr lang="de-DE" smtClean="0"/>
              <a:t>‹Nr.›</a:t>
            </a:fld>
            <a:endParaRPr lang="de-DE"/>
          </a:p>
        </p:txBody>
      </p:sp>
      <p:pic>
        <p:nvPicPr>
          <p:cNvPr id="5" name="Grafik 4">
            <a:extLst>
              <a:ext uri="{FF2B5EF4-FFF2-40B4-BE49-F238E27FC236}">
                <a16:creationId xmlns:a16="http://schemas.microsoft.com/office/drawing/2014/main" id="{D420853D-85E1-46B8-A48E-0A5FCC565C53}"/>
              </a:ext>
            </a:extLst>
          </p:cNvPr>
          <p:cNvPicPr>
            <a:picLocks noChangeAspect="1"/>
          </p:cNvPicPr>
          <p:nvPr userDrawn="1"/>
        </p:nvPicPr>
        <p:blipFill>
          <a:blip r:embed="rId2"/>
          <a:stretch>
            <a:fillRect/>
          </a:stretch>
        </p:blipFill>
        <p:spPr>
          <a:xfrm>
            <a:off x="-6588124" y="-1984375"/>
            <a:ext cx="5715000" cy="4781550"/>
          </a:xfrm>
          <a:prstGeom prst="rect">
            <a:avLst/>
          </a:prstGeom>
        </p:spPr>
      </p:pic>
      <p:pic>
        <p:nvPicPr>
          <p:cNvPr id="6" name="Grafik 5">
            <a:extLst>
              <a:ext uri="{FF2B5EF4-FFF2-40B4-BE49-F238E27FC236}">
                <a16:creationId xmlns:a16="http://schemas.microsoft.com/office/drawing/2014/main" id="{F0068347-9109-46F3-A97F-E3EDB897A14F}"/>
              </a:ext>
            </a:extLst>
          </p:cNvPr>
          <p:cNvPicPr>
            <a:picLocks noChangeAspect="1"/>
          </p:cNvPicPr>
          <p:nvPr userDrawn="1"/>
        </p:nvPicPr>
        <p:blipFill>
          <a:blip r:embed="rId3"/>
          <a:stretch>
            <a:fillRect/>
          </a:stretch>
        </p:blipFill>
        <p:spPr>
          <a:xfrm>
            <a:off x="13174281" y="-2156264"/>
            <a:ext cx="3726524" cy="2333625"/>
          </a:xfrm>
          <a:prstGeom prst="rect">
            <a:avLst/>
          </a:prstGeom>
        </p:spPr>
      </p:pic>
      <p:pic>
        <p:nvPicPr>
          <p:cNvPr id="7" name="Grafik 6">
            <a:extLst>
              <a:ext uri="{FF2B5EF4-FFF2-40B4-BE49-F238E27FC236}">
                <a16:creationId xmlns:a16="http://schemas.microsoft.com/office/drawing/2014/main" id="{A665EBBF-E19D-4270-A75C-F40795EEBA0D}"/>
              </a:ext>
            </a:extLst>
          </p:cNvPr>
          <p:cNvPicPr>
            <a:picLocks noChangeAspect="1"/>
          </p:cNvPicPr>
          <p:nvPr userDrawn="1"/>
        </p:nvPicPr>
        <p:blipFill>
          <a:blip r:embed="rId4"/>
          <a:stretch>
            <a:fillRect/>
          </a:stretch>
        </p:blipFill>
        <p:spPr>
          <a:xfrm>
            <a:off x="12882562" y="317500"/>
            <a:ext cx="4057650" cy="6115050"/>
          </a:xfrm>
          <a:prstGeom prst="rect">
            <a:avLst/>
          </a:prstGeom>
        </p:spPr>
      </p:pic>
      <p:sp>
        <p:nvSpPr>
          <p:cNvPr id="9" name="Fußzeilenplatzhalter 9">
            <a:extLst>
              <a:ext uri="{FF2B5EF4-FFF2-40B4-BE49-F238E27FC236}">
                <a16:creationId xmlns:a16="http://schemas.microsoft.com/office/drawing/2014/main" id="{4CE56688-A789-4724-9337-BCCEAFB46CEE}"/>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52139079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47964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45"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chemeClr val="bg1"/>
                </a:solidFill>
              </a:defRPr>
            </a:lvl1pPr>
            <a:lvl2pPr marL="685783" indent="-228594">
              <a:buFontTx/>
              <a:buBlip>
                <a:blip r:embed="rId6"/>
              </a:buBlip>
              <a:defRPr sz="1600">
                <a:solidFill>
                  <a:schemeClr val="bg1"/>
                </a:solidFill>
              </a:defRPr>
            </a:lvl2pPr>
            <a:lvl3pPr marL="1142971" indent="-228594">
              <a:buFontTx/>
              <a:buBlip>
                <a:blip r:embed="rId6"/>
              </a:buBlip>
              <a:defRPr sz="1400">
                <a:solidFill>
                  <a:schemeClr val="bg1"/>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solidFill>
                  <a:schemeClr val="bg1"/>
                </a:solidFill>
              </a:defRPr>
            </a:lvl1pPr>
          </a:lstStyle>
          <a:p>
            <a:r>
              <a:rPr lang="en-US" dirty="0"/>
              <a:t>Figure</a:t>
            </a:r>
          </a:p>
        </p:txBody>
      </p:sp>
      <p:sp>
        <p:nvSpPr>
          <p:cNvPr id="12" name="Fußzeilenplatzhalter 9">
            <a:extLst>
              <a:ext uri="{FF2B5EF4-FFF2-40B4-BE49-F238E27FC236}">
                <a16:creationId xmlns:a16="http://schemas.microsoft.com/office/drawing/2014/main" id="{55428396-A718-4B7B-B5F0-506942CB11AA}"/>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44803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1183938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69"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76C26785-AA43-4770-8DBE-08F46EBA2E0D}"/>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11419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6.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vmlDrawing" Target="../drawings/vmlDrawing6.v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8"/>
            </p:custDataLst>
            <p:extLst>
              <p:ext uri="{D42A27DB-BD31-4B8C-83A1-F6EECF244321}">
                <p14:modId xmlns:p14="http://schemas.microsoft.com/office/powerpoint/2010/main" val="585348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9" name="think-cell Folie" r:id="rId10" imgW="270" imgH="270" progId="TCLayout.ActiveDocument.1">
                  <p:embed/>
                </p:oleObj>
              </mc:Choice>
              <mc:Fallback>
                <p:oleObj name="think-cell Folie" r:id="rId10" imgW="270" imgH="27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CEAA2E5B-6D1B-4182-BA56-FB7D3A651A52}"/>
              </a:ext>
            </a:extLst>
          </p:cNvPr>
          <p:cNvPicPr>
            <a:picLocks noChangeAspect="1"/>
          </p:cNvPicPr>
          <p:nvPr userDrawn="1"/>
        </p:nvPicPr>
        <p:blipFill>
          <a:blip r:embed="rId12"/>
          <a:stretch>
            <a:fillRect/>
          </a:stretch>
        </p:blipFill>
        <p:spPr>
          <a:xfrm>
            <a:off x="8092961" y="5939406"/>
            <a:ext cx="3846997" cy="1025745"/>
          </a:xfrm>
          <a:prstGeom prst="rect">
            <a:avLst/>
          </a:prstGeom>
        </p:spPr>
      </p:pic>
      <p:sp>
        <p:nvSpPr>
          <p:cNvPr id="6" name="Rechteck 5"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0" name="Fußzeilenplatzhalter 9">
            <a:extLst>
              <a:ext uri="{FF2B5EF4-FFF2-40B4-BE49-F238E27FC236}">
                <a16:creationId xmlns:a16="http://schemas.microsoft.com/office/drawing/2014/main" id="{EB7E7559-E4E3-41EE-9508-8911607B829F}"/>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tx1">
                    <a:tint val="75000"/>
                  </a:schemeClr>
                </a:solidFill>
              </a:defRPr>
            </a:lvl1pPr>
          </a:lstStyle>
          <a:p>
            <a:r>
              <a:rPr lang="en-US" dirty="0"/>
              <a:t>Slide </a:t>
            </a:r>
            <a:fld id="{7FA20FB3-B4BB-412B-8DA0-AD7339ED03FE}" type="slidenum">
              <a:rPr lang="en-US" smtClean="0"/>
              <a:pPr/>
              <a:t>‹Nr.›</a:t>
            </a:fld>
            <a:endParaRPr lang="en-US" dirty="0"/>
          </a:p>
        </p:txBody>
      </p:sp>
      <p:pic>
        <p:nvPicPr>
          <p:cNvPr id="30" name="Grafik 29">
            <a:extLst>
              <a:ext uri="{FF2B5EF4-FFF2-40B4-BE49-F238E27FC236}">
                <a16:creationId xmlns:a16="http://schemas.microsoft.com/office/drawing/2014/main" id="{1836D171-382D-4204-9A86-39CBBD9C0883}"/>
              </a:ext>
            </a:extLst>
          </p:cNvPr>
          <p:cNvPicPr>
            <a:picLocks noChangeAspect="1"/>
          </p:cNvPicPr>
          <p:nvPr userDrawn="1"/>
        </p:nvPicPr>
        <p:blipFill>
          <a:blip r:embed="rId13"/>
          <a:stretch>
            <a:fillRect/>
          </a:stretch>
        </p:blipFill>
        <p:spPr bwMode="auto">
          <a:xfrm>
            <a:off x="12277359" y="-426445"/>
            <a:ext cx="1928637" cy="1613626"/>
          </a:xfrm>
          <a:prstGeom prst="rect">
            <a:avLst/>
          </a:prstGeom>
        </p:spPr>
      </p:pic>
      <p:pic>
        <p:nvPicPr>
          <p:cNvPr id="31" name="Grafik 30">
            <a:extLst>
              <a:ext uri="{FF2B5EF4-FFF2-40B4-BE49-F238E27FC236}">
                <a16:creationId xmlns:a16="http://schemas.microsoft.com/office/drawing/2014/main" id="{D625A2D8-BF3E-4331-8756-D216D1DC1B5A}"/>
              </a:ext>
            </a:extLst>
          </p:cNvPr>
          <p:cNvPicPr>
            <a:picLocks noChangeAspect="1"/>
          </p:cNvPicPr>
          <p:nvPr userDrawn="1"/>
        </p:nvPicPr>
        <p:blipFill>
          <a:blip r:embed="rId14"/>
          <a:stretch>
            <a:fillRect/>
          </a:stretch>
        </p:blipFill>
        <p:spPr bwMode="auto">
          <a:xfrm>
            <a:off x="12283709" y="1204913"/>
            <a:ext cx="2576769" cy="1613625"/>
          </a:xfrm>
          <a:prstGeom prst="rect">
            <a:avLst/>
          </a:prstGeom>
        </p:spPr>
      </p:pic>
      <p:pic>
        <p:nvPicPr>
          <p:cNvPr id="32" name="Grafik 31">
            <a:extLst>
              <a:ext uri="{FF2B5EF4-FFF2-40B4-BE49-F238E27FC236}">
                <a16:creationId xmlns:a16="http://schemas.microsoft.com/office/drawing/2014/main" id="{0E022BB8-EC51-4DBA-81DF-AC0D32521192}"/>
              </a:ext>
            </a:extLst>
          </p:cNvPr>
          <p:cNvPicPr>
            <a:picLocks noChangeAspect="1"/>
          </p:cNvPicPr>
          <p:nvPr userDrawn="1"/>
        </p:nvPicPr>
        <p:blipFill>
          <a:blip r:embed="rId15"/>
          <a:stretch>
            <a:fillRect/>
          </a:stretch>
        </p:blipFill>
        <p:spPr bwMode="auto">
          <a:xfrm>
            <a:off x="12283709" y="3068959"/>
            <a:ext cx="2483553" cy="3742819"/>
          </a:xfrm>
          <a:prstGeom prst="rect">
            <a:avLst/>
          </a:prstGeom>
        </p:spPr>
      </p:pic>
    </p:spTree>
    <p:extLst>
      <p:ext uri="{BB962C8B-B14F-4D97-AF65-F5344CB8AC3E}">
        <p14:creationId xmlns:p14="http://schemas.microsoft.com/office/powerpoint/2010/main" val="7044709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8" r:id="rId3"/>
    <p:sldLayoutId id="2147483680" r:id="rId4"/>
    <p:sldLayoutId id="2147483697"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rgbClr val="0052A0"/>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1" userDrawn="1">
          <p15:clr>
            <a:srgbClr val="F26B43"/>
          </p15:clr>
        </p15:guide>
        <p15:guide id="3" pos="7469" userDrawn="1">
          <p15:clr>
            <a:srgbClr val="F26B43"/>
          </p15:clr>
        </p15:guide>
        <p15:guide id="4" orient="horz" pos="4224" userDrawn="1">
          <p15:clr>
            <a:srgbClr val="F26B43"/>
          </p15:clr>
        </p15:guide>
        <p15:guide id="5"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39E"/>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5"/>
            </p:custDataLst>
            <p:extLst>
              <p:ext uri="{D42A27DB-BD31-4B8C-83A1-F6EECF244321}">
                <p14:modId xmlns:p14="http://schemas.microsoft.com/office/powerpoint/2010/main" val="1677325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2" name="think-cell Folie" r:id="rId7" imgW="270" imgH="270" progId="TCLayout.ActiveDocument.1">
                  <p:embed/>
                </p:oleObj>
              </mc:Choice>
              <mc:Fallback>
                <p:oleObj name="think-cell Folie" r:id="rId7" imgW="270" imgH="270" progId="TCLayout.ActiveDocument.1">
                  <p:embed/>
                  <p:pic>
                    <p:nvPicPr>
                      <p:cNvPr id="7" name="Objekt 6"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F688696E-CDDD-4CC4-8C45-C47FFAEF9F85}"/>
              </a:ext>
            </a:extLst>
          </p:cNvPr>
          <p:cNvPicPr>
            <a:picLocks noChangeAspect="1"/>
          </p:cNvPicPr>
          <p:nvPr userDrawn="1"/>
        </p:nvPicPr>
        <p:blipFill>
          <a:blip r:embed="rId9"/>
          <a:stretch>
            <a:fillRect/>
          </a:stretch>
        </p:blipFill>
        <p:spPr>
          <a:xfrm>
            <a:off x="8155197" y="5954624"/>
            <a:ext cx="3830826" cy="1000799"/>
          </a:xfrm>
          <a:prstGeom prst="rect">
            <a:avLst/>
          </a:prstGeom>
        </p:spPr>
      </p:pic>
      <p:sp>
        <p:nvSpPr>
          <p:cNvPr id="6" name="Rechteck 5"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bg1">
                    <a:lumMod val="85000"/>
                  </a:schemeClr>
                </a:solidFill>
              </a:defRPr>
            </a:lvl1pPr>
          </a:lstStyle>
          <a:p>
            <a:r>
              <a:rPr lang="en-US"/>
              <a:t>Slide </a:t>
            </a:r>
            <a:fld id="{7FA20FB3-B4BB-412B-8DA0-AD7339ED03FE}" type="slidenum">
              <a:rPr lang="en-US" smtClean="0"/>
              <a:pPr/>
              <a:t>‹Nr.›</a:t>
            </a:fld>
            <a:endParaRPr lang="en-US" dirty="0"/>
          </a:p>
        </p:txBody>
      </p:sp>
      <p:pic>
        <p:nvPicPr>
          <p:cNvPr id="12" name="Grafik 11">
            <a:extLst>
              <a:ext uri="{FF2B5EF4-FFF2-40B4-BE49-F238E27FC236}">
                <a16:creationId xmlns:a16="http://schemas.microsoft.com/office/drawing/2014/main" id="{846F633E-89D0-4146-9388-741B564CF130}"/>
              </a:ext>
            </a:extLst>
          </p:cNvPr>
          <p:cNvPicPr>
            <a:picLocks noChangeAspect="1"/>
          </p:cNvPicPr>
          <p:nvPr userDrawn="1"/>
        </p:nvPicPr>
        <p:blipFill>
          <a:blip r:embed="rId10"/>
          <a:stretch>
            <a:fillRect/>
          </a:stretch>
        </p:blipFill>
        <p:spPr bwMode="auto">
          <a:xfrm>
            <a:off x="12277359" y="-426445"/>
            <a:ext cx="1928637" cy="1613626"/>
          </a:xfrm>
          <a:prstGeom prst="rect">
            <a:avLst/>
          </a:prstGeom>
        </p:spPr>
      </p:pic>
      <p:pic>
        <p:nvPicPr>
          <p:cNvPr id="13" name="Grafik 12">
            <a:extLst>
              <a:ext uri="{FF2B5EF4-FFF2-40B4-BE49-F238E27FC236}">
                <a16:creationId xmlns:a16="http://schemas.microsoft.com/office/drawing/2014/main" id="{CAE8C40B-0A57-4AE9-ADFD-B8DBC26793E2}"/>
              </a:ext>
            </a:extLst>
          </p:cNvPr>
          <p:cNvPicPr>
            <a:picLocks noChangeAspect="1"/>
          </p:cNvPicPr>
          <p:nvPr userDrawn="1"/>
        </p:nvPicPr>
        <p:blipFill>
          <a:blip r:embed="rId11"/>
          <a:stretch>
            <a:fillRect/>
          </a:stretch>
        </p:blipFill>
        <p:spPr bwMode="auto">
          <a:xfrm>
            <a:off x="12283709" y="1204913"/>
            <a:ext cx="2576769" cy="1613625"/>
          </a:xfrm>
          <a:prstGeom prst="rect">
            <a:avLst/>
          </a:prstGeom>
        </p:spPr>
      </p:pic>
      <p:pic>
        <p:nvPicPr>
          <p:cNvPr id="14" name="Grafik 13">
            <a:extLst>
              <a:ext uri="{FF2B5EF4-FFF2-40B4-BE49-F238E27FC236}">
                <a16:creationId xmlns:a16="http://schemas.microsoft.com/office/drawing/2014/main" id="{32FF49C4-6A81-42D6-BE0A-D35655442366}"/>
              </a:ext>
            </a:extLst>
          </p:cNvPr>
          <p:cNvPicPr>
            <a:picLocks noChangeAspect="1"/>
          </p:cNvPicPr>
          <p:nvPr userDrawn="1"/>
        </p:nvPicPr>
        <p:blipFill>
          <a:blip r:embed="rId12"/>
          <a:stretch>
            <a:fillRect/>
          </a:stretch>
        </p:blipFill>
        <p:spPr bwMode="auto">
          <a:xfrm>
            <a:off x="12283709" y="3068959"/>
            <a:ext cx="2483553" cy="3742819"/>
          </a:xfrm>
          <a:prstGeom prst="rect">
            <a:avLst/>
          </a:prstGeom>
        </p:spPr>
      </p:pic>
      <p:sp>
        <p:nvSpPr>
          <p:cNvPr id="39" name="Fußzeilenplatzhalter 9">
            <a:extLst>
              <a:ext uri="{FF2B5EF4-FFF2-40B4-BE49-F238E27FC236}">
                <a16:creationId xmlns:a16="http://schemas.microsoft.com/office/drawing/2014/main" id="{422B5A0C-8982-4408-BAEE-02614E6C2C55}"/>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907057457"/>
      </p:ext>
    </p:extLst>
  </p:cSld>
  <p:clrMap bg1="lt1" tx1="dk1" bg2="lt2" tx2="dk2" accent1="accent1" accent2="accent2" accent3="accent3" accent4="accent4" accent5="accent5" accent6="accent6" hlink="hlink" folHlink="folHlink"/>
  <p:sldLayoutIdLst>
    <p:sldLayoutId id="2147483677" r:id="rId1"/>
    <p:sldLayoutId id="2147483679"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chemeClr val="bg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1">
          <p15:clr>
            <a:srgbClr val="F26B43"/>
          </p15:clr>
        </p15:guide>
        <p15:guide id="3" pos="7469">
          <p15:clr>
            <a:srgbClr val="F26B43"/>
          </p15:clr>
        </p15:guide>
        <p15:guide id="4" orient="horz" pos="4224">
          <p15:clr>
            <a:srgbClr val="F26B43"/>
          </p15:clr>
        </p15:guide>
        <p15:guide id="5" orient="horz" pos="6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38.png"/><Relationship Id="rId5" Type="http://schemas.openxmlformats.org/officeDocument/2006/relationships/image" Target="../media/image6.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39.png"/><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8.vml"/><Relationship Id="rId5" Type="http://schemas.openxmlformats.org/officeDocument/2006/relationships/image" Target="../media/image6.e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41.png"/><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40.jpg"/><Relationship Id="rId5" Type="http://schemas.openxmlformats.org/officeDocument/2006/relationships/image" Target="../media/image6.emf"/><Relationship Id="rId4" Type="http://schemas.openxmlformats.org/officeDocument/2006/relationships/oleObject" Target="../embeddings/oleObject19.bin"/><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44.jpeg"/><Relationship Id="rId5" Type="http://schemas.openxmlformats.org/officeDocument/2006/relationships/image" Target="../media/image6.e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45.jpeg"/><Relationship Id="rId5" Type="http://schemas.openxmlformats.org/officeDocument/2006/relationships/image" Target="../media/image6.e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46.jpeg"/><Relationship Id="rId5" Type="http://schemas.openxmlformats.org/officeDocument/2006/relationships/image" Target="../media/image6.e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47.jpg"/><Relationship Id="rId5" Type="http://schemas.openxmlformats.org/officeDocument/2006/relationships/image" Target="../media/image6.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48.jpeg"/><Relationship Id="rId5" Type="http://schemas.openxmlformats.org/officeDocument/2006/relationships/image" Target="../media/image6.e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vmlDrawing" Target="../drawings/vmlDrawing25.vml"/><Relationship Id="rId5" Type="http://schemas.openxmlformats.org/officeDocument/2006/relationships/image" Target="../media/image6.e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51.jpg"/><Relationship Id="rId5" Type="http://schemas.openxmlformats.org/officeDocument/2006/relationships/image" Target="../media/image6.e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52.JPG"/><Relationship Id="rId5" Type="http://schemas.openxmlformats.org/officeDocument/2006/relationships/image" Target="../media/image6.e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53.png"/><Relationship Id="rId5" Type="http://schemas.openxmlformats.org/officeDocument/2006/relationships/image" Target="../media/image6.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3.xml"/><Relationship Id="rId7" Type="http://schemas.openxmlformats.org/officeDocument/2006/relationships/image" Target="../media/image6.emf"/><Relationship Id="rId12"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21.png"/><Relationship Id="rId5" Type="http://schemas.openxmlformats.org/officeDocument/2006/relationships/notesSlide" Target="../notesSlides/notesSlide3.xml"/><Relationship Id="rId10" Type="http://schemas.openxmlformats.org/officeDocument/2006/relationships/image" Target="../media/image20.svg"/><Relationship Id="rId4" Type="http://schemas.openxmlformats.org/officeDocument/2006/relationships/slideLayout" Target="../slideLayouts/slideLayout7.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5.xml"/><Relationship Id="rId7" Type="http://schemas.openxmlformats.org/officeDocument/2006/relationships/image" Target="../media/image6.emf"/><Relationship Id="rId12" Type="http://schemas.openxmlformats.org/officeDocument/2006/relationships/image" Target="../media/image20.svg"/><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19.png"/><Relationship Id="rId5" Type="http://schemas.openxmlformats.org/officeDocument/2006/relationships/notesSlide" Target="../notesSlides/notesSlide4.xml"/><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7.xml"/><Relationship Id="rId7" Type="http://schemas.openxmlformats.org/officeDocument/2006/relationships/image" Target="../media/image6.emf"/><Relationship Id="rId12" Type="http://schemas.openxmlformats.org/officeDocument/2006/relationships/image" Target="../media/image20.svg"/><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19.png"/><Relationship Id="rId5" Type="http://schemas.openxmlformats.org/officeDocument/2006/relationships/notesSlide" Target="../notesSlides/notesSlide5.xml"/><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23.emf"/><Relationship Id="rId5" Type="http://schemas.openxmlformats.org/officeDocument/2006/relationships/image" Target="../media/image6.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slideLayout" Target="../slideLayouts/slideLayout2.xml"/><Relationship Id="rId7" Type="http://schemas.openxmlformats.org/officeDocument/2006/relationships/image" Target="../media/image25.sv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tags" Target="../tags/tag19.xml"/><Relationship Id="rId16" Type="http://schemas.openxmlformats.org/officeDocument/2006/relationships/image" Target="../media/image34.svg"/><Relationship Id="rId1" Type="http://schemas.openxmlformats.org/officeDocument/2006/relationships/vmlDrawing" Target="../drawings/vmlDrawing14.v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6.emf"/><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oleObject" Target="../embeddings/oleObject14.bin"/><Relationship Id="rId9" Type="http://schemas.openxmlformats.org/officeDocument/2006/relationships/image" Target="../media/image27.png"/><Relationship Id="rId14"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slideLayout" Target="../slideLayouts/slideLayout2.xml"/><Relationship Id="rId7" Type="http://schemas.openxmlformats.org/officeDocument/2006/relationships/image" Target="../media/image28.svg"/><Relationship Id="rId12" Type="http://schemas.openxmlformats.org/officeDocument/2006/relationships/image" Target="../media/image26.jpeg"/><Relationship Id="rId17" Type="http://schemas.openxmlformats.org/officeDocument/2006/relationships/image" Target="../media/image35.png"/><Relationship Id="rId2" Type="http://schemas.openxmlformats.org/officeDocument/2006/relationships/tags" Target="../tags/tag20.xml"/><Relationship Id="rId16" Type="http://schemas.openxmlformats.org/officeDocument/2006/relationships/image" Target="../media/image34.svg"/><Relationship Id="rId1" Type="http://schemas.openxmlformats.org/officeDocument/2006/relationships/vmlDrawing" Target="../drawings/vmlDrawing15.vml"/><Relationship Id="rId6" Type="http://schemas.openxmlformats.org/officeDocument/2006/relationships/image" Target="../media/image27.png"/><Relationship Id="rId11" Type="http://schemas.openxmlformats.org/officeDocument/2006/relationships/image" Target="../media/image25.svg"/><Relationship Id="rId5" Type="http://schemas.openxmlformats.org/officeDocument/2006/relationships/image" Target="../media/image6.emf"/><Relationship Id="rId15" Type="http://schemas.openxmlformats.org/officeDocument/2006/relationships/image" Target="../media/image33.png"/><Relationship Id="rId10" Type="http://schemas.openxmlformats.org/officeDocument/2006/relationships/image" Target="../media/image24.png"/><Relationship Id="rId19" Type="http://schemas.openxmlformats.org/officeDocument/2006/relationships/image" Target="../media/image37.png"/><Relationship Id="rId4" Type="http://schemas.openxmlformats.org/officeDocument/2006/relationships/oleObject" Target="../embeddings/oleObject15.bin"/><Relationship Id="rId9" Type="http://schemas.openxmlformats.org/officeDocument/2006/relationships/image" Target="../media/image30.sv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a:extLst>
              <a:ext uri="{FF2B5EF4-FFF2-40B4-BE49-F238E27FC236}">
                <a16:creationId xmlns:a16="http://schemas.microsoft.com/office/drawing/2014/main" id="{4C9A049D-129A-48BF-8CC4-8DFAA82A8618}"/>
              </a:ext>
            </a:extLst>
          </p:cNvPr>
          <p:cNvSpPr txBox="1"/>
          <p:nvPr/>
        </p:nvSpPr>
        <p:spPr>
          <a:xfrm>
            <a:off x="527958" y="2433104"/>
            <a:ext cx="5482591" cy="1015663"/>
          </a:xfrm>
          <a:prstGeom prst="rect">
            <a:avLst/>
          </a:prstGeom>
          <a:noFill/>
        </p:spPr>
        <p:txBody>
          <a:bodyPr wrap="none" rtlCol="0">
            <a:spAutoFit/>
          </a:bodyPr>
          <a:lstStyle/>
          <a:p>
            <a:r>
              <a:rPr lang="en-US" sz="6000" dirty="0">
                <a:solidFill>
                  <a:srgbClr val="1C5DAB"/>
                </a:solidFill>
                <a:latin typeface="HelveticaNeueLT Com 33 ThEx" panose="020B0404020202020204" pitchFamily="34" charset="0"/>
              </a:rPr>
              <a:t>The Integrated</a:t>
            </a:r>
          </a:p>
        </p:txBody>
      </p:sp>
      <p:sp>
        <p:nvSpPr>
          <p:cNvPr id="29" name="Textfeld 28">
            <a:extLst>
              <a:ext uri="{FF2B5EF4-FFF2-40B4-BE49-F238E27FC236}">
                <a16:creationId xmlns:a16="http://schemas.microsoft.com/office/drawing/2014/main" id="{44B5C951-F76B-4808-B7E4-591A7A23AE03}"/>
              </a:ext>
            </a:extLst>
          </p:cNvPr>
          <p:cNvSpPr txBox="1"/>
          <p:nvPr/>
        </p:nvSpPr>
        <p:spPr>
          <a:xfrm>
            <a:off x="2062684" y="3202718"/>
            <a:ext cx="8066632" cy="1323439"/>
          </a:xfrm>
          <a:prstGeom prst="rect">
            <a:avLst/>
          </a:prstGeom>
          <a:noFill/>
        </p:spPr>
        <p:txBody>
          <a:bodyPr wrap="none" rtlCol="0">
            <a:spAutoFit/>
          </a:bodyPr>
          <a:lstStyle/>
          <a:p>
            <a:r>
              <a:rPr lang="en-US" sz="8000" dirty="0">
                <a:solidFill>
                  <a:srgbClr val="1C5DAB"/>
                </a:solidFill>
                <a:latin typeface="HelveticaNeueLT Com 33 ThEx" panose="020B0404020202020204" pitchFamily="34" charset="0"/>
              </a:rPr>
              <a:t>Fuel &amp; Chemical</a:t>
            </a:r>
          </a:p>
        </p:txBody>
      </p:sp>
      <p:sp>
        <p:nvSpPr>
          <p:cNvPr id="30" name="Textfeld 29">
            <a:extLst>
              <a:ext uri="{FF2B5EF4-FFF2-40B4-BE49-F238E27FC236}">
                <a16:creationId xmlns:a16="http://schemas.microsoft.com/office/drawing/2014/main" id="{72A2C43B-8E74-4B09-AE1E-4020FAC6F0F8}"/>
              </a:ext>
            </a:extLst>
          </p:cNvPr>
          <p:cNvSpPr txBox="1"/>
          <p:nvPr/>
        </p:nvSpPr>
        <p:spPr>
          <a:xfrm>
            <a:off x="6135488" y="4196467"/>
            <a:ext cx="5880136" cy="1015663"/>
          </a:xfrm>
          <a:prstGeom prst="rect">
            <a:avLst/>
          </a:prstGeom>
          <a:noFill/>
        </p:spPr>
        <p:txBody>
          <a:bodyPr wrap="none" rtlCol="0">
            <a:spAutoFit/>
          </a:bodyPr>
          <a:lstStyle/>
          <a:p>
            <a:r>
              <a:rPr lang="en-US" sz="6000" dirty="0">
                <a:solidFill>
                  <a:srgbClr val="1C5DAB"/>
                </a:solidFill>
                <a:latin typeface="HelveticaNeueLT Com 33 ThEx" panose="020B0404020202020204" pitchFamily="34" charset="0"/>
              </a:rPr>
              <a:t>Science Center</a:t>
            </a:r>
          </a:p>
        </p:txBody>
      </p:sp>
      <p:sp>
        <p:nvSpPr>
          <p:cNvPr id="31" name="Textfeld 30">
            <a:extLst>
              <a:ext uri="{FF2B5EF4-FFF2-40B4-BE49-F238E27FC236}">
                <a16:creationId xmlns:a16="http://schemas.microsoft.com/office/drawing/2014/main" id="{BEDDA62B-607D-4661-AC85-3EA9069AF377}"/>
              </a:ext>
            </a:extLst>
          </p:cNvPr>
          <p:cNvSpPr txBox="1"/>
          <p:nvPr/>
        </p:nvSpPr>
        <p:spPr>
          <a:xfrm>
            <a:off x="616350" y="5096533"/>
            <a:ext cx="11399274" cy="830997"/>
          </a:xfrm>
          <a:prstGeom prst="rect">
            <a:avLst/>
          </a:prstGeom>
          <a:noFill/>
        </p:spPr>
        <p:txBody>
          <a:bodyPr wrap="none" rtlCol="0">
            <a:spAutoFit/>
          </a:bodyPr>
          <a:lstStyle/>
          <a:p>
            <a:r>
              <a:rPr lang="en-US" sz="2400" dirty="0">
                <a:solidFill>
                  <a:schemeClr val="bg1">
                    <a:lumMod val="75000"/>
                  </a:schemeClr>
                </a:solidFill>
                <a:latin typeface="HelveticaNeueLT Com 33 ThEx" panose="020B0404020202020204" pitchFamily="34" charset="0"/>
              </a:rPr>
              <a:t>Adaptive Conversion Systems for Sustainable Energy Carriers and Chemicals</a:t>
            </a:r>
          </a:p>
          <a:p>
            <a:r>
              <a:rPr lang="en-US" sz="2400" dirty="0">
                <a:solidFill>
                  <a:schemeClr val="bg1">
                    <a:lumMod val="75000"/>
                  </a:schemeClr>
                </a:solidFill>
                <a:latin typeface="HelveticaNeueLT Com 33 ThEx" panose="020B0404020202020204" pitchFamily="34" charset="0"/>
              </a:rPr>
              <a:t>Renewal Proposal EXC2186</a:t>
            </a:r>
          </a:p>
        </p:txBody>
      </p:sp>
    </p:spTree>
    <p:extLst>
      <p:ext uri="{BB962C8B-B14F-4D97-AF65-F5344CB8AC3E}">
        <p14:creationId xmlns:p14="http://schemas.microsoft.com/office/powerpoint/2010/main" val="35486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29"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latin typeface="HelveticaNeueLT Com 33 ThEx" panose="020B0404020202020204" pitchFamily="34" charset="0"/>
                <a:cs typeface="Segoe UI" panose="020B0502040204020203" pitchFamily="34" charset="0"/>
              </a:rPr>
              <a:t>Scientific Objectives - Propulsion</a:t>
            </a:r>
          </a:p>
        </p:txBody>
      </p:sp>
      <p:sp>
        <p:nvSpPr>
          <p:cNvPr id="9" name="Rechteck 8">
            <a:extLst>
              <a:ext uri="{FF2B5EF4-FFF2-40B4-BE49-F238E27FC236}">
                <a16:creationId xmlns:a16="http://schemas.microsoft.com/office/drawing/2014/main" id="{C18F274C-76E3-42B9-921B-0D57D2E7A352}"/>
              </a:ext>
            </a:extLst>
          </p:cNvPr>
          <p:cNvSpPr/>
          <p:nvPr/>
        </p:nvSpPr>
        <p:spPr>
          <a:xfrm>
            <a:off x="7759700" y="1036821"/>
            <a:ext cx="4025900" cy="2053319"/>
          </a:xfrm>
          <a:prstGeom prst="rect">
            <a:avLst/>
          </a:prstGeom>
        </p:spPr>
        <p:txBody>
          <a:bodyPr wrap="square">
            <a:spAutoFit/>
          </a:bodyPr>
          <a:lstStyle/>
          <a:p>
            <a:pPr algn="just">
              <a:lnSpc>
                <a:spcPct val="115000"/>
              </a:lnSpc>
              <a:spcBef>
                <a:spcPts val="300"/>
              </a:spcBef>
              <a:spcAft>
                <a:spcPts val="300"/>
              </a:spcAft>
            </a:pPr>
            <a:r>
              <a:rPr lang="en-US" sz="1400" dirty="0"/>
              <a:t>Mitigate carbon emissions from existing vehicle fleet by </a:t>
            </a:r>
            <a:r>
              <a:rPr lang="en-US" sz="1400" dirty="0">
                <a:solidFill>
                  <a:srgbClr val="1C5DAB"/>
                </a:solidFill>
              </a:rPr>
              <a:t>developing bio-hybrid fuel based molecularly-controlled engine concepts  </a:t>
            </a:r>
            <a:r>
              <a:rPr lang="en-US" sz="1400" dirty="0"/>
              <a:t>that can be retrofitted to existing combustion systems enabled through advanced technologies for combustion and aftertreatment systems with energy conversion </a:t>
            </a:r>
            <a:r>
              <a:rPr lang="en-US" sz="1400" dirty="0">
                <a:solidFill>
                  <a:srgbClr val="1C5DAB"/>
                </a:solidFill>
              </a:rPr>
              <a:t>efficiencies beyond 50 % and near-zero pollutant emissions</a:t>
            </a:r>
            <a:r>
              <a:rPr lang="en-US" sz="1400" dirty="0"/>
              <a:t>.</a:t>
            </a:r>
            <a:endParaRPr lang="de-DE" sz="1400" dirty="0"/>
          </a:p>
        </p:txBody>
      </p:sp>
      <p:sp>
        <p:nvSpPr>
          <p:cNvPr id="11" name="Rechteck 10">
            <a:extLst>
              <a:ext uri="{FF2B5EF4-FFF2-40B4-BE49-F238E27FC236}">
                <a16:creationId xmlns:a16="http://schemas.microsoft.com/office/drawing/2014/main" id="{B645196B-A465-4F59-9A4D-47DA3D4D2BC8}"/>
              </a:ext>
            </a:extLst>
          </p:cNvPr>
          <p:cNvSpPr/>
          <p:nvPr/>
        </p:nvSpPr>
        <p:spPr>
          <a:xfrm>
            <a:off x="7759700" y="4138378"/>
            <a:ext cx="4025900" cy="155779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Develop </a:t>
            </a:r>
            <a:r>
              <a:rPr lang="en-US" sz="1400" dirty="0">
                <a:solidFill>
                  <a:srgbClr val="1C5DAB"/>
                </a:solidFill>
                <a:ea typeface="Calibri" panose="020F0502020204030204" pitchFamily="34" charset="0"/>
              </a:rPr>
              <a:t>carbon- and ammonia-based fuel cell concepts </a:t>
            </a:r>
            <a:r>
              <a:rPr lang="en-US" sz="1400" dirty="0">
                <a:ea typeface="Calibri" panose="020F0502020204030204" pitchFamily="34" charset="0"/>
              </a:rPr>
              <a:t>and ammonia-fueled combustion engines for new passenger vehicles, heady-duty, and marine applications enabled by fundamental understanding of the involved thermochemical and electrochemical processes </a:t>
            </a:r>
            <a:endParaRPr lang="de-DE" sz="1400" dirty="0">
              <a:ea typeface="Calibri" panose="020F0502020204030204" pitchFamily="34" charset="0"/>
            </a:endParaRPr>
          </a:p>
        </p:txBody>
      </p:sp>
      <p:grpSp>
        <p:nvGrpSpPr>
          <p:cNvPr id="37" name="Gruppieren 36">
            <a:extLst>
              <a:ext uri="{FF2B5EF4-FFF2-40B4-BE49-F238E27FC236}">
                <a16:creationId xmlns:a16="http://schemas.microsoft.com/office/drawing/2014/main" id="{240CDC79-5ED6-41EC-88A3-C356ED219387}"/>
              </a:ext>
            </a:extLst>
          </p:cNvPr>
          <p:cNvGrpSpPr>
            <a:grpSpLocks noChangeAspect="1"/>
          </p:cNvGrpSpPr>
          <p:nvPr/>
        </p:nvGrpSpPr>
        <p:grpSpPr>
          <a:xfrm>
            <a:off x="6835004" y="1603013"/>
            <a:ext cx="945732" cy="920935"/>
            <a:chOff x="7675018" y="2436470"/>
            <a:chExt cx="1950499" cy="1950499"/>
          </a:xfrm>
        </p:grpSpPr>
        <p:sp>
          <p:nvSpPr>
            <p:cNvPr id="38" name="Ellipse 9">
              <a:extLst>
                <a:ext uri="{FF2B5EF4-FFF2-40B4-BE49-F238E27FC236}">
                  <a16:creationId xmlns:a16="http://schemas.microsoft.com/office/drawing/2014/main" id="{339AADDA-C168-48B5-9D6B-B923DC62FAE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39" name="Gruppieren 38">
              <a:extLst>
                <a:ext uri="{FF2B5EF4-FFF2-40B4-BE49-F238E27FC236}">
                  <a16:creationId xmlns:a16="http://schemas.microsoft.com/office/drawing/2014/main" id="{B49F007E-67FE-41AB-828E-D612AB0AF2AA}"/>
                </a:ext>
              </a:extLst>
            </p:cNvPr>
            <p:cNvGrpSpPr>
              <a:grpSpLocks noChangeAspect="1"/>
            </p:cNvGrpSpPr>
            <p:nvPr/>
          </p:nvGrpSpPr>
          <p:grpSpPr>
            <a:xfrm>
              <a:off x="8112049" y="2728405"/>
              <a:ext cx="1076436" cy="1366629"/>
              <a:chOff x="4524775" y="1336089"/>
              <a:chExt cx="3079701" cy="3909947"/>
            </a:xfrm>
          </p:grpSpPr>
          <p:sp>
            <p:nvSpPr>
              <p:cNvPr id="40" name="Rechteck 4">
                <a:extLst>
                  <a:ext uri="{FF2B5EF4-FFF2-40B4-BE49-F238E27FC236}">
                    <a16:creationId xmlns:a16="http://schemas.microsoft.com/office/drawing/2014/main" id="{E42E8913-3DD4-4B53-874A-BAC8A08031CF}"/>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41" name="Halbbogen 5">
                <a:extLst>
                  <a:ext uri="{FF2B5EF4-FFF2-40B4-BE49-F238E27FC236}">
                    <a16:creationId xmlns:a16="http://schemas.microsoft.com/office/drawing/2014/main" id="{89602BEF-A118-4C44-8BCB-869004554E4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42" name="Rechteck 15">
                <a:extLst>
                  <a:ext uri="{FF2B5EF4-FFF2-40B4-BE49-F238E27FC236}">
                    <a16:creationId xmlns:a16="http://schemas.microsoft.com/office/drawing/2014/main" id="{C1970797-1148-4743-BD25-CDC7480E277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43" name="Freihandform 16">
                <a:extLst>
                  <a:ext uri="{FF2B5EF4-FFF2-40B4-BE49-F238E27FC236}">
                    <a16:creationId xmlns:a16="http://schemas.microsoft.com/office/drawing/2014/main" id="{9FA46893-423D-44DC-8659-0F1119A2A83F}"/>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44" name="Halbbogen 17">
                <a:extLst>
                  <a:ext uri="{FF2B5EF4-FFF2-40B4-BE49-F238E27FC236}">
                    <a16:creationId xmlns:a16="http://schemas.microsoft.com/office/drawing/2014/main" id="{9A4FB6BA-523A-4E4F-AEB6-89A774B33A36}"/>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45" name="Halbbogen 18">
                <a:extLst>
                  <a:ext uri="{FF2B5EF4-FFF2-40B4-BE49-F238E27FC236}">
                    <a16:creationId xmlns:a16="http://schemas.microsoft.com/office/drawing/2014/main" id="{B0AF4CC5-D3F9-4A52-BC2F-E1167782E63F}"/>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46" name="Halbbogen 18">
                <a:extLst>
                  <a:ext uri="{FF2B5EF4-FFF2-40B4-BE49-F238E27FC236}">
                    <a16:creationId xmlns:a16="http://schemas.microsoft.com/office/drawing/2014/main" id="{81545874-A9C2-4552-B807-6D07C1A7C327}"/>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47" name="Halbbogen 18">
                <a:extLst>
                  <a:ext uri="{FF2B5EF4-FFF2-40B4-BE49-F238E27FC236}">
                    <a16:creationId xmlns:a16="http://schemas.microsoft.com/office/drawing/2014/main" id="{F35F65E1-876A-4930-9CE5-547131CEBB58}"/>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grpSp>
        <p:nvGrpSpPr>
          <p:cNvPr id="48" name="Gruppieren 47">
            <a:extLst>
              <a:ext uri="{FF2B5EF4-FFF2-40B4-BE49-F238E27FC236}">
                <a16:creationId xmlns:a16="http://schemas.microsoft.com/office/drawing/2014/main" id="{35F8B2A7-0BA1-4DC4-B035-6BAE6D61B1F8}"/>
              </a:ext>
            </a:extLst>
          </p:cNvPr>
          <p:cNvGrpSpPr>
            <a:grpSpLocks noChangeAspect="1"/>
          </p:cNvGrpSpPr>
          <p:nvPr/>
        </p:nvGrpSpPr>
        <p:grpSpPr>
          <a:xfrm>
            <a:off x="6851238" y="4456810"/>
            <a:ext cx="945732" cy="920935"/>
            <a:chOff x="7675018" y="2436470"/>
            <a:chExt cx="1950499" cy="1950499"/>
          </a:xfrm>
        </p:grpSpPr>
        <p:sp>
          <p:nvSpPr>
            <p:cNvPr id="49" name="Ellipse 9">
              <a:extLst>
                <a:ext uri="{FF2B5EF4-FFF2-40B4-BE49-F238E27FC236}">
                  <a16:creationId xmlns:a16="http://schemas.microsoft.com/office/drawing/2014/main" id="{BDD16444-C86C-4DF9-AD5E-3189290085BB}"/>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50" name="Gruppieren 49">
              <a:extLst>
                <a:ext uri="{FF2B5EF4-FFF2-40B4-BE49-F238E27FC236}">
                  <a16:creationId xmlns:a16="http://schemas.microsoft.com/office/drawing/2014/main" id="{7D1D8E5D-B0D6-4BF5-A286-C23D5D91A041}"/>
                </a:ext>
              </a:extLst>
            </p:cNvPr>
            <p:cNvGrpSpPr>
              <a:grpSpLocks noChangeAspect="1"/>
            </p:cNvGrpSpPr>
            <p:nvPr/>
          </p:nvGrpSpPr>
          <p:grpSpPr>
            <a:xfrm>
              <a:off x="8112049" y="2728405"/>
              <a:ext cx="1076436" cy="1366629"/>
              <a:chOff x="4524775" y="1336089"/>
              <a:chExt cx="3079701" cy="3909947"/>
            </a:xfrm>
          </p:grpSpPr>
          <p:sp>
            <p:nvSpPr>
              <p:cNvPr id="51" name="Rechteck 4">
                <a:extLst>
                  <a:ext uri="{FF2B5EF4-FFF2-40B4-BE49-F238E27FC236}">
                    <a16:creationId xmlns:a16="http://schemas.microsoft.com/office/drawing/2014/main" id="{41164EA0-F0A1-4B03-9348-A7DA0476D5CA}"/>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52" name="Halbbogen 5">
                <a:extLst>
                  <a:ext uri="{FF2B5EF4-FFF2-40B4-BE49-F238E27FC236}">
                    <a16:creationId xmlns:a16="http://schemas.microsoft.com/office/drawing/2014/main" id="{46FD42C8-3AA7-43FF-985C-030D3E5720B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53" name="Rechteck 15">
                <a:extLst>
                  <a:ext uri="{FF2B5EF4-FFF2-40B4-BE49-F238E27FC236}">
                    <a16:creationId xmlns:a16="http://schemas.microsoft.com/office/drawing/2014/main" id="{F83B185B-50AE-4211-85D0-67ACF72BBE5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54" name="Freihandform 16">
                <a:extLst>
                  <a:ext uri="{FF2B5EF4-FFF2-40B4-BE49-F238E27FC236}">
                    <a16:creationId xmlns:a16="http://schemas.microsoft.com/office/drawing/2014/main" id="{7A0F9FA3-7BEE-4A3B-ADE0-C27905FE03B5}"/>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55" name="Halbbogen 17">
                <a:extLst>
                  <a:ext uri="{FF2B5EF4-FFF2-40B4-BE49-F238E27FC236}">
                    <a16:creationId xmlns:a16="http://schemas.microsoft.com/office/drawing/2014/main" id="{93D7B702-D35B-49CD-A4FE-BA5FEC5E0717}"/>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56" name="Halbbogen 18">
                <a:extLst>
                  <a:ext uri="{FF2B5EF4-FFF2-40B4-BE49-F238E27FC236}">
                    <a16:creationId xmlns:a16="http://schemas.microsoft.com/office/drawing/2014/main" id="{B006FA9E-E2FB-493B-8FDF-6542318A8A77}"/>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57" name="Halbbogen 18">
                <a:extLst>
                  <a:ext uri="{FF2B5EF4-FFF2-40B4-BE49-F238E27FC236}">
                    <a16:creationId xmlns:a16="http://schemas.microsoft.com/office/drawing/2014/main" id="{FC0A827C-4EE1-4208-B6A8-197025B6279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58" name="Halbbogen 18">
                <a:extLst>
                  <a:ext uri="{FF2B5EF4-FFF2-40B4-BE49-F238E27FC236}">
                    <a16:creationId xmlns:a16="http://schemas.microsoft.com/office/drawing/2014/main" id="{61E28AF2-507F-4938-96B5-2905ECD618BC}"/>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pic>
        <p:nvPicPr>
          <p:cNvPr id="2" name="Grafik 1">
            <a:extLst>
              <a:ext uri="{FF2B5EF4-FFF2-40B4-BE49-F238E27FC236}">
                <a16:creationId xmlns:a16="http://schemas.microsoft.com/office/drawing/2014/main" id="{0525CF2D-3D03-4E02-B386-B8587742E27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1911" y="1028700"/>
            <a:ext cx="6858615" cy="5040000"/>
          </a:xfrm>
          <a:prstGeom prst="rect">
            <a:avLst/>
          </a:prstGeom>
        </p:spPr>
      </p:pic>
    </p:spTree>
    <p:extLst>
      <p:ext uri="{BB962C8B-B14F-4D97-AF65-F5344CB8AC3E}">
        <p14:creationId xmlns:p14="http://schemas.microsoft.com/office/powerpoint/2010/main" val="227166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53"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latin typeface="HelveticaNeueLT Com 33 ThEx" panose="020B0404020202020204" pitchFamily="34" charset="0"/>
                <a:cs typeface="Segoe UI" panose="020B0502040204020203" pitchFamily="34" charset="0"/>
              </a:rPr>
              <a:t>Scientific Objectives - System</a:t>
            </a:r>
          </a:p>
        </p:txBody>
      </p:sp>
      <p:sp>
        <p:nvSpPr>
          <p:cNvPr id="10" name="Rechteck 9">
            <a:extLst>
              <a:ext uri="{FF2B5EF4-FFF2-40B4-BE49-F238E27FC236}">
                <a16:creationId xmlns:a16="http://schemas.microsoft.com/office/drawing/2014/main" id="{81241E9F-DFC5-4A1B-8FFE-36FB3D3CE259}"/>
              </a:ext>
            </a:extLst>
          </p:cNvPr>
          <p:cNvSpPr/>
          <p:nvPr/>
        </p:nvSpPr>
        <p:spPr>
          <a:xfrm>
            <a:off x="9371543" y="1319014"/>
            <a:ext cx="2609973" cy="2548839"/>
          </a:xfrm>
          <a:prstGeom prst="rect">
            <a:avLst/>
          </a:prstGeom>
        </p:spPr>
        <p:txBody>
          <a:bodyPr wrap="square">
            <a:spAutoFit/>
          </a:bodyPr>
          <a:lstStyle/>
          <a:p>
            <a:pPr algn="just">
              <a:lnSpc>
                <a:spcPct val="115000"/>
              </a:lnSpc>
              <a:spcBef>
                <a:spcPts val="300"/>
              </a:spcBef>
              <a:spcAft>
                <a:spcPts val="300"/>
              </a:spcAft>
            </a:pPr>
            <a:r>
              <a:rPr lang="en-US" sz="1400" dirty="0"/>
              <a:t>System integration of the developed fuels, processes and pathways is enabled by interdisciplinary assessment and optimization of </a:t>
            </a:r>
            <a:r>
              <a:rPr lang="en-US" sz="1400" dirty="0">
                <a:solidFill>
                  <a:srgbClr val="1C5DAB"/>
                </a:solidFill>
              </a:rPr>
              <a:t>resilient and adaptive intersectoral conversion systems </a:t>
            </a:r>
            <a:r>
              <a:rPr lang="en-US" sz="1400" dirty="0"/>
              <a:t>based on systemic risks, stakeholder perspectives, policies and sustainability criteria.</a:t>
            </a:r>
            <a:endParaRPr lang="de-DE" sz="1400" dirty="0"/>
          </a:p>
        </p:txBody>
      </p:sp>
      <p:sp>
        <p:nvSpPr>
          <p:cNvPr id="12" name="Rechteck 11">
            <a:extLst>
              <a:ext uri="{FF2B5EF4-FFF2-40B4-BE49-F238E27FC236}">
                <a16:creationId xmlns:a16="http://schemas.microsoft.com/office/drawing/2014/main" id="{78EF6A92-3F4D-487C-AEC2-29F014426F1C}"/>
              </a:ext>
            </a:extLst>
          </p:cNvPr>
          <p:cNvSpPr/>
          <p:nvPr/>
        </p:nvSpPr>
        <p:spPr>
          <a:xfrm>
            <a:off x="279025" y="1957031"/>
            <a:ext cx="2857303" cy="2796599"/>
          </a:xfrm>
          <a:prstGeom prst="rect">
            <a:avLst/>
          </a:prstGeom>
        </p:spPr>
        <p:txBody>
          <a:bodyPr wrap="square">
            <a:spAutoFit/>
          </a:bodyPr>
          <a:lstStyle/>
          <a:p>
            <a:pPr algn="just">
              <a:lnSpc>
                <a:spcPct val="115000"/>
              </a:lnSpc>
              <a:spcBef>
                <a:spcPts val="300"/>
              </a:spcBef>
              <a:spcAft>
                <a:spcPts val="300"/>
              </a:spcAft>
            </a:pPr>
            <a:r>
              <a:rPr lang="en-US" sz="1400" dirty="0">
                <a:solidFill>
                  <a:srgbClr val="1C5DAB"/>
                </a:solidFill>
                <a:ea typeface="Arial" panose="020B0604020202020204" pitchFamily="34" charset="0"/>
              </a:rPr>
              <a:t>The fuel and chemical design</a:t>
            </a:r>
            <a:r>
              <a:rPr lang="en-US" sz="1400" dirty="0">
                <a:ea typeface="Arial" panose="020B0604020202020204" pitchFamily="34" charset="0"/>
              </a:rPr>
              <a:t> optimizes the overall conversion performance, accounting for fleet-compatible and novel propulsion concepts and co-production of chemicals and fuels; this is done by developing and employing cutting-edge methods from propulsion equipment design, production process development, and machine learning.</a:t>
            </a:r>
            <a:endParaRPr lang="de-DE" sz="1400" dirty="0">
              <a:ea typeface="Calibri" panose="020F0502020204030204" pitchFamily="34" charset="0"/>
            </a:endParaRPr>
          </a:p>
        </p:txBody>
      </p:sp>
      <p:grpSp>
        <p:nvGrpSpPr>
          <p:cNvPr id="13" name="Gruppieren 12">
            <a:extLst>
              <a:ext uri="{FF2B5EF4-FFF2-40B4-BE49-F238E27FC236}">
                <a16:creationId xmlns:a16="http://schemas.microsoft.com/office/drawing/2014/main" id="{0B8D141D-12D7-4D17-9FAF-F7D99C8971AF}"/>
              </a:ext>
            </a:extLst>
          </p:cNvPr>
          <p:cNvGrpSpPr>
            <a:grpSpLocks noChangeAspect="1"/>
          </p:cNvGrpSpPr>
          <p:nvPr/>
        </p:nvGrpSpPr>
        <p:grpSpPr>
          <a:xfrm>
            <a:off x="1234810" y="1043095"/>
            <a:ext cx="945732" cy="920935"/>
            <a:chOff x="7675018" y="2436470"/>
            <a:chExt cx="1950499" cy="1950499"/>
          </a:xfrm>
        </p:grpSpPr>
        <p:sp>
          <p:nvSpPr>
            <p:cNvPr id="14" name="Ellipse 9">
              <a:extLst>
                <a:ext uri="{FF2B5EF4-FFF2-40B4-BE49-F238E27FC236}">
                  <a16:creationId xmlns:a16="http://schemas.microsoft.com/office/drawing/2014/main" id="{A3A14300-77DF-4FEB-8FC6-A242AFF7735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15" name="Gruppieren 14">
              <a:extLst>
                <a:ext uri="{FF2B5EF4-FFF2-40B4-BE49-F238E27FC236}">
                  <a16:creationId xmlns:a16="http://schemas.microsoft.com/office/drawing/2014/main" id="{A5895193-FE4F-4732-A8D1-CBAFDE095CB8}"/>
                </a:ext>
              </a:extLst>
            </p:cNvPr>
            <p:cNvGrpSpPr>
              <a:grpSpLocks noChangeAspect="1"/>
            </p:cNvGrpSpPr>
            <p:nvPr/>
          </p:nvGrpSpPr>
          <p:grpSpPr>
            <a:xfrm>
              <a:off x="8112049" y="2728405"/>
              <a:ext cx="1076436" cy="1366629"/>
              <a:chOff x="4524775" y="1336089"/>
              <a:chExt cx="3079701" cy="3909947"/>
            </a:xfrm>
          </p:grpSpPr>
          <p:sp>
            <p:nvSpPr>
              <p:cNvPr id="16" name="Rechteck 4">
                <a:extLst>
                  <a:ext uri="{FF2B5EF4-FFF2-40B4-BE49-F238E27FC236}">
                    <a16:creationId xmlns:a16="http://schemas.microsoft.com/office/drawing/2014/main" id="{1DA92EFC-4E30-416B-8ADE-EF455A44E0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7" name="Halbbogen 5">
                <a:extLst>
                  <a:ext uri="{FF2B5EF4-FFF2-40B4-BE49-F238E27FC236}">
                    <a16:creationId xmlns:a16="http://schemas.microsoft.com/office/drawing/2014/main" id="{5E34D583-1A6C-4E19-A473-0A56159BD6B6}"/>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8" name="Rechteck 15">
                <a:extLst>
                  <a:ext uri="{FF2B5EF4-FFF2-40B4-BE49-F238E27FC236}">
                    <a16:creationId xmlns:a16="http://schemas.microsoft.com/office/drawing/2014/main" id="{F9471E03-B342-428E-8623-64E2011E88CF}"/>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9" name="Freihandform 16">
                <a:extLst>
                  <a:ext uri="{FF2B5EF4-FFF2-40B4-BE49-F238E27FC236}">
                    <a16:creationId xmlns:a16="http://schemas.microsoft.com/office/drawing/2014/main" id="{9912C273-8A8E-49DA-8A92-06DFF3C883D2}"/>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20" name="Halbbogen 17">
                <a:extLst>
                  <a:ext uri="{FF2B5EF4-FFF2-40B4-BE49-F238E27FC236}">
                    <a16:creationId xmlns:a16="http://schemas.microsoft.com/office/drawing/2014/main" id="{7907D5D4-5292-4A54-B8C3-8794A70823BB}"/>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1" name="Halbbogen 18">
                <a:extLst>
                  <a:ext uri="{FF2B5EF4-FFF2-40B4-BE49-F238E27FC236}">
                    <a16:creationId xmlns:a16="http://schemas.microsoft.com/office/drawing/2014/main" id="{9863F11C-EDF7-4E5E-A345-45D7B618C6ED}"/>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2" name="Halbbogen 18">
                <a:extLst>
                  <a:ext uri="{FF2B5EF4-FFF2-40B4-BE49-F238E27FC236}">
                    <a16:creationId xmlns:a16="http://schemas.microsoft.com/office/drawing/2014/main" id="{1B2180CF-1436-464E-8EBA-FAD43DA07CE2}"/>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3" name="Halbbogen 18">
                <a:extLst>
                  <a:ext uri="{FF2B5EF4-FFF2-40B4-BE49-F238E27FC236}">
                    <a16:creationId xmlns:a16="http://schemas.microsoft.com/office/drawing/2014/main" id="{F162C62E-E882-4AA3-8CEF-F83CAEBBAF4B}"/>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grpSp>
        <p:nvGrpSpPr>
          <p:cNvPr id="24" name="Gruppieren 23">
            <a:extLst>
              <a:ext uri="{FF2B5EF4-FFF2-40B4-BE49-F238E27FC236}">
                <a16:creationId xmlns:a16="http://schemas.microsoft.com/office/drawing/2014/main" id="{C91AD85B-92BE-4C0B-9689-A681CB1D7CE6}"/>
              </a:ext>
            </a:extLst>
          </p:cNvPr>
          <p:cNvGrpSpPr>
            <a:grpSpLocks noChangeAspect="1"/>
          </p:cNvGrpSpPr>
          <p:nvPr/>
        </p:nvGrpSpPr>
        <p:grpSpPr>
          <a:xfrm>
            <a:off x="10184198" y="3913211"/>
            <a:ext cx="945732" cy="920935"/>
            <a:chOff x="7675018" y="2436470"/>
            <a:chExt cx="1950499" cy="1950499"/>
          </a:xfrm>
        </p:grpSpPr>
        <p:sp>
          <p:nvSpPr>
            <p:cNvPr id="25" name="Ellipse 9">
              <a:extLst>
                <a:ext uri="{FF2B5EF4-FFF2-40B4-BE49-F238E27FC236}">
                  <a16:creationId xmlns:a16="http://schemas.microsoft.com/office/drawing/2014/main" id="{5155412A-346E-4E00-B52F-BD87A79C6343}"/>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26" name="Gruppieren 25">
              <a:extLst>
                <a:ext uri="{FF2B5EF4-FFF2-40B4-BE49-F238E27FC236}">
                  <a16:creationId xmlns:a16="http://schemas.microsoft.com/office/drawing/2014/main" id="{CD4B1D81-3DF2-4706-8D15-38288D3EDE20}"/>
                </a:ext>
              </a:extLst>
            </p:cNvPr>
            <p:cNvGrpSpPr>
              <a:grpSpLocks noChangeAspect="1"/>
            </p:cNvGrpSpPr>
            <p:nvPr/>
          </p:nvGrpSpPr>
          <p:grpSpPr>
            <a:xfrm>
              <a:off x="8112049" y="2728405"/>
              <a:ext cx="1076436" cy="1366629"/>
              <a:chOff x="4524775" y="1336089"/>
              <a:chExt cx="3079701" cy="3909947"/>
            </a:xfrm>
          </p:grpSpPr>
          <p:sp>
            <p:nvSpPr>
              <p:cNvPr id="27" name="Rechteck 4">
                <a:extLst>
                  <a:ext uri="{FF2B5EF4-FFF2-40B4-BE49-F238E27FC236}">
                    <a16:creationId xmlns:a16="http://schemas.microsoft.com/office/drawing/2014/main" id="{1219E982-7A98-47C5-9523-6A7568BD33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28" name="Halbbogen 5">
                <a:extLst>
                  <a:ext uri="{FF2B5EF4-FFF2-40B4-BE49-F238E27FC236}">
                    <a16:creationId xmlns:a16="http://schemas.microsoft.com/office/drawing/2014/main" id="{C4AD78CD-6989-4B50-8497-3A65FD80C202}"/>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9" name="Rechteck 15">
                <a:extLst>
                  <a:ext uri="{FF2B5EF4-FFF2-40B4-BE49-F238E27FC236}">
                    <a16:creationId xmlns:a16="http://schemas.microsoft.com/office/drawing/2014/main" id="{0934B630-9FD0-470C-AA7C-96BF5E5EBA1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30" name="Freihandform 16">
                <a:extLst>
                  <a:ext uri="{FF2B5EF4-FFF2-40B4-BE49-F238E27FC236}">
                    <a16:creationId xmlns:a16="http://schemas.microsoft.com/office/drawing/2014/main" id="{5DFC505E-7A64-4365-B413-7C4CB18E7DBD}"/>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31" name="Halbbogen 17">
                <a:extLst>
                  <a:ext uri="{FF2B5EF4-FFF2-40B4-BE49-F238E27FC236}">
                    <a16:creationId xmlns:a16="http://schemas.microsoft.com/office/drawing/2014/main" id="{C8FC2006-97C9-4124-823B-87A99B0D8520}"/>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32" name="Halbbogen 18">
                <a:extLst>
                  <a:ext uri="{FF2B5EF4-FFF2-40B4-BE49-F238E27FC236}">
                    <a16:creationId xmlns:a16="http://schemas.microsoft.com/office/drawing/2014/main" id="{67AC76F3-E27D-4291-9319-7E41FA80E149}"/>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33" name="Halbbogen 18">
                <a:extLst>
                  <a:ext uri="{FF2B5EF4-FFF2-40B4-BE49-F238E27FC236}">
                    <a16:creationId xmlns:a16="http://schemas.microsoft.com/office/drawing/2014/main" id="{3B9E990A-9F48-4628-BB1F-443E2721AC2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34" name="Halbbogen 18">
                <a:extLst>
                  <a:ext uri="{FF2B5EF4-FFF2-40B4-BE49-F238E27FC236}">
                    <a16:creationId xmlns:a16="http://schemas.microsoft.com/office/drawing/2014/main" id="{1667B045-AC76-48FE-8D7A-411DC3A96AC9}"/>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pic>
        <p:nvPicPr>
          <p:cNvPr id="2" name="Grafik 1">
            <a:extLst>
              <a:ext uri="{FF2B5EF4-FFF2-40B4-BE49-F238E27FC236}">
                <a16:creationId xmlns:a16="http://schemas.microsoft.com/office/drawing/2014/main" id="{1246FEA5-D091-47D9-9D17-CBCFA58659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91803" y="909000"/>
            <a:ext cx="6908515" cy="5040000"/>
          </a:xfrm>
          <a:prstGeom prst="rect">
            <a:avLst/>
          </a:prstGeom>
        </p:spPr>
      </p:pic>
    </p:spTree>
    <p:extLst>
      <p:ext uri="{BB962C8B-B14F-4D97-AF65-F5344CB8AC3E}">
        <p14:creationId xmlns:p14="http://schemas.microsoft.com/office/powerpoint/2010/main" val="23073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250737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60"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2" name="object 3">
            <a:extLst>
              <a:ext uri="{FF2B5EF4-FFF2-40B4-BE49-F238E27FC236}">
                <a16:creationId xmlns:a16="http://schemas.microsoft.com/office/drawing/2014/main" id="{105895C1-3F16-4D83-AA80-3C7543F3FEC9}"/>
              </a:ext>
            </a:extLst>
          </p:cNvPr>
          <p:cNvSpPr txBox="1"/>
          <p:nvPr/>
        </p:nvSpPr>
        <p:spPr>
          <a:xfrm>
            <a:off x="1674801" y="2275963"/>
            <a:ext cx="1528100" cy="1067036"/>
          </a:xfrm>
          <a:prstGeom prst="rect">
            <a:avLst/>
          </a:prstGeom>
          <a:solidFill>
            <a:srgbClr val="C7DDF2"/>
          </a:solidFill>
        </p:spPr>
        <p:txBody>
          <a:bodyPr vert="horz" wrap="square" lIns="0" tIns="12065" rIns="0" bIns="0" rtlCol="0">
            <a:noAutofit/>
          </a:bodyPr>
          <a:lstStyle/>
          <a:p>
            <a:pPr marL="17780" marR="133350" defTabSz="914400"/>
            <a:r>
              <a:rPr sz="1100" kern="0" spc="-10" dirty="0">
                <a:solidFill>
                  <a:srgbClr val="FFFFFF"/>
                </a:solidFill>
                <a:latin typeface="HelveticaNeueLT Com 45 Lt"/>
                <a:cs typeface="HelveticaNeueLT Com 45 Lt"/>
              </a:rPr>
              <a:t>Competence</a:t>
            </a:r>
            <a:r>
              <a:rPr sz="1100" kern="0" dirty="0">
                <a:solidFill>
                  <a:srgbClr val="FFFFFF"/>
                </a:solidFill>
                <a:latin typeface="HelveticaNeueLT Com 45 Lt"/>
                <a:cs typeface="HelveticaNeueLT Com 45 Lt"/>
              </a:rPr>
              <a:t> Area</a:t>
            </a:r>
            <a:r>
              <a:rPr sz="1100" kern="0" spc="5" dirty="0">
                <a:solidFill>
                  <a:srgbClr val="FFFFFF"/>
                </a:solidFill>
                <a:latin typeface="HelveticaNeueLT Com 45 Lt"/>
                <a:cs typeface="HelveticaNeueLT Com 45 Lt"/>
              </a:rPr>
              <a:t> </a:t>
            </a:r>
            <a:r>
              <a:rPr sz="1100" kern="0" spc="-50" dirty="0">
                <a:solidFill>
                  <a:srgbClr val="FFFFFF"/>
                </a:solidFill>
                <a:latin typeface="HelveticaNeueLT Com 45 Lt"/>
                <a:cs typeface="HelveticaNeueLT Com 45 Lt"/>
              </a:rPr>
              <a:t>1</a:t>
            </a:r>
            <a:r>
              <a:rPr lang="de-DE" sz="1100" kern="0" spc="-50" dirty="0">
                <a:solidFill>
                  <a:srgbClr val="FFFFFF"/>
                </a:solidFill>
                <a:latin typeface="HelveticaNeueLT Com 45 Lt"/>
                <a:cs typeface="HelveticaNeueLT Com 45 Lt"/>
              </a:rPr>
              <a:t>:</a:t>
            </a:r>
          </a:p>
          <a:p>
            <a:pPr marL="17780" marR="133350" defTabSz="914400"/>
            <a:r>
              <a:rPr sz="1100" kern="0" spc="-10" dirty="0">
                <a:solidFill>
                  <a:srgbClr val="FFFFFF"/>
                </a:solidFill>
                <a:latin typeface="HelveticaNeueLT Com 45 Lt"/>
                <a:cs typeface="HelveticaNeueLT Com 45 Lt"/>
              </a:rPr>
              <a:t>Molecular Transformations</a:t>
            </a:r>
            <a:r>
              <a:rPr sz="1100" kern="0" spc="85" dirty="0">
                <a:solidFill>
                  <a:srgbClr val="FFFFFF"/>
                </a:solidFill>
                <a:latin typeface="HelveticaNeueLT Com 45 Lt"/>
                <a:cs typeface="HelveticaNeueLT Com 45 Lt"/>
              </a:rPr>
              <a:t> </a:t>
            </a:r>
            <a:r>
              <a:rPr sz="1100" kern="0" spc="-50" dirty="0">
                <a:solidFill>
                  <a:srgbClr val="FFFFFF"/>
                </a:solidFill>
                <a:latin typeface="HelveticaNeueLT Com 45 Lt"/>
                <a:cs typeface="HelveticaNeueLT Com 45 Lt"/>
              </a:rPr>
              <a:t>&amp;</a:t>
            </a:r>
            <a:r>
              <a:rPr sz="1100" kern="0" spc="-10" dirty="0">
                <a:solidFill>
                  <a:srgbClr val="FFFFFF"/>
                </a:solidFill>
                <a:latin typeface="HelveticaNeueLT Com 45 Lt"/>
                <a:cs typeface="HelveticaNeueLT Com 45 Lt"/>
              </a:rPr>
              <a:t> Interactions</a:t>
            </a:r>
            <a:endParaRPr sz="1100" kern="0" dirty="0">
              <a:solidFill>
                <a:sysClr val="windowText" lastClr="000000"/>
              </a:solidFill>
              <a:latin typeface="HelveticaNeueLT Com 45 Lt"/>
              <a:cs typeface="HelveticaNeueLT Com 45 Lt"/>
            </a:endParaRPr>
          </a:p>
        </p:txBody>
      </p:sp>
      <p:sp>
        <p:nvSpPr>
          <p:cNvPr id="143" name="object 4">
            <a:extLst>
              <a:ext uri="{FF2B5EF4-FFF2-40B4-BE49-F238E27FC236}">
                <a16:creationId xmlns:a16="http://schemas.microsoft.com/office/drawing/2014/main" id="{2A1F0207-B0DD-40A8-8EEB-FFA7DEF521F4}"/>
              </a:ext>
            </a:extLst>
          </p:cNvPr>
          <p:cNvSpPr/>
          <p:nvPr/>
        </p:nvSpPr>
        <p:spPr>
          <a:xfrm>
            <a:off x="1674797" y="2275978"/>
            <a:ext cx="8009354" cy="2275213"/>
          </a:xfrm>
          <a:custGeom>
            <a:avLst/>
            <a:gdLst/>
            <a:ahLst/>
            <a:cxnLst/>
            <a:rect l="l" t="t" r="r" b="b"/>
            <a:pathLst>
              <a:path w="5405120" h="1535430">
                <a:moveTo>
                  <a:pt x="936015" y="815060"/>
                </a:moveTo>
                <a:lnTo>
                  <a:pt x="0" y="815060"/>
                </a:lnTo>
                <a:lnTo>
                  <a:pt x="0" y="1535074"/>
                </a:lnTo>
                <a:lnTo>
                  <a:pt x="936015" y="1535074"/>
                </a:lnTo>
                <a:lnTo>
                  <a:pt x="936015" y="815060"/>
                </a:lnTo>
                <a:close/>
              </a:path>
              <a:path w="5405120" h="1535430">
                <a:moveTo>
                  <a:pt x="1896757" y="0"/>
                </a:moveTo>
                <a:lnTo>
                  <a:pt x="1801698" y="0"/>
                </a:lnTo>
                <a:lnTo>
                  <a:pt x="1801698" y="720001"/>
                </a:lnTo>
                <a:lnTo>
                  <a:pt x="1896757" y="720001"/>
                </a:lnTo>
                <a:lnTo>
                  <a:pt x="1896757" y="0"/>
                </a:lnTo>
                <a:close/>
              </a:path>
              <a:path w="5405120" h="1535430">
                <a:moveTo>
                  <a:pt x="2762440" y="0"/>
                </a:moveTo>
                <a:lnTo>
                  <a:pt x="2667368" y="0"/>
                </a:lnTo>
                <a:lnTo>
                  <a:pt x="2667368" y="720001"/>
                </a:lnTo>
                <a:lnTo>
                  <a:pt x="2762440" y="720001"/>
                </a:lnTo>
                <a:lnTo>
                  <a:pt x="2762440" y="0"/>
                </a:lnTo>
                <a:close/>
              </a:path>
              <a:path w="5405120" h="1535430">
                <a:moveTo>
                  <a:pt x="3628123" y="0"/>
                </a:moveTo>
                <a:lnTo>
                  <a:pt x="3533051" y="0"/>
                </a:lnTo>
                <a:lnTo>
                  <a:pt x="3533051" y="720001"/>
                </a:lnTo>
                <a:lnTo>
                  <a:pt x="3628123" y="720001"/>
                </a:lnTo>
                <a:lnTo>
                  <a:pt x="3628123" y="0"/>
                </a:lnTo>
                <a:close/>
              </a:path>
              <a:path w="5405120" h="1535430">
                <a:moveTo>
                  <a:pt x="4493806" y="0"/>
                </a:moveTo>
                <a:lnTo>
                  <a:pt x="4398734" y="0"/>
                </a:lnTo>
                <a:lnTo>
                  <a:pt x="4398734" y="720001"/>
                </a:lnTo>
                <a:lnTo>
                  <a:pt x="4493806" y="720001"/>
                </a:lnTo>
                <a:lnTo>
                  <a:pt x="4493806" y="0"/>
                </a:lnTo>
                <a:close/>
              </a:path>
              <a:path w="5405120" h="1535430">
                <a:moveTo>
                  <a:pt x="5405120" y="0"/>
                </a:moveTo>
                <a:lnTo>
                  <a:pt x="5264416" y="0"/>
                </a:lnTo>
                <a:lnTo>
                  <a:pt x="5264416" y="720001"/>
                </a:lnTo>
                <a:lnTo>
                  <a:pt x="5405120" y="720001"/>
                </a:lnTo>
                <a:lnTo>
                  <a:pt x="5405120" y="0"/>
                </a:lnTo>
                <a:close/>
              </a:path>
            </a:pathLst>
          </a:custGeom>
          <a:solidFill>
            <a:srgbClr val="C7DDF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45" name="object 6">
            <a:extLst>
              <a:ext uri="{FF2B5EF4-FFF2-40B4-BE49-F238E27FC236}">
                <a16:creationId xmlns:a16="http://schemas.microsoft.com/office/drawing/2014/main" id="{C145F90D-7F2B-4876-83C9-9DB91EBE2671}"/>
              </a:ext>
            </a:extLst>
          </p:cNvPr>
          <p:cNvSpPr txBox="1"/>
          <p:nvPr/>
        </p:nvSpPr>
        <p:spPr>
          <a:xfrm>
            <a:off x="1682664" y="3476289"/>
            <a:ext cx="1329560" cy="752759"/>
          </a:xfrm>
          <a:prstGeom prst="rect">
            <a:avLst/>
          </a:prstGeom>
        </p:spPr>
        <p:txBody>
          <a:bodyPr vert="horz" wrap="square" lIns="0" tIns="17145" rIns="0" bIns="0" rtlCol="0">
            <a:noAutofit/>
          </a:bodyPr>
          <a:lstStyle/>
          <a:p>
            <a:pPr marL="12700" marR="5080" defTabSz="914400"/>
            <a:r>
              <a:rPr sz="1100" kern="0" spc="-10" dirty="0">
                <a:solidFill>
                  <a:srgbClr val="FFFFFF"/>
                </a:solidFill>
                <a:latin typeface="HelveticaNeueLT Com 45 Lt"/>
                <a:cs typeface="HelveticaNeueLT Com 45 Lt"/>
              </a:rPr>
              <a:t>Competence</a:t>
            </a:r>
            <a:r>
              <a:rPr sz="1100" kern="0" dirty="0">
                <a:solidFill>
                  <a:srgbClr val="FFFFFF"/>
                </a:solidFill>
                <a:latin typeface="HelveticaNeueLT Com 45 Lt"/>
                <a:cs typeface="HelveticaNeueLT Com 45 Lt"/>
              </a:rPr>
              <a:t> Area</a:t>
            </a:r>
            <a:r>
              <a:rPr sz="1100" kern="0" spc="5" dirty="0">
                <a:solidFill>
                  <a:srgbClr val="FFFFFF"/>
                </a:solidFill>
                <a:latin typeface="HelveticaNeueLT Com 45 Lt"/>
                <a:cs typeface="HelveticaNeueLT Com 45 Lt"/>
              </a:rPr>
              <a:t> </a:t>
            </a:r>
            <a:r>
              <a:rPr sz="1100" kern="0" spc="-50" dirty="0">
                <a:solidFill>
                  <a:srgbClr val="FFFFFF"/>
                </a:solidFill>
                <a:latin typeface="HelveticaNeueLT Com 45 Lt"/>
                <a:cs typeface="HelveticaNeueLT Com 45 Lt"/>
              </a:rPr>
              <a:t>2</a:t>
            </a:r>
            <a:r>
              <a:rPr lang="de-DE" sz="1100" kern="0" spc="-50" dirty="0">
                <a:solidFill>
                  <a:srgbClr val="FFFFFF"/>
                </a:solidFill>
                <a:latin typeface="HelveticaNeueLT Com 45 Lt"/>
                <a:cs typeface="HelveticaNeueLT Com 45 Lt"/>
              </a:rPr>
              <a:t>:</a:t>
            </a:r>
          </a:p>
          <a:p>
            <a:pPr marL="12700" marR="5080" defTabSz="914400"/>
            <a:r>
              <a:rPr sz="1100" kern="0" spc="-10" dirty="0">
                <a:solidFill>
                  <a:srgbClr val="FFFFFF"/>
                </a:solidFill>
                <a:latin typeface="HelveticaNeueLT Com 45 Lt"/>
                <a:cs typeface="HelveticaNeueLT Com 45 Lt"/>
              </a:rPr>
              <a:t>Interfacial </a:t>
            </a:r>
            <a:r>
              <a:rPr sz="1100" kern="0" dirty="0">
                <a:solidFill>
                  <a:srgbClr val="FFFFFF"/>
                </a:solidFill>
                <a:latin typeface="HelveticaNeueLT Com 45 Lt"/>
                <a:cs typeface="HelveticaNeueLT Com 45 Lt"/>
              </a:rPr>
              <a:t>Phenomena</a:t>
            </a:r>
            <a:r>
              <a:rPr sz="1100" kern="0" spc="-5" dirty="0">
                <a:solidFill>
                  <a:srgbClr val="FFFFFF"/>
                </a:solidFill>
                <a:latin typeface="HelveticaNeueLT Com 45 Lt"/>
                <a:cs typeface="HelveticaNeueLT Com 45 Lt"/>
              </a:rPr>
              <a:t> </a:t>
            </a:r>
            <a:r>
              <a:rPr sz="1100" kern="0" spc="-50" dirty="0">
                <a:solidFill>
                  <a:srgbClr val="FFFFFF"/>
                </a:solidFill>
                <a:latin typeface="HelveticaNeueLT Com 45 Lt"/>
                <a:cs typeface="HelveticaNeueLT Com 45 Lt"/>
              </a:rPr>
              <a:t>&amp;</a:t>
            </a:r>
            <a:r>
              <a:rPr sz="1100" kern="0" spc="-10" dirty="0">
                <a:solidFill>
                  <a:srgbClr val="FFFFFF"/>
                </a:solidFill>
                <a:latin typeface="HelveticaNeueLT Com 45 Lt"/>
                <a:cs typeface="HelveticaNeueLT Com 45 Lt"/>
              </a:rPr>
              <a:t> Devices</a:t>
            </a:r>
            <a:endParaRPr sz="1100" kern="0" dirty="0">
              <a:solidFill>
                <a:sysClr val="windowText" lastClr="000000"/>
              </a:solidFill>
              <a:latin typeface="HelveticaNeueLT Com 45 Lt"/>
              <a:cs typeface="HelveticaNeueLT Com 45 Lt"/>
            </a:endParaRPr>
          </a:p>
        </p:txBody>
      </p:sp>
      <p:sp>
        <p:nvSpPr>
          <p:cNvPr id="146" name="object 7">
            <a:extLst>
              <a:ext uri="{FF2B5EF4-FFF2-40B4-BE49-F238E27FC236}">
                <a16:creationId xmlns:a16="http://schemas.microsoft.com/office/drawing/2014/main" id="{893BA559-0001-424A-8412-15898FE90FA4}"/>
              </a:ext>
            </a:extLst>
          </p:cNvPr>
          <p:cNvSpPr/>
          <p:nvPr/>
        </p:nvSpPr>
        <p:spPr>
          <a:xfrm>
            <a:off x="3015947" y="3483742"/>
            <a:ext cx="6668502" cy="1067036"/>
          </a:xfrm>
          <a:custGeom>
            <a:avLst/>
            <a:gdLst/>
            <a:ahLst/>
            <a:cxnLst/>
            <a:rect l="l" t="t" r="r" b="b"/>
            <a:pathLst>
              <a:path w="4500245" h="720089">
                <a:moveTo>
                  <a:pt x="4500056" y="0"/>
                </a:moveTo>
                <a:lnTo>
                  <a:pt x="0" y="0"/>
                </a:lnTo>
                <a:lnTo>
                  <a:pt x="0" y="720008"/>
                </a:lnTo>
                <a:lnTo>
                  <a:pt x="4500056" y="720008"/>
                </a:lnTo>
                <a:lnTo>
                  <a:pt x="4500056" y="0"/>
                </a:lnTo>
                <a:close/>
              </a:path>
            </a:pathLst>
          </a:custGeom>
          <a:solidFill>
            <a:srgbClr val="C7DDF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48" name="object 9">
            <a:extLst>
              <a:ext uri="{FF2B5EF4-FFF2-40B4-BE49-F238E27FC236}">
                <a16:creationId xmlns:a16="http://schemas.microsoft.com/office/drawing/2014/main" id="{21A496E2-7F12-446D-B8A8-B71E2223717E}"/>
              </a:ext>
            </a:extLst>
          </p:cNvPr>
          <p:cNvSpPr txBox="1"/>
          <p:nvPr/>
        </p:nvSpPr>
        <p:spPr>
          <a:xfrm>
            <a:off x="1674801" y="4691522"/>
            <a:ext cx="1528100" cy="1067036"/>
          </a:xfrm>
          <a:prstGeom prst="rect">
            <a:avLst/>
          </a:prstGeom>
          <a:solidFill>
            <a:srgbClr val="C7DDF2"/>
          </a:solidFill>
        </p:spPr>
        <p:txBody>
          <a:bodyPr vert="horz" wrap="square" lIns="0" tIns="12065" rIns="0" bIns="0" rtlCol="0">
            <a:noAutofit/>
          </a:bodyPr>
          <a:lstStyle/>
          <a:p>
            <a:pPr marL="17780" marR="133350" defTabSz="914400"/>
            <a:r>
              <a:rPr sz="1100" kern="0" spc="-10" dirty="0">
                <a:solidFill>
                  <a:srgbClr val="FFFFFF"/>
                </a:solidFill>
                <a:latin typeface="HelveticaNeueLT Com 45 Lt"/>
                <a:cs typeface="HelveticaNeueLT Com 45 Lt"/>
              </a:rPr>
              <a:t>Competence</a:t>
            </a:r>
            <a:r>
              <a:rPr sz="1100" kern="0" dirty="0">
                <a:solidFill>
                  <a:srgbClr val="FFFFFF"/>
                </a:solidFill>
                <a:latin typeface="HelveticaNeueLT Com 45 Lt"/>
                <a:cs typeface="HelveticaNeueLT Com 45 Lt"/>
              </a:rPr>
              <a:t> Area</a:t>
            </a:r>
            <a:r>
              <a:rPr sz="1100" kern="0" spc="5" dirty="0">
                <a:solidFill>
                  <a:srgbClr val="FFFFFF"/>
                </a:solidFill>
                <a:latin typeface="HelveticaNeueLT Com 45 Lt"/>
                <a:cs typeface="HelveticaNeueLT Com 45 Lt"/>
              </a:rPr>
              <a:t> </a:t>
            </a:r>
            <a:r>
              <a:rPr sz="1100" kern="0" spc="-50" dirty="0">
                <a:solidFill>
                  <a:srgbClr val="FFFFFF"/>
                </a:solidFill>
                <a:latin typeface="HelveticaNeueLT Com 45 Lt"/>
                <a:cs typeface="HelveticaNeueLT Com 45 Lt"/>
              </a:rPr>
              <a:t>3</a:t>
            </a:r>
            <a:r>
              <a:rPr lang="de-DE" sz="1100" kern="0" spc="-50" dirty="0">
                <a:solidFill>
                  <a:srgbClr val="FFFFFF"/>
                </a:solidFill>
                <a:latin typeface="HelveticaNeueLT Com 45 Lt"/>
                <a:cs typeface="HelveticaNeueLT Com 45 Lt"/>
              </a:rPr>
              <a:t>:</a:t>
            </a:r>
            <a:r>
              <a:rPr sz="1100" kern="0" dirty="0">
                <a:solidFill>
                  <a:srgbClr val="FFFFFF"/>
                </a:solidFill>
                <a:latin typeface="HelveticaNeueLT Com 45 Lt"/>
                <a:cs typeface="HelveticaNeueLT Com 45 Lt"/>
              </a:rPr>
              <a:t> Fuel</a:t>
            </a:r>
            <a:r>
              <a:rPr sz="1100" kern="0" spc="-20" dirty="0">
                <a:solidFill>
                  <a:srgbClr val="FFFFFF"/>
                </a:solidFill>
                <a:latin typeface="HelveticaNeueLT Com 45 Lt"/>
                <a:cs typeface="HelveticaNeueLT Com 45 Lt"/>
              </a:rPr>
              <a:t> </a:t>
            </a:r>
            <a:r>
              <a:rPr sz="1100" kern="0" dirty="0">
                <a:solidFill>
                  <a:srgbClr val="FFFFFF"/>
                </a:solidFill>
                <a:latin typeface="HelveticaNeueLT Com 45 Lt"/>
                <a:cs typeface="HelveticaNeueLT Com 45 Lt"/>
              </a:rPr>
              <a:t>Design</a:t>
            </a:r>
            <a:r>
              <a:rPr sz="1100" kern="0" spc="-15" dirty="0">
                <a:solidFill>
                  <a:srgbClr val="FFFFFF"/>
                </a:solidFill>
                <a:latin typeface="HelveticaNeueLT Com 45 Lt"/>
                <a:cs typeface="HelveticaNeueLT Com 45 Lt"/>
              </a:rPr>
              <a:t> </a:t>
            </a:r>
            <a:r>
              <a:rPr sz="1100" kern="0" spc="-50" dirty="0">
                <a:solidFill>
                  <a:srgbClr val="FFFFFF"/>
                </a:solidFill>
                <a:latin typeface="HelveticaNeueLT Com 45 Lt"/>
                <a:cs typeface="HelveticaNeueLT Com 45 Lt"/>
              </a:rPr>
              <a:t>&amp;</a:t>
            </a:r>
            <a:r>
              <a:rPr sz="1100" kern="0" spc="-10" dirty="0">
                <a:solidFill>
                  <a:srgbClr val="FFFFFF"/>
                </a:solidFill>
                <a:latin typeface="HelveticaNeueLT Com 45 Lt"/>
                <a:cs typeface="HelveticaNeueLT Com 45 Lt"/>
              </a:rPr>
              <a:t> Sustainable</a:t>
            </a:r>
            <a:endParaRPr sz="1100" kern="0" dirty="0">
              <a:solidFill>
                <a:sysClr val="windowText" lastClr="000000"/>
              </a:solidFill>
              <a:latin typeface="HelveticaNeueLT Com 45 Lt"/>
              <a:cs typeface="HelveticaNeueLT Com 45 Lt"/>
            </a:endParaRPr>
          </a:p>
          <a:p>
            <a:pPr marL="17780" defTabSz="914400"/>
            <a:r>
              <a:rPr sz="1100" kern="0" spc="-10" dirty="0">
                <a:solidFill>
                  <a:srgbClr val="FFFFFF"/>
                </a:solidFill>
                <a:latin typeface="HelveticaNeueLT Com 45 Lt"/>
                <a:cs typeface="HelveticaNeueLT Com 45 Lt"/>
              </a:rPr>
              <a:t>Cross-sectorial</a:t>
            </a:r>
            <a:endParaRPr sz="1100" kern="0" dirty="0">
              <a:solidFill>
                <a:sysClr val="windowText" lastClr="000000"/>
              </a:solidFill>
              <a:latin typeface="HelveticaNeueLT Com 45 Lt"/>
              <a:cs typeface="HelveticaNeueLT Com 45 Lt"/>
            </a:endParaRPr>
          </a:p>
          <a:p>
            <a:pPr marL="17780" defTabSz="914400"/>
            <a:r>
              <a:rPr sz="1100" kern="0" dirty="0">
                <a:solidFill>
                  <a:srgbClr val="FFFFFF"/>
                </a:solidFill>
                <a:latin typeface="HelveticaNeueLT Com 45 Lt"/>
                <a:cs typeface="HelveticaNeueLT Com 45 Lt"/>
              </a:rPr>
              <a:t>Value</a:t>
            </a:r>
            <a:r>
              <a:rPr sz="1100" kern="0" spc="-5" dirty="0">
                <a:solidFill>
                  <a:srgbClr val="FFFFFF"/>
                </a:solidFill>
                <a:latin typeface="HelveticaNeueLT Com 45 Lt"/>
                <a:cs typeface="HelveticaNeueLT Com 45 Lt"/>
              </a:rPr>
              <a:t> </a:t>
            </a:r>
            <a:r>
              <a:rPr sz="1100" kern="0" spc="-10" dirty="0">
                <a:solidFill>
                  <a:srgbClr val="FFFFFF"/>
                </a:solidFill>
                <a:latin typeface="HelveticaNeueLT Com 45 Lt"/>
                <a:cs typeface="HelveticaNeueLT Com 45 Lt"/>
              </a:rPr>
              <a:t>Chains</a:t>
            </a:r>
            <a:endParaRPr sz="1100" kern="0" dirty="0">
              <a:solidFill>
                <a:sysClr val="windowText" lastClr="000000"/>
              </a:solidFill>
              <a:latin typeface="HelveticaNeueLT Com 45 Lt"/>
              <a:cs typeface="HelveticaNeueLT Com 45 Lt"/>
            </a:endParaRPr>
          </a:p>
        </p:txBody>
      </p:sp>
      <p:grpSp>
        <p:nvGrpSpPr>
          <p:cNvPr id="149" name="object 10">
            <a:extLst>
              <a:ext uri="{FF2B5EF4-FFF2-40B4-BE49-F238E27FC236}">
                <a16:creationId xmlns:a16="http://schemas.microsoft.com/office/drawing/2014/main" id="{A9DBD755-5269-4DC4-9C83-A9A55161B4B6}"/>
              </a:ext>
            </a:extLst>
          </p:cNvPr>
          <p:cNvGrpSpPr/>
          <p:nvPr/>
        </p:nvGrpSpPr>
        <p:grpSpPr>
          <a:xfrm>
            <a:off x="3202659" y="1209049"/>
            <a:ext cx="6481793" cy="4549511"/>
            <a:chOff x="1171769" y="-18"/>
            <a:chExt cx="4374244" cy="3070242"/>
          </a:xfrm>
        </p:grpSpPr>
        <p:sp>
          <p:nvSpPr>
            <p:cNvPr id="150" name="object 11">
              <a:extLst>
                <a:ext uri="{FF2B5EF4-FFF2-40B4-BE49-F238E27FC236}">
                  <a16:creationId xmlns:a16="http://schemas.microsoft.com/office/drawing/2014/main" id="{02FCE783-D64C-4716-B4A1-741F1C6AC9A3}"/>
                </a:ext>
              </a:extLst>
            </p:cNvPr>
            <p:cNvSpPr/>
            <p:nvPr/>
          </p:nvSpPr>
          <p:spPr>
            <a:xfrm>
              <a:off x="1942388" y="2350134"/>
              <a:ext cx="3603625" cy="720090"/>
            </a:xfrm>
            <a:custGeom>
              <a:avLst/>
              <a:gdLst/>
              <a:ahLst/>
              <a:cxnLst/>
              <a:rect l="l" t="t" r="r" b="b"/>
              <a:pathLst>
                <a:path w="3603625" h="720089">
                  <a:moveTo>
                    <a:pt x="95059" y="0"/>
                  </a:moveTo>
                  <a:lnTo>
                    <a:pt x="0" y="0"/>
                  </a:lnTo>
                  <a:lnTo>
                    <a:pt x="0" y="720013"/>
                  </a:lnTo>
                  <a:lnTo>
                    <a:pt x="95059" y="720013"/>
                  </a:lnTo>
                  <a:lnTo>
                    <a:pt x="95059" y="0"/>
                  </a:lnTo>
                  <a:close/>
                </a:path>
                <a:path w="3603625" h="720089">
                  <a:moveTo>
                    <a:pt x="960742" y="0"/>
                  </a:moveTo>
                  <a:lnTo>
                    <a:pt x="865670" y="0"/>
                  </a:lnTo>
                  <a:lnTo>
                    <a:pt x="865670" y="720013"/>
                  </a:lnTo>
                  <a:lnTo>
                    <a:pt x="960742" y="720013"/>
                  </a:lnTo>
                  <a:lnTo>
                    <a:pt x="960742" y="0"/>
                  </a:lnTo>
                  <a:close/>
                </a:path>
                <a:path w="3603625" h="720089">
                  <a:moveTo>
                    <a:pt x="1826425" y="0"/>
                  </a:moveTo>
                  <a:lnTo>
                    <a:pt x="1731352" y="0"/>
                  </a:lnTo>
                  <a:lnTo>
                    <a:pt x="1731352" y="720013"/>
                  </a:lnTo>
                  <a:lnTo>
                    <a:pt x="1826425" y="720013"/>
                  </a:lnTo>
                  <a:lnTo>
                    <a:pt x="1826425" y="0"/>
                  </a:lnTo>
                  <a:close/>
                </a:path>
                <a:path w="3603625" h="720089">
                  <a:moveTo>
                    <a:pt x="2692108" y="0"/>
                  </a:moveTo>
                  <a:lnTo>
                    <a:pt x="2597035" y="0"/>
                  </a:lnTo>
                  <a:lnTo>
                    <a:pt x="2597035" y="720013"/>
                  </a:lnTo>
                  <a:lnTo>
                    <a:pt x="2692108" y="720013"/>
                  </a:lnTo>
                  <a:lnTo>
                    <a:pt x="2692108" y="0"/>
                  </a:lnTo>
                  <a:close/>
                </a:path>
                <a:path w="3603625" h="720089">
                  <a:moveTo>
                    <a:pt x="3603421" y="0"/>
                  </a:moveTo>
                  <a:lnTo>
                    <a:pt x="3462718" y="0"/>
                  </a:lnTo>
                  <a:lnTo>
                    <a:pt x="3462718" y="720013"/>
                  </a:lnTo>
                  <a:lnTo>
                    <a:pt x="3603421" y="720013"/>
                  </a:lnTo>
                  <a:lnTo>
                    <a:pt x="3603421" y="0"/>
                  </a:lnTo>
                  <a:close/>
                </a:path>
              </a:pathLst>
            </a:custGeom>
            <a:solidFill>
              <a:srgbClr val="C7DDF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51" name="object 12">
              <a:extLst>
                <a:ext uri="{FF2B5EF4-FFF2-40B4-BE49-F238E27FC236}">
                  <a16:creationId xmlns:a16="http://schemas.microsoft.com/office/drawing/2014/main" id="{718E846C-7D17-42DB-838C-4BB363DF0A28}"/>
                </a:ext>
              </a:extLst>
            </p:cNvPr>
            <p:cNvSpPr/>
            <p:nvPr/>
          </p:nvSpPr>
          <p:spPr>
            <a:xfrm>
              <a:off x="1171769" y="-18"/>
              <a:ext cx="770890" cy="2160270"/>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grpSp>
      <p:sp>
        <p:nvSpPr>
          <p:cNvPr id="152" name="object 13">
            <a:extLst>
              <a:ext uri="{FF2B5EF4-FFF2-40B4-BE49-F238E27FC236}">
                <a16:creationId xmlns:a16="http://schemas.microsoft.com/office/drawing/2014/main" id="{C77311D6-3A20-4C9F-ADDC-3418A7BF7C77}"/>
              </a:ext>
            </a:extLst>
          </p:cNvPr>
          <p:cNvSpPr txBox="1">
            <a:spLocks/>
          </p:cNvSpPr>
          <p:nvPr/>
        </p:nvSpPr>
        <p:spPr>
          <a:xfrm>
            <a:off x="3228134" y="1216388"/>
            <a:ext cx="1091500" cy="653018"/>
          </a:xfrm>
          <a:prstGeom prst="rect">
            <a:avLst/>
          </a:prstGeom>
        </p:spPr>
        <p:txBody>
          <a:bodyPr vert="horz" wrap="square" lIns="0" tIns="10160" rIns="0" bIns="0" rtlCol="0">
            <a:noAutofit/>
          </a:bodyPr>
          <a:lstStyle>
            <a:lvl1pPr>
              <a:defRPr sz="900" b="0" i="0">
                <a:solidFill>
                  <a:schemeClr val="bg1"/>
                </a:solidFill>
                <a:latin typeface="HelveticaNeueLT Com 45 Lt"/>
                <a:ea typeface="+mj-ea"/>
                <a:cs typeface="HelveticaNeueLT Com 45 Lt"/>
              </a:defRPr>
            </a:lvl1pPr>
          </a:lstStyle>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Carbon-based </a:t>
            </a:r>
            <a:r>
              <a:rPr kumimoji="0" lang="en-US" sz="1200" b="0" i="0" u="none" strike="noStrike" kern="0" cap="none" spc="-20" normalizeH="0" baseline="0" noProof="0" dirty="0">
                <a:ln>
                  <a:noFill/>
                </a:ln>
                <a:solidFill>
                  <a:sysClr val="window" lastClr="FFFFFF"/>
                </a:solidFill>
                <a:effectLst/>
                <a:uLnTx/>
                <a:uFillTx/>
                <a:latin typeface="HelveticaNeueLT Com 45 Lt"/>
                <a:ea typeface="+mj-ea"/>
              </a:rPr>
              <a:t>Fuel</a:t>
            </a:r>
          </a:p>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Application</a:t>
            </a:r>
          </a:p>
        </p:txBody>
      </p:sp>
      <p:grpSp>
        <p:nvGrpSpPr>
          <p:cNvPr id="153" name="object 14">
            <a:extLst>
              <a:ext uri="{FF2B5EF4-FFF2-40B4-BE49-F238E27FC236}">
                <a16:creationId xmlns:a16="http://schemas.microsoft.com/office/drawing/2014/main" id="{941FEEAE-9CC7-47B6-A63E-98FC01C735C0}"/>
              </a:ext>
            </a:extLst>
          </p:cNvPr>
          <p:cNvGrpSpPr/>
          <p:nvPr/>
        </p:nvGrpSpPr>
        <p:grpSpPr>
          <a:xfrm>
            <a:off x="3202659" y="1209049"/>
            <a:ext cx="2425087" cy="4830726"/>
            <a:chOff x="1171769" y="-18"/>
            <a:chExt cx="1636572" cy="3260020"/>
          </a:xfrm>
        </p:grpSpPr>
        <p:sp>
          <p:nvSpPr>
            <p:cNvPr id="154" name="object 15">
              <a:extLst>
                <a:ext uri="{FF2B5EF4-FFF2-40B4-BE49-F238E27FC236}">
                  <a16:creationId xmlns:a16="http://schemas.microsoft.com/office/drawing/2014/main" id="{C044C547-74AB-4C79-A72D-44A68F612989}"/>
                </a:ext>
              </a:extLst>
            </p:cNvPr>
            <p:cNvSpPr/>
            <p:nvPr/>
          </p:nvSpPr>
          <p:spPr>
            <a:xfrm>
              <a:off x="1171769" y="2129067"/>
              <a:ext cx="770890" cy="1130935"/>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55" name="object 16">
              <a:extLst>
                <a:ext uri="{FF2B5EF4-FFF2-40B4-BE49-F238E27FC236}">
                  <a16:creationId xmlns:a16="http://schemas.microsoft.com/office/drawing/2014/main" id="{30BE0D69-D0EB-4220-864A-9545B72827B2}"/>
                </a:ext>
              </a:extLst>
            </p:cNvPr>
            <p:cNvSpPr/>
            <p:nvPr/>
          </p:nvSpPr>
          <p:spPr>
            <a:xfrm>
              <a:off x="2037451" y="-18"/>
              <a:ext cx="770890" cy="2160270"/>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98A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grpSp>
      <p:sp>
        <p:nvSpPr>
          <p:cNvPr id="156" name="object 17">
            <a:extLst>
              <a:ext uri="{FF2B5EF4-FFF2-40B4-BE49-F238E27FC236}">
                <a16:creationId xmlns:a16="http://schemas.microsoft.com/office/drawing/2014/main" id="{BCB05BDE-FA8A-44C9-BC4D-47BA5AA0DEDB}"/>
              </a:ext>
            </a:extLst>
          </p:cNvPr>
          <p:cNvSpPr txBox="1"/>
          <p:nvPr/>
        </p:nvSpPr>
        <p:spPr>
          <a:xfrm>
            <a:off x="4692212" y="1215127"/>
            <a:ext cx="728294" cy="653018"/>
          </a:xfrm>
          <a:prstGeom prst="rect">
            <a:avLst/>
          </a:prstGeom>
        </p:spPr>
        <p:txBody>
          <a:bodyPr vert="horz" wrap="square" lIns="0" tIns="10160" rIns="0" bIns="0" rtlCol="0">
            <a:noAutofit/>
          </a:bodyPr>
          <a:lstStyle/>
          <a:p>
            <a:pPr marL="12065" marR="5080" algn="ctr" defTabSz="914400">
              <a:lnSpc>
                <a:spcPct val="101499"/>
              </a:lnSpc>
              <a:spcBef>
                <a:spcPts val="80"/>
              </a:spcBef>
            </a:pPr>
            <a:r>
              <a:rPr sz="1200" kern="0" spc="-10" dirty="0">
                <a:solidFill>
                  <a:srgbClr val="FFFFFF"/>
                </a:solidFill>
                <a:latin typeface="HelveticaNeueLT Com 45 Lt"/>
                <a:cs typeface="HelveticaNeueLT Com 45 Lt"/>
              </a:rPr>
              <a:t>Ammonia </a:t>
            </a:r>
            <a:r>
              <a:rPr sz="1200" kern="0" spc="-20" dirty="0">
                <a:solidFill>
                  <a:srgbClr val="FFFFFF"/>
                </a:solidFill>
                <a:latin typeface="HelveticaNeueLT Com 45 Lt"/>
                <a:cs typeface="HelveticaNeueLT Com 45 Lt"/>
              </a:rPr>
              <a:t>Fuel </a:t>
            </a:r>
            <a:r>
              <a:rPr sz="1200" kern="0" spc="-10" dirty="0">
                <a:solidFill>
                  <a:srgbClr val="FFFFFF"/>
                </a:solidFill>
                <a:latin typeface="HelveticaNeueLT Com 45 Lt"/>
                <a:cs typeface="HelveticaNeueLT Com 45 Lt"/>
              </a:rPr>
              <a:t>Utilization</a:t>
            </a:r>
            <a:endParaRPr sz="1200" kern="0" dirty="0">
              <a:solidFill>
                <a:sysClr val="windowText" lastClr="000000"/>
              </a:solidFill>
              <a:latin typeface="HelveticaNeueLT Com 45 Lt"/>
              <a:cs typeface="HelveticaNeueLT Com 45 Lt"/>
            </a:endParaRPr>
          </a:p>
        </p:txBody>
      </p:sp>
      <p:sp>
        <p:nvSpPr>
          <p:cNvPr id="158" name="object 19">
            <a:extLst>
              <a:ext uri="{FF2B5EF4-FFF2-40B4-BE49-F238E27FC236}">
                <a16:creationId xmlns:a16="http://schemas.microsoft.com/office/drawing/2014/main" id="{DFD34A62-C694-4F0C-9734-6239AA8A8C79}"/>
              </a:ext>
            </a:extLst>
          </p:cNvPr>
          <p:cNvSpPr/>
          <p:nvPr/>
        </p:nvSpPr>
        <p:spPr>
          <a:xfrm>
            <a:off x="4485430" y="4363962"/>
            <a:ext cx="1142312" cy="1675829"/>
          </a:xfrm>
          <a:custGeom>
            <a:avLst/>
            <a:gdLst/>
            <a:ahLst/>
            <a:cxnLst/>
            <a:rect l="l" t="t" r="r" b="b"/>
            <a:pathLst>
              <a:path w="770889" h="1130935">
                <a:moveTo>
                  <a:pt x="770610" y="1099299"/>
                </a:moveTo>
                <a:lnTo>
                  <a:pt x="0" y="1099299"/>
                </a:lnTo>
                <a:lnTo>
                  <a:pt x="0" y="1130617"/>
                </a:lnTo>
                <a:lnTo>
                  <a:pt x="770610" y="1130617"/>
                </a:lnTo>
                <a:lnTo>
                  <a:pt x="770610" y="1099299"/>
                </a:lnTo>
                <a:close/>
              </a:path>
              <a:path w="770889" h="1130935">
                <a:moveTo>
                  <a:pt x="770610" y="0"/>
                </a:moveTo>
                <a:lnTo>
                  <a:pt x="0" y="0"/>
                </a:lnTo>
                <a:lnTo>
                  <a:pt x="0" y="998067"/>
                </a:lnTo>
                <a:lnTo>
                  <a:pt x="770610" y="998067"/>
                </a:lnTo>
                <a:lnTo>
                  <a:pt x="770610" y="0"/>
                </a:lnTo>
                <a:close/>
              </a:path>
            </a:pathLst>
          </a:custGeom>
          <a:solidFill>
            <a:srgbClr val="0098A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63" name="object 24">
            <a:extLst>
              <a:ext uri="{FF2B5EF4-FFF2-40B4-BE49-F238E27FC236}">
                <a16:creationId xmlns:a16="http://schemas.microsoft.com/office/drawing/2014/main" id="{4B69ECA3-7C1A-48FE-A49D-8423E46A1239}"/>
              </a:ext>
            </a:extLst>
          </p:cNvPr>
          <p:cNvSpPr/>
          <p:nvPr/>
        </p:nvSpPr>
        <p:spPr>
          <a:xfrm>
            <a:off x="5768209"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57AB2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64" name="object 25">
            <a:extLst>
              <a:ext uri="{FF2B5EF4-FFF2-40B4-BE49-F238E27FC236}">
                <a16:creationId xmlns:a16="http://schemas.microsoft.com/office/drawing/2014/main" id="{BAAD9789-09FC-4B55-A9DB-AB81FABA1494}"/>
              </a:ext>
            </a:extLst>
          </p:cNvPr>
          <p:cNvSpPr txBox="1"/>
          <p:nvPr/>
        </p:nvSpPr>
        <p:spPr>
          <a:xfrm>
            <a:off x="5806069" y="1216388"/>
            <a:ext cx="1066095" cy="653018"/>
          </a:xfrm>
          <a:prstGeom prst="rect">
            <a:avLst/>
          </a:prstGeom>
        </p:spPr>
        <p:txBody>
          <a:bodyPr vert="horz" wrap="square" lIns="0" tIns="10160" rIns="0" bIns="0" rtlCol="0">
            <a:noAutofit/>
          </a:bodyPr>
          <a:lstStyle/>
          <a:p>
            <a:pPr marL="121285" marR="5080" indent="-109220" algn="ctr" defTabSz="914400">
              <a:lnSpc>
                <a:spcPct val="101499"/>
              </a:lnSpc>
              <a:spcBef>
                <a:spcPts val="80"/>
              </a:spcBef>
            </a:pPr>
            <a:r>
              <a:rPr sz="1200" kern="0" spc="-10" dirty="0">
                <a:solidFill>
                  <a:srgbClr val="FFFFFF"/>
                </a:solidFill>
                <a:latin typeface="HelveticaNeueLT Com 45 Lt"/>
                <a:cs typeface="HelveticaNeueLT Com 45 Lt"/>
              </a:rPr>
              <a:t>Concatenated</a:t>
            </a:r>
            <a:endParaRPr lang="de-DE" sz="1200" kern="0" spc="-10" dirty="0">
              <a:solidFill>
                <a:srgbClr val="FFFFFF"/>
              </a:solidFill>
              <a:latin typeface="HelveticaNeueLT Com 45 Lt"/>
              <a:cs typeface="HelveticaNeueLT Com 45 Lt"/>
            </a:endParaRPr>
          </a:p>
          <a:p>
            <a:pPr marL="121285" marR="5080" indent="-109220" algn="ctr" defTabSz="914400">
              <a:lnSpc>
                <a:spcPct val="101499"/>
              </a:lnSpc>
              <a:spcBef>
                <a:spcPts val="80"/>
              </a:spcBef>
            </a:pPr>
            <a:r>
              <a:rPr sz="1200" kern="0" spc="-10" dirty="0">
                <a:solidFill>
                  <a:srgbClr val="FFFFFF"/>
                </a:solidFill>
                <a:latin typeface="HelveticaNeueLT Com 45 Lt"/>
                <a:cs typeface="HelveticaNeueLT Com 45 Lt"/>
              </a:rPr>
              <a:t>Synthetic</a:t>
            </a:r>
            <a:endParaRPr lang="de-DE" sz="1200" kern="0" spc="-10" dirty="0">
              <a:solidFill>
                <a:srgbClr val="FFFFFF"/>
              </a:solidFill>
              <a:latin typeface="HelveticaNeueLT Com 45 Lt"/>
              <a:cs typeface="HelveticaNeueLT Com 45 Lt"/>
            </a:endParaRPr>
          </a:p>
          <a:p>
            <a:pPr marL="121285" marR="5080" indent="-109220" algn="ctr" defTabSz="914400">
              <a:lnSpc>
                <a:spcPct val="101499"/>
              </a:lnSpc>
              <a:spcBef>
                <a:spcPts val="80"/>
              </a:spcBef>
            </a:pPr>
            <a:r>
              <a:rPr sz="1200" kern="0" spc="-10" dirty="0">
                <a:solidFill>
                  <a:srgbClr val="FFFFFF"/>
                </a:solidFill>
                <a:latin typeface="HelveticaNeueLT Com 45 Lt"/>
                <a:cs typeface="HelveticaNeueLT Com 45 Lt"/>
              </a:rPr>
              <a:t>Pathways</a:t>
            </a:r>
            <a:endParaRPr sz="1200" kern="0" dirty="0">
              <a:solidFill>
                <a:sysClr val="windowText" lastClr="000000"/>
              </a:solidFill>
              <a:latin typeface="HelveticaNeueLT Com 45 Lt"/>
              <a:cs typeface="HelveticaNeueLT Com 45 Lt"/>
            </a:endParaRPr>
          </a:p>
        </p:txBody>
      </p:sp>
      <p:grpSp>
        <p:nvGrpSpPr>
          <p:cNvPr id="165" name="object 26">
            <a:extLst>
              <a:ext uri="{FF2B5EF4-FFF2-40B4-BE49-F238E27FC236}">
                <a16:creationId xmlns:a16="http://schemas.microsoft.com/office/drawing/2014/main" id="{22DD9EE1-9694-4E4D-BD42-826FD6DFBEEA}"/>
              </a:ext>
            </a:extLst>
          </p:cNvPr>
          <p:cNvGrpSpPr/>
          <p:nvPr/>
        </p:nvGrpSpPr>
        <p:grpSpPr>
          <a:xfrm>
            <a:off x="5768206" y="1209049"/>
            <a:ext cx="2425090" cy="4830742"/>
            <a:chOff x="2903131" y="-18"/>
            <a:chExt cx="1636574" cy="3260031"/>
          </a:xfrm>
        </p:grpSpPr>
        <p:sp>
          <p:nvSpPr>
            <p:cNvPr id="166" name="object 27">
              <a:extLst>
                <a:ext uri="{FF2B5EF4-FFF2-40B4-BE49-F238E27FC236}">
                  <a16:creationId xmlns:a16="http://schemas.microsoft.com/office/drawing/2014/main" id="{3EC6514B-DDB6-4EC0-A161-CB602975B6A2}"/>
                </a:ext>
              </a:extLst>
            </p:cNvPr>
            <p:cNvSpPr/>
            <p:nvPr/>
          </p:nvSpPr>
          <p:spPr>
            <a:xfrm>
              <a:off x="2903131" y="2129078"/>
              <a:ext cx="770890" cy="1130935"/>
            </a:xfrm>
            <a:custGeom>
              <a:avLst/>
              <a:gdLst/>
              <a:ahLst/>
              <a:cxnLst/>
              <a:rect l="l" t="t" r="r" b="b"/>
              <a:pathLst>
                <a:path w="770889" h="1130935">
                  <a:moveTo>
                    <a:pt x="770610" y="1099299"/>
                  </a:moveTo>
                  <a:lnTo>
                    <a:pt x="0" y="1099299"/>
                  </a:lnTo>
                  <a:lnTo>
                    <a:pt x="0" y="1130617"/>
                  </a:lnTo>
                  <a:lnTo>
                    <a:pt x="770610" y="1130617"/>
                  </a:lnTo>
                  <a:lnTo>
                    <a:pt x="770610" y="1099299"/>
                  </a:lnTo>
                  <a:close/>
                </a:path>
                <a:path w="770889" h="1130935">
                  <a:moveTo>
                    <a:pt x="770610" y="0"/>
                  </a:moveTo>
                  <a:lnTo>
                    <a:pt x="0" y="0"/>
                  </a:lnTo>
                  <a:lnTo>
                    <a:pt x="0" y="998067"/>
                  </a:lnTo>
                  <a:lnTo>
                    <a:pt x="770610" y="998067"/>
                  </a:lnTo>
                  <a:lnTo>
                    <a:pt x="770610" y="0"/>
                  </a:lnTo>
                  <a:close/>
                </a:path>
              </a:pathLst>
            </a:custGeom>
            <a:solidFill>
              <a:srgbClr val="57AB2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67" name="object 28">
              <a:extLst>
                <a:ext uri="{FF2B5EF4-FFF2-40B4-BE49-F238E27FC236}">
                  <a16:creationId xmlns:a16="http://schemas.microsoft.com/office/drawing/2014/main" id="{036D31F9-97CD-40C2-A2D6-AE486C43357F}"/>
                </a:ext>
              </a:extLst>
            </p:cNvPr>
            <p:cNvSpPr/>
            <p:nvPr/>
          </p:nvSpPr>
          <p:spPr>
            <a:xfrm>
              <a:off x="3768815" y="-18"/>
              <a:ext cx="770890" cy="2160270"/>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BDCC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grpSp>
      <p:sp>
        <p:nvSpPr>
          <p:cNvPr id="168" name="object 29">
            <a:extLst>
              <a:ext uri="{FF2B5EF4-FFF2-40B4-BE49-F238E27FC236}">
                <a16:creationId xmlns:a16="http://schemas.microsoft.com/office/drawing/2014/main" id="{479FF489-9168-41E5-ACF8-A9EE7E7537EB}"/>
              </a:ext>
            </a:extLst>
          </p:cNvPr>
          <p:cNvSpPr txBox="1"/>
          <p:nvPr/>
        </p:nvSpPr>
        <p:spPr>
          <a:xfrm>
            <a:off x="7148295" y="1215127"/>
            <a:ext cx="947535" cy="653018"/>
          </a:xfrm>
          <a:prstGeom prst="rect">
            <a:avLst/>
          </a:prstGeom>
        </p:spPr>
        <p:txBody>
          <a:bodyPr vert="horz" wrap="square" lIns="0" tIns="10160" rIns="0" bIns="0" rtlCol="0">
            <a:noAutofit/>
          </a:bodyPr>
          <a:lstStyle/>
          <a:p>
            <a:pPr marL="12065" marR="5080" algn="ctr" defTabSz="914400">
              <a:lnSpc>
                <a:spcPct val="101499"/>
              </a:lnSpc>
              <a:spcBef>
                <a:spcPts val="80"/>
              </a:spcBef>
            </a:pPr>
            <a:r>
              <a:rPr sz="1200" kern="0" spc="-10" dirty="0">
                <a:solidFill>
                  <a:srgbClr val="FFFFFF"/>
                </a:solidFill>
                <a:latin typeface="HelveticaNeueLT Com 45 Lt"/>
                <a:cs typeface="HelveticaNeueLT Com 45 Lt"/>
              </a:rPr>
              <a:t>Translational Catalytic Processes</a:t>
            </a:r>
            <a:endParaRPr sz="1200" kern="0" dirty="0">
              <a:solidFill>
                <a:sysClr val="windowText" lastClr="000000"/>
              </a:solidFill>
              <a:latin typeface="HelveticaNeueLT Com 45 Lt"/>
              <a:cs typeface="HelveticaNeueLT Com 45 Lt"/>
            </a:endParaRPr>
          </a:p>
        </p:txBody>
      </p:sp>
      <p:sp>
        <p:nvSpPr>
          <p:cNvPr id="170" name="object 31">
            <a:extLst>
              <a:ext uri="{FF2B5EF4-FFF2-40B4-BE49-F238E27FC236}">
                <a16:creationId xmlns:a16="http://schemas.microsoft.com/office/drawing/2014/main" id="{5D920BDF-E826-405B-BDB6-3B364959EE6C}"/>
              </a:ext>
            </a:extLst>
          </p:cNvPr>
          <p:cNvSpPr/>
          <p:nvPr/>
        </p:nvSpPr>
        <p:spPr>
          <a:xfrm>
            <a:off x="7050983" y="4363962"/>
            <a:ext cx="1142312" cy="1675829"/>
          </a:xfrm>
          <a:custGeom>
            <a:avLst/>
            <a:gdLst/>
            <a:ahLst/>
            <a:cxnLst/>
            <a:rect l="l" t="t" r="r" b="b"/>
            <a:pathLst>
              <a:path w="770889" h="1130935">
                <a:moveTo>
                  <a:pt x="770610" y="1099299"/>
                </a:moveTo>
                <a:lnTo>
                  <a:pt x="0" y="1099299"/>
                </a:lnTo>
                <a:lnTo>
                  <a:pt x="0" y="1130617"/>
                </a:lnTo>
                <a:lnTo>
                  <a:pt x="770610" y="1130617"/>
                </a:lnTo>
                <a:lnTo>
                  <a:pt x="770610" y="1099299"/>
                </a:lnTo>
                <a:close/>
              </a:path>
              <a:path w="770889" h="1130935">
                <a:moveTo>
                  <a:pt x="770610" y="0"/>
                </a:moveTo>
                <a:lnTo>
                  <a:pt x="0" y="0"/>
                </a:lnTo>
                <a:lnTo>
                  <a:pt x="0" y="998067"/>
                </a:lnTo>
                <a:lnTo>
                  <a:pt x="770610" y="998067"/>
                </a:lnTo>
                <a:lnTo>
                  <a:pt x="770610" y="0"/>
                </a:lnTo>
                <a:close/>
              </a:path>
            </a:pathLst>
          </a:custGeom>
          <a:solidFill>
            <a:srgbClr val="BDCC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75" name="object 36">
            <a:extLst>
              <a:ext uri="{FF2B5EF4-FFF2-40B4-BE49-F238E27FC236}">
                <a16:creationId xmlns:a16="http://schemas.microsoft.com/office/drawing/2014/main" id="{4F3F3A51-96B7-4A29-8335-A54EE914F045}"/>
              </a:ext>
            </a:extLst>
          </p:cNvPr>
          <p:cNvSpPr/>
          <p:nvPr/>
        </p:nvSpPr>
        <p:spPr>
          <a:xfrm>
            <a:off x="8333758"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F6A7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76" name="object 37">
            <a:extLst>
              <a:ext uri="{FF2B5EF4-FFF2-40B4-BE49-F238E27FC236}">
                <a16:creationId xmlns:a16="http://schemas.microsoft.com/office/drawing/2014/main" id="{82B980F0-AD75-433F-8BDB-72B121E71295}"/>
              </a:ext>
            </a:extLst>
          </p:cNvPr>
          <p:cNvSpPr txBox="1"/>
          <p:nvPr/>
        </p:nvSpPr>
        <p:spPr>
          <a:xfrm>
            <a:off x="8476369" y="1215127"/>
            <a:ext cx="857204" cy="859086"/>
          </a:xfrm>
          <a:prstGeom prst="rect">
            <a:avLst/>
          </a:prstGeom>
        </p:spPr>
        <p:txBody>
          <a:bodyPr vert="horz" wrap="square" lIns="0" tIns="10160" rIns="0" bIns="0" rtlCol="0">
            <a:noAutofit/>
          </a:bodyPr>
          <a:lstStyle/>
          <a:p>
            <a:pPr marL="12700" marR="5080" indent="-635" algn="ctr" defTabSz="914400">
              <a:lnSpc>
                <a:spcPct val="101499"/>
              </a:lnSpc>
              <a:spcBef>
                <a:spcPts val="80"/>
              </a:spcBef>
            </a:pPr>
            <a:r>
              <a:rPr sz="1200" kern="0" dirty="0">
                <a:solidFill>
                  <a:srgbClr val="FFFFFF"/>
                </a:solidFill>
                <a:latin typeface="HelveticaNeueLT Com 45 Lt"/>
                <a:cs typeface="HelveticaNeueLT Com 45 Lt"/>
              </a:rPr>
              <a:t>Resilient</a:t>
            </a:r>
            <a:r>
              <a:rPr sz="1200" kern="0" spc="80" dirty="0">
                <a:solidFill>
                  <a:srgbClr val="FFFFFF"/>
                </a:solidFill>
                <a:latin typeface="HelveticaNeueLT Com 45 Lt"/>
                <a:cs typeface="HelveticaNeueLT Com 45 Lt"/>
              </a:rPr>
              <a:t> </a:t>
            </a:r>
            <a:r>
              <a:rPr sz="1200" kern="0" spc="-50" dirty="0">
                <a:solidFill>
                  <a:srgbClr val="FFFFFF"/>
                </a:solidFill>
                <a:latin typeface="HelveticaNeueLT Com 45 Lt"/>
                <a:cs typeface="HelveticaNeueLT Com 45 Lt"/>
              </a:rPr>
              <a:t>&amp;</a:t>
            </a:r>
            <a:r>
              <a:rPr sz="1200" kern="0" spc="-10" dirty="0">
                <a:solidFill>
                  <a:srgbClr val="FFFFFF"/>
                </a:solidFill>
                <a:latin typeface="HelveticaNeueLT Com 45 Lt"/>
                <a:cs typeface="HelveticaNeueLT Com 45 Lt"/>
              </a:rPr>
              <a:t> Adaptive Conversion Systems</a:t>
            </a:r>
            <a:endParaRPr sz="1200" kern="0" dirty="0">
              <a:solidFill>
                <a:sysClr val="windowText" lastClr="000000"/>
              </a:solidFill>
              <a:latin typeface="HelveticaNeueLT Com 45 Lt"/>
              <a:cs typeface="HelveticaNeueLT Com 45 Lt"/>
            </a:endParaRPr>
          </a:p>
        </p:txBody>
      </p:sp>
      <p:sp>
        <p:nvSpPr>
          <p:cNvPr id="178" name="object 39">
            <a:extLst>
              <a:ext uri="{FF2B5EF4-FFF2-40B4-BE49-F238E27FC236}">
                <a16:creationId xmlns:a16="http://schemas.microsoft.com/office/drawing/2014/main" id="{A5FF2480-44F2-4516-BE9A-977F8995D150}"/>
              </a:ext>
            </a:extLst>
          </p:cNvPr>
          <p:cNvSpPr/>
          <p:nvPr/>
        </p:nvSpPr>
        <p:spPr>
          <a:xfrm>
            <a:off x="8333757" y="4363945"/>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F6A7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grpSp>
        <p:nvGrpSpPr>
          <p:cNvPr id="287" name="Gruppieren 286">
            <a:extLst>
              <a:ext uri="{FF2B5EF4-FFF2-40B4-BE49-F238E27FC236}">
                <a16:creationId xmlns:a16="http://schemas.microsoft.com/office/drawing/2014/main" id="{D89A5818-A56F-47CD-A874-3F465CC55700}"/>
              </a:ext>
            </a:extLst>
          </p:cNvPr>
          <p:cNvGrpSpPr>
            <a:grpSpLocks noChangeAspect="1"/>
          </p:cNvGrpSpPr>
          <p:nvPr/>
        </p:nvGrpSpPr>
        <p:grpSpPr>
          <a:xfrm>
            <a:off x="3301276" y="1981998"/>
            <a:ext cx="2227853" cy="129782"/>
            <a:chOff x="-512697" y="1644670"/>
            <a:chExt cx="3089903" cy="180000"/>
          </a:xfrm>
        </p:grpSpPr>
        <p:grpSp>
          <p:nvGrpSpPr>
            <p:cNvPr id="282" name="Gruppieren 281">
              <a:extLst>
                <a:ext uri="{FF2B5EF4-FFF2-40B4-BE49-F238E27FC236}">
                  <a16:creationId xmlns:a16="http://schemas.microsoft.com/office/drawing/2014/main" id="{AC88C2B2-47E3-41A5-844A-1FAA7AD09419}"/>
                </a:ext>
              </a:extLst>
            </p:cNvPr>
            <p:cNvGrpSpPr/>
            <p:nvPr/>
          </p:nvGrpSpPr>
          <p:grpSpPr>
            <a:xfrm>
              <a:off x="1028700" y="1644670"/>
              <a:ext cx="1548506" cy="180000"/>
              <a:chOff x="1028700" y="1644670"/>
              <a:chExt cx="1548506" cy="180000"/>
            </a:xfrm>
          </p:grpSpPr>
          <p:sp>
            <p:nvSpPr>
              <p:cNvPr id="279" name="Pfeil: Fünfeck 278">
                <a:extLst>
                  <a:ext uri="{FF2B5EF4-FFF2-40B4-BE49-F238E27FC236}">
                    <a16:creationId xmlns:a16="http://schemas.microsoft.com/office/drawing/2014/main" id="{DF2D4AAC-5DE4-4337-9829-3395D7CD9433}"/>
                  </a:ext>
                </a:extLst>
              </p:cNvPr>
              <p:cNvSpPr/>
              <p:nvPr/>
            </p:nvSpPr>
            <p:spPr>
              <a:xfrm>
                <a:off x="1028700" y="1644670"/>
                <a:ext cx="1226820" cy="180000"/>
              </a:xfrm>
              <a:prstGeom prst="homePlate">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feil: Chevron 279">
                <a:extLst>
                  <a:ext uri="{FF2B5EF4-FFF2-40B4-BE49-F238E27FC236}">
                    <a16:creationId xmlns:a16="http://schemas.microsoft.com/office/drawing/2014/main" id="{7B847A7A-1AB5-4512-87AD-0E53BF9E5EBB}"/>
                  </a:ext>
                </a:extLst>
              </p:cNvPr>
              <p:cNvSpPr/>
              <p:nvPr/>
            </p:nvSpPr>
            <p:spPr>
              <a:xfrm>
                <a:off x="2236363"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Pfeil: Chevron 280">
                <a:extLst>
                  <a:ext uri="{FF2B5EF4-FFF2-40B4-BE49-F238E27FC236}">
                    <a16:creationId xmlns:a16="http://schemas.microsoft.com/office/drawing/2014/main" id="{03D9C2AB-B15E-4C05-849D-C94CCADFCCEC}"/>
                  </a:ext>
                </a:extLst>
              </p:cNvPr>
              <p:cNvSpPr/>
              <p:nvPr/>
            </p:nvSpPr>
            <p:spPr>
              <a:xfrm>
                <a:off x="2397206"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3" name="Gruppieren 282">
              <a:extLst>
                <a:ext uri="{FF2B5EF4-FFF2-40B4-BE49-F238E27FC236}">
                  <a16:creationId xmlns:a16="http://schemas.microsoft.com/office/drawing/2014/main" id="{648A4CFB-BC34-4510-AA9A-7677C530830B}"/>
                </a:ext>
              </a:extLst>
            </p:cNvPr>
            <p:cNvGrpSpPr/>
            <p:nvPr/>
          </p:nvGrpSpPr>
          <p:grpSpPr>
            <a:xfrm flipH="1">
              <a:off x="-512697" y="1644670"/>
              <a:ext cx="1548506" cy="180000"/>
              <a:chOff x="1028700" y="1644670"/>
              <a:chExt cx="1548506" cy="180000"/>
            </a:xfrm>
          </p:grpSpPr>
          <p:sp>
            <p:nvSpPr>
              <p:cNvPr id="284" name="Pfeil: Fünfeck 283">
                <a:extLst>
                  <a:ext uri="{FF2B5EF4-FFF2-40B4-BE49-F238E27FC236}">
                    <a16:creationId xmlns:a16="http://schemas.microsoft.com/office/drawing/2014/main" id="{F4EE2CE6-4ABF-49E6-86DF-6F56CC10A047}"/>
                  </a:ext>
                </a:extLst>
              </p:cNvPr>
              <p:cNvSpPr/>
              <p:nvPr/>
            </p:nvSpPr>
            <p:spPr>
              <a:xfrm>
                <a:off x="1028700" y="1644670"/>
                <a:ext cx="1226820" cy="180000"/>
              </a:xfrm>
              <a:prstGeom prst="homePlate">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feil: Chevron 284">
                <a:extLst>
                  <a:ext uri="{FF2B5EF4-FFF2-40B4-BE49-F238E27FC236}">
                    <a16:creationId xmlns:a16="http://schemas.microsoft.com/office/drawing/2014/main" id="{C0A1ABC2-D8BB-4787-8911-BB96ECBBBEF8}"/>
                  </a:ext>
                </a:extLst>
              </p:cNvPr>
              <p:cNvSpPr/>
              <p:nvPr/>
            </p:nvSpPr>
            <p:spPr>
              <a:xfrm>
                <a:off x="2236363"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Pfeil: Chevron 285">
                <a:extLst>
                  <a:ext uri="{FF2B5EF4-FFF2-40B4-BE49-F238E27FC236}">
                    <a16:creationId xmlns:a16="http://schemas.microsoft.com/office/drawing/2014/main" id="{43B2B22C-0220-4A0E-BC74-22CF3DA372BA}"/>
                  </a:ext>
                </a:extLst>
              </p:cNvPr>
              <p:cNvSpPr/>
              <p:nvPr/>
            </p:nvSpPr>
            <p:spPr>
              <a:xfrm>
                <a:off x="2397206"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3" name="object 44">
            <a:extLst>
              <a:ext uri="{FF2B5EF4-FFF2-40B4-BE49-F238E27FC236}">
                <a16:creationId xmlns:a16="http://schemas.microsoft.com/office/drawing/2014/main" id="{2430B6DB-3700-4E53-BBD6-3A35C1279548}"/>
              </a:ext>
            </a:extLst>
          </p:cNvPr>
          <p:cNvSpPr txBox="1"/>
          <p:nvPr/>
        </p:nvSpPr>
        <p:spPr>
          <a:xfrm>
            <a:off x="3274673" y="2371319"/>
            <a:ext cx="955063"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Bio-</a:t>
            </a:r>
            <a:r>
              <a:rPr sz="1050" kern="0" dirty="0">
                <a:solidFill>
                  <a:srgbClr val="FFFFFF"/>
                </a:solidFill>
                <a:latin typeface="HelveticaNeueLT Com 45 Lt"/>
                <a:cs typeface="HelveticaNeueLT Com 45 Lt"/>
              </a:rPr>
              <a:t>hybrid</a:t>
            </a:r>
            <a:r>
              <a:rPr sz="1050" kern="0" spc="145" dirty="0">
                <a:solidFill>
                  <a:srgbClr val="FFFFFF"/>
                </a:solidFill>
                <a:latin typeface="HelveticaNeueLT Com 45 Lt"/>
                <a:cs typeface="HelveticaNeueLT Com 45 Lt"/>
              </a:rPr>
              <a:t> </a:t>
            </a:r>
            <a:r>
              <a:rPr sz="1050" kern="0" spc="-20" dirty="0">
                <a:solidFill>
                  <a:srgbClr val="FFFFFF"/>
                </a:solidFill>
                <a:latin typeface="HelveticaNeueLT Com 45 Lt"/>
                <a:cs typeface="HelveticaNeueLT Com 45 Lt"/>
              </a:rPr>
              <a:t>Fuel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Characterization</a:t>
            </a:r>
            <a:endParaRPr sz="1050" kern="0" dirty="0">
              <a:solidFill>
                <a:sysClr val="windowText" lastClr="000000"/>
              </a:solidFill>
              <a:latin typeface="HelveticaNeueLT Com 45 Lt"/>
              <a:cs typeface="HelveticaNeueLT Com 45 Lt"/>
            </a:endParaRPr>
          </a:p>
        </p:txBody>
      </p:sp>
      <p:sp>
        <p:nvSpPr>
          <p:cNvPr id="189" name="object 50">
            <a:extLst>
              <a:ext uri="{FF2B5EF4-FFF2-40B4-BE49-F238E27FC236}">
                <a16:creationId xmlns:a16="http://schemas.microsoft.com/office/drawing/2014/main" id="{BCFF6289-DDF0-4417-8C4E-225259D3B8D3}"/>
              </a:ext>
            </a:extLst>
          </p:cNvPr>
          <p:cNvSpPr txBox="1"/>
          <p:nvPr/>
        </p:nvSpPr>
        <p:spPr>
          <a:xfrm>
            <a:off x="3415684" y="3021514"/>
            <a:ext cx="857204" cy="345328"/>
          </a:xfrm>
          <a:prstGeom prst="rect">
            <a:avLst/>
          </a:prstGeom>
        </p:spPr>
        <p:txBody>
          <a:bodyPr vert="horz" wrap="square" lIns="0" tIns="12065" rIns="0" bIns="0" rtlCol="0">
            <a:noAutofit/>
          </a:bodyPr>
          <a:lstStyle/>
          <a:p>
            <a:pPr marR="5080" algn="r" defTabSz="914400"/>
            <a:r>
              <a:rPr sz="1050" kern="0" spc="-10" dirty="0">
                <a:solidFill>
                  <a:srgbClr val="FFFFFF"/>
                </a:solidFill>
                <a:latin typeface="HelveticaNeueLT Com 45 Lt"/>
                <a:cs typeface="HelveticaNeueLT Com 45 Lt"/>
              </a:rPr>
              <a:t>Carbon-based</a:t>
            </a:r>
            <a:endParaRPr sz="1050" kern="0" dirty="0">
              <a:solidFill>
                <a:sysClr val="windowText" lastClr="000000"/>
              </a:solidFill>
              <a:latin typeface="HelveticaNeueLT Com 45 Lt"/>
              <a:cs typeface="HelveticaNeueLT Com 45 Lt"/>
            </a:endParaRPr>
          </a:p>
          <a:p>
            <a:pPr marR="5080" algn="r" defTabSz="914400"/>
            <a:r>
              <a:rPr sz="1050" kern="0" dirty="0">
                <a:solidFill>
                  <a:srgbClr val="FFFFFF"/>
                </a:solidFill>
                <a:latin typeface="HelveticaNeueLT Com 45 Lt"/>
                <a:cs typeface="HelveticaNeueLT Com 45 Lt"/>
              </a:rPr>
              <a:t>Fuel</a:t>
            </a:r>
            <a:r>
              <a:rPr sz="1050" kern="0" spc="-1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dirty="0">
              <a:solidFill>
                <a:sysClr val="windowText" lastClr="000000"/>
              </a:solidFill>
              <a:latin typeface="HelveticaNeueLT Com 45 Lt"/>
              <a:cs typeface="HelveticaNeueLT Com 45 Lt"/>
            </a:endParaRPr>
          </a:p>
        </p:txBody>
      </p:sp>
      <p:sp>
        <p:nvSpPr>
          <p:cNvPr id="195" name="object 56">
            <a:extLst>
              <a:ext uri="{FF2B5EF4-FFF2-40B4-BE49-F238E27FC236}">
                <a16:creationId xmlns:a16="http://schemas.microsoft.com/office/drawing/2014/main" id="{45928958-0DA7-432C-BC38-2F5FD4CC4BBE}"/>
              </a:ext>
            </a:extLst>
          </p:cNvPr>
          <p:cNvSpPr txBox="1"/>
          <p:nvPr/>
        </p:nvSpPr>
        <p:spPr>
          <a:xfrm>
            <a:off x="3354691" y="3563049"/>
            <a:ext cx="67466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Thermal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Energy</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dirty="0">
              <a:solidFill>
                <a:sysClr val="windowText" lastClr="000000"/>
              </a:solidFill>
              <a:latin typeface="HelveticaNeueLT Com 45 Lt"/>
              <a:cs typeface="HelveticaNeueLT Com 45 Lt"/>
            </a:endParaRPr>
          </a:p>
        </p:txBody>
      </p:sp>
      <p:sp>
        <p:nvSpPr>
          <p:cNvPr id="201" name="object 62">
            <a:extLst>
              <a:ext uri="{FF2B5EF4-FFF2-40B4-BE49-F238E27FC236}">
                <a16:creationId xmlns:a16="http://schemas.microsoft.com/office/drawing/2014/main" id="{9CFE84D3-4E06-4F8B-AD89-482D938701EF}"/>
              </a:ext>
            </a:extLst>
          </p:cNvPr>
          <p:cNvSpPr txBox="1"/>
          <p:nvPr/>
        </p:nvSpPr>
        <p:spPr>
          <a:xfrm>
            <a:off x="4557431" y="2584688"/>
            <a:ext cx="674660"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N-emission</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Control</a:t>
            </a:r>
            <a:endParaRPr sz="1050" kern="0" dirty="0">
              <a:solidFill>
                <a:sysClr val="windowText" lastClr="000000"/>
              </a:solidFill>
              <a:latin typeface="HelveticaNeueLT Com 45 Lt"/>
              <a:cs typeface="HelveticaNeueLT Com 45 Lt"/>
            </a:endParaRPr>
          </a:p>
        </p:txBody>
      </p:sp>
      <p:sp>
        <p:nvSpPr>
          <p:cNvPr id="207" name="object 68">
            <a:extLst>
              <a:ext uri="{FF2B5EF4-FFF2-40B4-BE49-F238E27FC236}">
                <a16:creationId xmlns:a16="http://schemas.microsoft.com/office/drawing/2014/main" id="{18F71558-AA2A-44A1-B964-752257E132E7}"/>
              </a:ext>
            </a:extLst>
          </p:cNvPr>
          <p:cNvSpPr txBox="1"/>
          <p:nvPr/>
        </p:nvSpPr>
        <p:spPr>
          <a:xfrm>
            <a:off x="4827446" y="3126222"/>
            <a:ext cx="728294" cy="345328"/>
          </a:xfrm>
          <a:prstGeom prst="rect">
            <a:avLst/>
          </a:prstGeom>
        </p:spPr>
        <p:txBody>
          <a:bodyPr vert="horz" wrap="square" lIns="0" tIns="19685" rIns="0" bIns="0" rtlCol="0">
            <a:noAutofit/>
          </a:bodyPr>
          <a:lstStyle/>
          <a:p>
            <a:pPr marL="12700" marR="5080" indent="102870" defTabSz="914400"/>
            <a:r>
              <a:rPr sz="1050" kern="0" spc="-10" dirty="0">
                <a:solidFill>
                  <a:srgbClr val="FFFFFF"/>
                </a:solidFill>
                <a:latin typeface="HelveticaNeueLT Com 45 Lt"/>
                <a:cs typeface="HelveticaNeueLT Com 45 Lt"/>
              </a:rPr>
              <a:t>Ammonia</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Combustion</a:t>
            </a:r>
            <a:endParaRPr sz="1050" kern="0">
              <a:solidFill>
                <a:sysClr val="windowText" lastClr="000000"/>
              </a:solidFill>
              <a:latin typeface="HelveticaNeueLT Com 45 Lt"/>
              <a:cs typeface="HelveticaNeueLT Com 45 Lt"/>
            </a:endParaRPr>
          </a:p>
        </p:txBody>
      </p:sp>
      <p:sp>
        <p:nvSpPr>
          <p:cNvPr id="213" name="object 74">
            <a:extLst>
              <a:ext uri="{FF2B5EF4-FFF2-40B4-BE49-F238E27FC236}">
                <a16:creationId xmlns:a16="http://schemas.microsoft.com/office/drawing/2014/main" id="{8AEB013E-1CDB-499D-BB54-9C4F0CF11E27}"/>
              </a:ext>
            </a:extLst>
          </p:cNvPr>
          <p:cNvSpPr txBox="1"/>
          <p:nvPr/>
        </p:nvSpPr>
        <p:spPr>
          <a:xfrm>
            <a:off x="4637448" y="3667758"/>
            <a:ext cx="605971"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Ammonia</a:t>
            </a:r>
            <a:r>
              <a:rPr sz="1050" kern="0" spc="500"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Fuel</a:t>
            </a:r>
            <a:r>
              <a:rPr sz="1050" kern="0" spc="13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a:solidFill>
                <a:sysClr val="windowText" lastClr="000000"/>
              </a:solidFill>
              <a:latin typeface="HelveticaNeueLT Com 45 Lt"/>
              <a:cs typeface="HelveticaNeueLT Com 45 Lt"/>
            </a:endParaRPr>
          </a:p>
        </p:txBody>
      </p:sp>
      <p:sp>
        <p:nvSpPr>
          <p:cNvPr id="219" name="object 80">
            <a:extLst>
              <a:ext uri="{FF2B5EF4-FFF2-40B4-BE49-F238E27FC236}">
                <a16:creationId xmlns:a16="http://schemas.microsoft.com/office/drawing/2014/main" id="{F503738E-4339-4E02-AC28-1982D52DA8E8}"/>
              </a:ext>
            </a:extLst>
          </p:cNvPr>
          <p:cNvSpPr txBox="1"/>
          <p:nvPr/>
        </p:nvSpPr>
        <p:spPr>
          <a:xfrm>
            <a:off x="5840188" y="2531354"/>
            <a:ext cx="886374"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Interconnected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Catalytic</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Concepts</a:t>
            </a:r>
            <a:endParaRPr sz="1050" kern="0">
              <a:solidFill>
                <a:sysClr val="windowText" lastClr="000000"/>
              </a:solidFill>
              <a:latin typeface="HelveticaNeueLT Com 45 Lt"/>
              <a:cs typeface="HelveticaNeueLT Com 45 Lt"/>
            </a:endParaRPr>
          </a:p>
        </p:txBody>
      </p:sp>
      <p:sp>
        <p:nvSpPr>
          <p:cNvPr id="225" name="object 86">
            <a:extLst>
              <a:ext uri="{FF2B5EF4-FFF2-40B4-BE49-F238E27FC236}">
                <a16:creationId xmlns:a16="http://schemas.microsoft.com/office/drawing/2014/main" id="{0371DCC3-621A-43C2-847F-D5CBC0AFD18B}"/>
              </a:ext>
            </a:extLst>
          </p:cNvPr>
          <p:cNvSpPr txBox="1"/>
          <p:nvPr/>
        </p:nvSpPr>
        <p:spPr>
          <a:xfrm>
            <a:off x="6219522" y="3139283"/>
            <a:ext cx="619144" cy="345328"/>
          </a:xfrm>
          <a:prstGeom prst="rect">
            <a:avLst/>
          </a:prstGeom>
        </p:spPr>
        <p:txBody>
          <a:bodyPr vert="horz" wrap="square" lIns="0" tIns="19685" rIns="0" bIns="0" rtlCol="0">
            <a:noAutofit/>
          </a:bodyPr>
          <a:lstStyle/>
          <a:p>
            <a:pPr marL="38735" marR="5080" indent="-26670" defTabSz="914400"/>
            <a:r>
              <a:rPr sz="1050" kern="0" spc="-10" dirty="0">
                <a:solidFill>
                  <a:srgbClr val="FFFFFF"/>
                </a:solidFill>
                <a:latin typeface="HelveticaNeueLT Com 45 Lt"/>
                <a:cs typeface="HelveticaNeueLT Com 45 Lt"/>
              </a:rPr>
              <a:t>Bio-hybrid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Synthesis</a:t>
            </a:r>
            <a:endParaRPr sz="1050" kern="0" dirty="0">
              <a:solidFill>
                <a:sysClr val="windowText" lastClr="000000"/>
              </a:solidFill>
              <a:latin typeface="HelveticaNeueLT Com 45 Lt"/>
              <a:cs typeface="HelveticaNeueLT Com 45 Lt"/>
            </a:endParaRPr>
          </a:p>
        </p:txBody>
      </p:sp>
      <p:sp>
        <p:nvSpPr>
          <p:cNvPr id="231" name="object 92">
            <a:extLst>
              <a:ext uri="{FF2B5EF4-FFF2-40B4-BE49-F238E27FC236}">
                <a16:creationId xmlns:a16="http://schemas.microsoft.com/office/drawing/2014/main" id="{37B10CFC-70A9-4D1B-AB6C-6D833A139C54}"/>
              </a:ext>
            </a:extLst>
          </p:cNvPr>
          <p:cNvSpPr txBox="1"/>
          <p:nvPr/>
        </p:nvSpPr>
        <p:spPr>
          <a:xfrm>
            <a:off x="5920206" y="3757260"/>
            <a:ext cx="609735"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Integrated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Reactor</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Systems</a:t>
            </a:r>
            <a:endParaRPr sz="1050" kern="0">
              <a:solidFill>
                <a:sysClr val="windowText" lastClr="000000"/>
              </a:solidFill>
              <a:latin typeface="HelveticaNeueLT Com 45 Lt"/>
              <a:cs typeface="HelveticaNeueLT Com 45 Lt"/>
            </a:endParaRPr>
          </a:p>
        </p:txBody>
      </p:sp>
      <p:sp>
        <p:nvSpPr>
          <p:cNvPr id="237" name="object 98">
            <a:extLst>
              <a:ext uri="{FF2B5EF4-FFF2-40B4-BE49-F238E27FC236}">
                <a16:creationId xmlns:a16="http://schemas.microsoft.com/office/drawing/2014/main" id="{756E070D-2637-4372-9FF2-33592AB7F1F8}"/>
              </a:ext>
            </a:extLst>
          </p:cNvPr>
          <p:cNvSpPr txBox="1"/>
          <p:nvPr/>
        </p:nvSpPr>
        <p:spPr>
          <a:xfrm>
            <a:off x="7122946" y="2798077"/>
            <a:ext cx="78381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Feedstock</a:t>
            </a:r>
            <a:r>
              <a:rPr sz="1050" kern="0" spc="500"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Complexity</a:t>
            </a:r>
            <a:r>
              <a:rPr sz="1050" kern="0" spc="-40" dirty="0">
                <a:solidFill>
                  <a:srgbClr val="FFFFFF"/>
                </a:solidFill>
                <a:latin typeface="HelveticaNeueLT Com 45 Lt"/>
                <a:cs typeface="HelveticaNeueLT Com 45 Lt"/>
              </a:rPr>
              <a:t> </a:t>
            </a:r>
            <a:r>
              <a:rPr sz="1050" kern="0" spc="-50" dirty="0">
                <a:solidFill>
                  <a:srgbClr val="FFFFFF"/>
                </a:solidFill>
                <a:latin typeface="HelveticaNeueLT Com 45 Lt"/>
                <a:cs typeface="HelveticaNeueLT Com 45 Lt"/>
              </a:rPr>
              <a:t>&amp;</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Variability</a:t>
            </a:r>
            <a:endParaRPr sz="1050" kern="0">
              <a:solidFill>
                <a:sysClr val="windowText" lastClr="000000"/>
              </a:solidFill>
              <a:latin typeface="HelveticaNeueLT Com 45 Lt"/>
              <a:cs typeface="HelveticaNeueLT Com 45 Lt"/>
            </a:endParaRPr>
          </a:p>
        </p:txBody>
      </p:sp>
      <p:sp>
        <p:nvSpPr>
          <p:cNvPr id="243" name="object 104">
            <a:extLst>
              <a:ext uri="{FF2B5EF4-FFF2-40B4-BE49-F238E27FC236}">
                <a16:creationId xmlns:a16="http://schemas.microsoft.com/office/drawing/2014/main" id="{FB6C020B-E9F5-4C3A-923E-1758E327EA7D}"/>
              </a:ext>
            </a:extLst>
          </p:cNvPr>
          <p:cNvSpPr txBox="1"/>
          <p:nvPr/>
        </p:nvSpPr>
        <p:spPr>
          <a:xfrm>
            <a:off x="7254246" y="3406004"/>
            <a:ext cx="866614" cy="345328"/>
          </a:xfrm>
          <a:prstGeom prst="rect">
            <a:avLst/>
          </a:prstGeom>
        </p:spPr>
        <p:txBody>
          <a:bodyPr vert="horz" wrap="square" lIns="0" tIns="19685" rIns="0" bIns="0" rtlCol="0">
            <a:noAutofit/>
          </a:bodyPr>
          <a:lstStyle/>
          <a:p>
            <a:pPr marL="154940" marR="5080" indent="-142875" defTabSz="914400"/>
            <a:r>
              <a:rPr sz="1050" kern="0" dirty="0">
                <a:solidFill>
                  <a:srgbClr val="FFFFFF"/>
                </a:solidFill>
                <a:latin typeface="HelveticaNeueLT Com 45 Lt"/>
                <a:cs typeface="HelveticaNeueLT Com 45 Lt"/>
              </a:rPr>
              <a:t>Energy</a:t>
            </a:r>
            <a:r>
              <a:rPr sz="1050" kern="0" spc="-2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Input</a:t>
            </a:r>
            <a:r>
              <a:rPr sz="1050" kern="0" spc="-25" dirty="0">
                <a:solidFill>
                  <a:srgbClr val="FFFFFF"/>
                </a:solidFill>
                <a:latin typeface="HelveticaNeueLT Com 45 Lt"/>
                <a:cs typeface="HelveticaNeueLT Com 45 Lt"/>
              </a:rPr>
              <a:t> </a:t>
            </a:r>
            <a:r>
              <a:rPr sz="1050" kern="0" spc="-50" dirty="0">
                <a:solidFill>
                  <a:srgbClr val="FFFFFF"/>
                </a:solidFill>
                <a:latin typeface="HelveticaNeueLT Com 45 Lt"/>
                <a:cs typeface="HelveticaNeueLT Com 45 Lt"/>
              </a:rPr>
              <a:t>&amp;</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Fluctuation</a:t>
            </a:r>
            <a:endParaRPr sz="1050" kern="0">
              <a:solidFill>
                <a:sysClr val="windowText" lastClr="000000"/>
              </a:solidFill>
              <a:latin typeface="HelveticaNeueLT Com 45 Lt"/>
              <a:cs typeface="HelveticaNeueLT Com 45 Lt"/>
            </a:endParaRPr>
          </a:p>
        </p:txBody>
      </p:sp>
      <p:sp>
        <p:nvSpPr>
          <p:cNvPr id="249" name="object 110">
            <a:extLst>
              <a:ext uri="{FF2B5EF4-FFF2-40B4-BE49-F238E27FC236}">
                <a16:creationId xmlns:a16="http://schemas.microsoft.com/office/drawing/2014/main" id="{197C1547-BBE2-43EB-87FB-29A3E162CDD9}"/>
              </a:ext>
            </a:extLst>
          </p:cNvPr>
          <p:cNvSpPr txBox="1"/>
          <p:nvPr/>
        </p:nvSpPr>
        <p:spPr>
          <a:xfrm>
            <a:off x="7202965" y="3840873"/>
            <a:ext cx="674660" cy="645489"/>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Integrated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Feedstock</a:t>
            </a:r>
            <a:r>
              <a:rPr sz="1050" kern="0" spc="500"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Supply</a:t>
            </a:r>
            <a:r>
              <a:rPr sz="1050" kern="0" spc="-5" dirty="0">
                <a:solidFill>
                  <a:srgbClr val="FFFFFF"/>
                </a:solidFill>
                <a:latin typeface="HelveticaNeueLT Com 45 Lt"/>
                <a:cs typeface="HelveticaNeueLT Com 45 Lt"/>
              </a:rPr>
              <a:t> </a:t>
            </a:r>
            <a:r>
              <a:rPr sz="1050" kern="0" spc="-50" dirty="0">
                <a:solidFill>
                  <a:srgbClr val="FFFFFF"/>
                </a:solidFill>
                <a:latin typeface="HelveticaNeueLT Com 45 Lt"/>
                <a:cs typeface="HelveticaNeueLT Com 45 Lt"/>
              </a:rPr>
              <a:t>&amp;</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a:solidFill>
                <a:sysClr val="windowText" lastClr="000000"/>
              </a:solidFill>
              <a:latin typeface="HelveticaNeueLT Com 45 Lt"/>
              <a:cs typeface="HelveticaNeueLT Com 45 Lt"/>
            </a:endParaRPr>
          </a:p>
        </p:txBody>
      </p:sp>
      <p:sp>
        <p:nvSpPr>
          <p:cNvPr id="255" name="object 116">
            <a:extLst>
              <a:ext uri="{FF2B5EF4-FFF2-40B4-BE49-F238E27FC236}">
                <a16:creationId xmlns:a16="http://schemas.microsoft.com/office/drawing/2014/main" id="{C6074DD8-B0D5-46F4-900C-459650205DD8}"/>
              </a:ext>
            </a:extLst>
          </p:cNvPr>
          <p:cNvSpPr txBox="1"/>
          <p:nvPr/>
        </p:nvSpPr>
        <p:spPr>
          <a:xfrm>
            <a:off x="8405703" y="3973640"/>
            <a:ext cx="949417" cy="345328"/>
          </a:xfrm>
          <a:prstGeom prst="rect">
            <a:avLst/>
          </a:prstGeom>
        </p:spPr>
        <p:txBody>
          <a:bodyPr vert="horz" wrap="square" lIns="0" tIns="19685" rIns="0" bIns="0" rtlCol="0">
            <a:noAutofit/>
          </a:bodyPr>
          <a:lstStyle/>
          <a:p>
            <a:pPr marL="12700" marR="5080" defTabSz="914400"/>
            <a:r>
              <a:rPr sz="1050" kern="0" dirty="0">
                <a:solidFill>
                  <a:srgbClr val="FFFFFF"/>
                </a:solidFill>
                <a:latin typeface="HelveticaNeueLT Com 45 Lt"/>
                <a:cs typeface="HelveticaNeueLT Com 45 Lt"/>
              </a:rPr>
              <a:t>Fuel</a:t>
            </a:r>
            <a:r>
              <a:rPr sz="1050" kern="0" spc="-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&amp;</a:t>
            </a:r>
            <a:r>
              <a:rPr sz="1050" kern="0" spc="-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Chemical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Design</a:t>
            </a:r>
            <a:endParaRPr sz="1050" kern="0">
              <a:solidFill>
                <a:sysClr val="windowText" lastClr="000000"/>
              </a:solidFill>
              <a:latin typeface="HelveticaNeueLT Com 45 Lt"/>
              <a:cs typeface="HelveticaNeueLT Com 45 Lt"/>
            </a:endParaRPr>
          </a:p>
        </p:txBody>
      </p:sp>
      <p:sp>
        <p:nvSpPr>
          <p:cNvPr id="261" name="object 122">
            <a:extLst>
              <a:ext uri="{FF2B5EF4-FFF2-40B4-BE49-F238E27FC236}">
                <a16:creationId xmlns:a16="http://schemas.microsoft.com/office/drawing/2014/main" id="{677CCE08-BF8C-4288-8133-85E01C46E8C2}"/>
              </a:ext>
            </a:extLst>
          </p:cNvPr>
          <p:cNvSpPr txBox="1"/>
          <p:nvPr/>
        </p:nvSpPr>
        <p:spPr>
          <a:xfrm>
            <a:off x="8943060" y="4435533"/>
            <a:ext cx="461065" cy="195717"/>
          </a:xfrm>
          <a:prstGeom prst="rect">
            <a:avLst/>
          </a:prstGeom>
        </p:spPr>
        <p:txBody>
          <a:bodyPr vert="horz" wrap="square" lIns="0" tIns="12065" rIns="0" bIns="0" rtlCol="0">
            <a:noAutofit/>
          </a:bodyPr>
          <a:lstStyle/>
          <a:p>
            <a:pPr marL="12700" defTabSz="914400">
              <a:spcBef>
                <a:spcPts val="95"/>
              </a:spcBef>
            </a:pPr>
            <a:r>
              <a:rPr sz="1050" kern="0" spc="-10" dirty="0">
                <a:solidFill>
                  <a:srgbClr val="FFFFFF"/>
                </a:solidFill>
                <a:latin typeface="HelveticaNeueLT Com 45 Lt"/>
                <a:cs typeface="HelveticaNeueLT Com 45 Lt"/>
              </a:rPr>
              <a:t>System</a:t>
            </a:r>
            <a:endParaRPr sz="1050" kern="0">
              <a:solidFill>
                <a:sysClr val="windowText" lastClr="000000"/>
              </a:solidFill>
              <a:latin typeface="HelveticaNeueLT Com 45 Lt"/>
              <a:cs typeface="HelveticaNeueLT Com 45 Lt"/>
            </a:endParaRPr>
          </a:p>
        </p:txBody>
      </p:sp>
      <p:sp>
        <p:nvSpPr>
          <p:cNvPr id="262" name="object 123">
            <a:extLst>
              <a:ext uri="{FF2B5EF4-FFF2-40B4-BE49-F238E27FC236}">
                <a16:creationId xmlns:a16="http://schemas.microsoft.com/office/drawing/2014/main" id="{32A9C412-394B-4E13-A774-DE6369430937}"/>
              </a:ext>
            </a:extLst>
          </p:cNvPr>
          <p:cNvSpPr txBox="1"/>
          <p:nvPr/>
        </p:nvSpPr>
        <p:spPr>
          <a:xfrm>
            <a:off x="8770339" y="4585520"/>
            <a:ext cx="633258" cy="195717"/>
          </a:xfrm>
          <a:prstGeom prst="rect">
            <a:avLst/>
          </a:prstGeom>
        </p:spPr>
        <p:txBody>
          <a:bodyPr vert="horz" wrap="square" lIns="0" tIns="12065" rIns="0" bIns="0" rtlCol="0">
            <a:noAutofit/>
          </a:bodyPr>
          <a:lstStyle/>
          <a:p>
            <a:pPr marL="12700" defTabSz="914400"/>
            <a:r>
              <a:rPr sz="1050" kern="0" spc="-10" dirty="0">
                <a:solidFill>
                  <a:srgbClr val="FFFFFF"/>
                </a:solidFill>
                <a:latin typeface="HelveticaNeueLT Com 45 Lt"/>
                <a:cs typeface="HelveticaNeueLT Com 45 Lt"/>
              </a:rPr>
              <a:t>Integration</a:t>
            </a:r>
            <a:endParaRPr sz="1050" kern="0">
              <a:solidFill>
                <a:sysClr val="windowText" lastClr="000000"/>
              </a:solidFill>
              <a:latin typeface="HelveticaNeueLT Com 45 Lt"/>
              <a:cs typeface="HelveticaNeueLT Com 45 Lt"/>
            </a:endParaRPr>
          </a:p>
        </p:txBody>
      </p:sp>
      <p:sp>
        <p:nvSpPr>
          <p:cNvPr id="268" name="object 129">
            <a:extLst>
              <a:ext uri="{FF2B5EF4-FFF2-40B4-BE49-F238E27FC236}">
                <a16:creationId xmlns:a16="http://schemas.microsoft.com/office/drawing/2014/main" id="{91AE5D31-1219-4121-9A26-E76884325D78}"/>
              </a:ext>
            </a:extLst>
          </p:cNvPr>
          <p:cNvSpPr txBox="1"/>
          <p:nvPr/>
        </p:nvSpPr>
        <p:spPr>
          <a:xfrm>
            <a:off x="8485722" y="4897426"/>
            <a:ext cx="728294" cy="345328"/>
          </a:xfrm>
          <a:prstGeom prst="rect">
            <a:avLst/>
          </a:prstGeom>
        </p:spPr>
        <p:txBody>
          <a:bodyPr vert="horz" wrap="square" lIns="0" tIns="19685" rIns="0" bIns="0" rtlCol="0">
            <a:noAutofit/>
          </a:bodyPr>
          <a:lstStyle/>
          <a:p>
            <a:pPr marL="12700" marR="5080" defTabSz="914400"/>
            <a:r>
              <a:rPr sz="1050" kern="0" dirty="0">
                <a:solidFill>
                  <a:srgbClr val="FFFFFF"/>
                </a:solidFill>
                <a:latin typeface="HelveticaNeueLT Com 45 Lt"/>
                <a:cs typeface="HelveticaNeueLT Com 45 Lt"/>
              </a:rPr>
              <a:t>Life</a:t>
            </a:r>
            <a:r>
              <a:rPr sz="1050" kern="0" spc="-2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Cycle</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Assessment</a:t>
            </a:r>
            <a:endParaRPr sz="1050" kern="0">
              <a:solidFill>
                <a:sysClr val="windowText" lastClr="000000"/>
              </a:solidFill>
              <a:latin typeface="HelveticaNeueLT Com 45 Lt"/>
              <a:cs typeface="HelveticaNeueLT Com 45 Lt"/>
            </a:endParaRPr>
          </a:p>
        </p:txBody>
      </p:sp>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1C5DAB"/>
                </a:solidFill>
                <a:latin typeface="HelveticaNeueLT Com 33 ThEx" panose="020B0404020202020204" pitchFamily="34" charset="0"/>
                <a:cs typeface="Segoe UI" panose="020B0502040204020203" pitchFamily="34" charset="0"/>
              </a:rPr>
              <a:t>Structure of the Research Program:</a:t>
            </a:r>
          </a:p>
          <a:p>
            <a:pPr lvl="0" defTabSz="914400">
              <a:defRPr/>
            </a:pPr>
            <a:r>
              <a:rPr lang="en-US" sz="2400" dirty="0">
                <a:solidFill>
                  <a:srgbClr val="1C5DAB"/>
                </a:solidFill>
                <a:latin typeface="HelveticaNeueLT Com 33 ThEx" panose="020B0404020202020204" pitchFamily="34" charset="0"/>
                <a:cs typeface="Segoe UI" panose="020B0502040204020203" pitchFamily="34" charset="0"/>
              </a:rPr>
              <a:t>Strategic Research Areas Extend Across all Competence Areas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62" name="object 23">
            <a:extLst>
              <a:ext uri="{FF2B5EF4-FFF2-40B4-BE49-F238E27FC236}">
                <a16:creationId xmlns:a16="http://schemas.microsoft.com/office/drawing/2014/main" id="{E02DF3F0-44C7-4EC2-A961-CAB432A9DAA0}"/>
              </a:ext>
            </a:extLst>
          </p:cNvPr>
          <p:cNvSpPr txBox="1"/>
          <p:nvPr/>
        </p:nvSpPr>
        <p:spPr>
          <a:xfrm>
            <a:off x="4097194" y="1950601"/>
            <a:ext cx="636080" cy="195717"/>
          </a:xfrm>
          <a:prstGeom prst="rect">
            <a:avLst/>
          </a:prstGeom>
        </p:spPr>
        <p:txBody>
          <a:bodyPr vert="horz" wrap="square" lIns="0" tIns="12065" rIns="0" bIns="0" rtlCol="0">
            <a:noAutofit/>
          </a:bodyPr>
          <a:lstStyle/>
          <a:p>
            <a:pPr marL="12700" defTabSz="914400">
              <a:spcBef>
                <a:spcPts val="95"/>
              </a:spcBef>
            </a:pPr>
            <a:r>
              <a:rPr sz="1050" kern="0" spc="-10" dirty="0">
                <a:solidFill>
                  <a:srgbClr val="FFFFFF"/>
                </a:solidFill>
                <a:latin typeface="HelveticaNeueLT Com 45 Lt"/>
                <a:cs typeface="HelveticaNeueLT Com 45 Lt"/>
              </a:rPr>
              <a:t>Propulsion</a:t>
            </a:r>
            <a:endParaRPr sz="1050" kern="0">
              <a:solidFill>
                <a:sysClr val="windowText" lastClr="000000"/>
              </a:solidFill>
              <a:latin typeface="HelveticaNeueLT Com 45 Lt"/>
              <a:cs typeface="HelveticaNeueLT Com 45 Lt"/>
            </a:endParaRPr>
          </a:p>
        </p:txBody>
      </p:sp>
      <p:grpSp>
        <p:nvGrpSpPr>
          <p:cNvPr id="288" name="Gruppieren 287">
            <a:extLst>
              <a:ext uri="{FF2B5EF4-FFF2-40B4-BE49-F238E27FC236}">
                <a16:creationId xmlns:a16="http://schemas.microsoft.com/office/drawing/2014/main" id="{04ACFBA0-5A84-436D-901B-CEFB52E46585}"/>
              </a:ext>
            </a:extLst>
          </p:cNvPr>
          <p:cNvGrpSpPr>
            <a:grpSpLocks noChangeAspect="1"/>
          </p:cNvGrpSpPr>
          <p:nvPr/>
        </p:nvGrpSpPr>
        <p:grpSpPr>
          <a:xfrm>
            <a:off x="5866825" y="1981998"/>
            <a:ext cx="2227853" cy="129782"/>
            <a:chOff x="-512697" y="1644670"/>
            <a:chExt cx="3089903" cy="180000"/>
          </a:xfrm>
        </p:grpSpPr>
        <p:grpSp>
          <p:nvGrpSpPr>
            <p:cNvPr id="289" name="Gruppieren 288">
              <a:extLst>
                <a:ext uri="{FF2B5EF4-FFF2-40B4-BE49-F238E27FC236}">
                  <a16:creationId xmlns:a16="http://schemas.microsoft.com/office/drawing/2014/main" id="{504D0FCD-9774-4668-A6E9-6521852CC391}"/>
                </a:ext>
              </a:extLst>
            </p:cNvPr>
            <p:cNvGrpSpPr/>
            <p:nvPr/>
          </p:nvGrpSpPr>
          <p:grpSpPr>
            <a:xfrm>
              <a:off x="1028700" y="1644670"/>
              <a:ext cx="1548506" cy="180000"/>
              <a:chOff x="1028700" y="1644670"/>
              <a:chExt cx="1548506" cy="180000"/>
            </a:xfrm>
          </p:grpSpPr>
          <p:sp>
            <p:nvSpPr>
              <p:cNvPr id="294" name="Pfeil: Fünfeck 293">
                <a:extLst>
                  <a:ext uri="{FF2B5EF4-FFF2-40B4-BE49-F238E27FC236}">
                    <a16:creationId xmlns:a16="http://schemas.microsoft.com/office/drawing/2014/main" id="{76689EB8-E359-4B67-8F67-F0FCC3586976}"/>
                  </a:ext>
                </a:extLst>
              </p:cNvPr>
              <p:cNvSpPr/>
              <p:nvPr/>
            </p:nvSpPr>
            <p:spPr>
              <a:xfrm>
                <a:off x="1028700" y="1644670"/>
                <a:ext cx="1226820" cy="180000"/>
              </a:xfrm>
              <a:prstGeom prst="homePlate">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Pfeil: Chevron 294">
                <a:extLst>
                  <a:ext uri="{FF2B5EF4-FFF2-40B4-BE49-F238E27FC236}">
                    <a16:creationId xmlns:a16="http://schemas.microsoft.com/office/drawing/2014/main" id="{7678F689-8A31-4579-A2CA-977082F18880}"/>
                  </a:ext>
                </a:extLst>
              </p:cNvPr>
              <p:cNvSpPr/>
              <p:nvPr/>
            </p:nvSpPr>
            <p:spPr>
              <a:xfrm>
                <a:off x="2236363"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Pfeil: Chevron 295">
                <a:extLst>
                  <a:ext uri="{FF2B5EF4-FFF2-40B4-BE49-F238E27FC236}">
                    <a16:creationId xmlns:a16="http://schemas.microsoft.com/office/drawing/2014/main" id="{3037224E-A12F-431F-8EAC-FD30225ECE39}"/>
                  </a:ext>
                </a:extLst>
              </p:cNvPr>
              <p:cNvSpPr/>
              <p:nvPr/>
            </p:nvSpPr>
            <p:spPr>
              <a:xfrm>
                <a:off x="2397206"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0" name="Gruppieren 289">
              <a:extLst>
                <a:ext uri="{FF2B5EF4-FFF2-40B4-BE49-F238E27FC236}">
                  <a16:creationId xmlns:a16="http://schemas.microsoft.com/office/drawing/2014/main" id="{F8D8674B-0E9D-481B-A1D7-32B7E9BF293E}"/>
                </a:ext>
              </a:extLst>
            </p:cNvPr>
            <p:cNvGrpSpPr/>
            <p:nvPr/>
          </p:nvGrpSpPr>
          <p:grpSpPr>
            <a:xfrm flipH="1">
              <a:off x="-512697" y="1644670"/>
              <a:ext cx="1548506" cy="180000"/>
              <a:chOff x="1028700" y="1644670"/>
              <a:chExt cx="1548506" cy="180000"/>
            </a:xfrm>
          </p:grpSpPr>
          <p:sp>
            <p:nvSpPr>
              <p:cNvPr id="291" name="Pfeil: Fünfeck 290">
                <a:extLst>
                  <a:ext uri="{FF2B5EF4-FFF2-40B4-BE49-F238E27FC236}">
                    <a16:creationId xmlns:a16="http://schemas.microsoft.com/office/drawing/2014/main" id="{914D65A2-7040-44C0-9757-A2C3257E6312}"/>
                  </a:ext>
                </a:extLst>
              </p:cNvPr>
              <p:cNvSpPr/>
              <p:nvPr/>
            </p:nvSpPr>
            <p:spPr>
              <a:xfrm>
                <a:off x="1028700" y="1644670"/>
                <a:ext cx="1226820" cy="180000"/>
              </a:xfrm>
              <a:prstGeom prst="homePlate">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Pfeil: Chevron 291">
                <a:extLst>
                  <a:ext uri="{FF2B5EF4-FFF2-40B4-BE49-F238E27FC236}">
                    <a16:creationId xmlns:a16="http://schemas.microsoft.com/office/drawing/2014/main" id="{E2D918A9-75B4-4F2B-9DF6-A15C7077E788}"/>
                  </a:ext>
                </a:extLst>
              </p:cNvPr>
              <p:cNvSpPr/>
              <p:nvPr/>
            </p:nvSpPr>
            <p:spPr>
              <a:xfrm>
                <a:off x="2236363"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Pfeil: Chevron 292">
                <a:extLst>
                  <a:ext uri="{FF2B5EF4-FFF2-40B4-BE49-F238E27FC236}">
                    <a16:creationId xmlns:a16="http://schemas.microsoft.com/office/drawing/2014/main" id="{EC3B3129-D0D6-4BC8-827F-E3D4AFCC40C4}"/>
                  </a:ext>
                </a:extLst>
              </p:cNvPr>
              <p:cNvSpPr/>
              <p:nvPr/>
            </p:nvSpPr>
            <p:spPr>
              <a:xfrm>
                <a:off x="2397206"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4" name="object 35">
            <a:extLst>
              <a:ext uri="{FF2B5EF4-FFF2-40B4-BE49-F238E27FC236}">
                <a16:creationId xmlns:a16="http://schemas.microsoft.com/office/drawing/2014/main" id="{133D1EBF-DDF0-464F-ADCE-C07EB514B85E}"/>
              </a:ext>
            </a:extLst>
          </p:cNvPr>
          <p:cNvSpPr txBox="1"/>
          <p:nvPr/>
        </p:nvSpPr>
        <p:spPr>
          <a:xfrm>
            <a:off x="6615266" y="1950601"/>
            <a:ext cx="655841" cy="195717"/>
          </a:xfrm>
          <a:prstGeom prst="rect">
            <a:avLst/>
          </a:prstGeom>
        </p:spPr>
        <p:txBody>
          <a:bodyPr vert="horz" wrap="square" lIns="0" tIns="12065" rIns="0" bIns="0" rtlCol="0">
            <a:noAutofit/>
          </a:bodyPr>
          <a:lstStyle/>
          <a:p>
            <a:pPr marL="12700" defTabSz="914400">
              <a:spcBef>
                <a:spcPts val="95"/>
              </a:spcBef>
            </a:pPr>
            <a:r>
              <a:rPr sz="1050" kern="0" spc="-10" dirty="0">
                <a:solidFill>
                  <a:srgbClr val="FFFFFF"/>
                </a:solidFill>
                <a:latin typeface="HelveticaNeueLT Com 45 Lt"/>
                <a:cs typeface="HelveticaNeueLT Com 45 Lt"/>
              </a:rPr>
              <a:t>Production</a:t>
            </a:r>
            <a:endParaRPr sz="1050" kern="0">
              <a:solidFill>
                <a:sysClr val="windowText" lastClr="000000"/>
              </a:solidFill>
              <a:latin typeface="HelveticaNeueLT Com 45 Lt"/>
              <a:cs typeface="HelveticaNeueLT Com 45 Lt"/>
            </a:endParaRPr>
          </a:p>
        </p:txBody>
      </p:sp>
      <p:grpSp>
        <p:nvGrpSpPr>
          <p:cNvPr id="319" name="Gruppieren 318">
            <a:extLst>
              <a:ext uri="{FF2B5EF4-FFF2-40B4-BE49-F238E27FC236}">
                <a16:creationId xmlns:a16="http://schemas.microsoft.com/office/drawing/2014/main" id="{141CCB57-F90B-40FE-B5A6-9CB5DE48D061}"/>
              </a:ext>
            </a:extLst>
          </p:cNvPr>
          <p:cNvGrpSpPr/>
          <p:nvPr/>
        </p:nvGrpSpPr>
        <p:grpSpPr>
          <a:xfrm>
            <a:off x="3221798" y="2327510"/>
            <a:ext cx="36002" cy="1184730"/>
            <a:chOff x="3221798" y="2327510"/>
            <a:chExt cx="36002" cy="1184730"/>
          </a:xfrm>
        </p:grpSpPr>
        <p:grpSp>
          <p:nvGrpSpPr>
            <p:cNvPr id="297" name="Gruppieren 296">
              <a:extLst>
                <a:ext uri="{FF2B5EF4-FFF2-40B4-BE49-F238E27FC236}">
                  <a16:creationId xmlns:a16="http://schemas.microsoft.com/office/drawing/2014/main" id="{49BF3981-B23B-4947-937D-9E1FAA52AABE}"/>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298" name="Gruppieren 297">
                <a:extLst>
                  <a:ext uri="{FF2B5EF4-FFF2-40B4-BE49-F238E27FC236}">
                    <a16:creationId xmlns:a16="http://schemas.microsoft.com/office/drawing/2014/main" id="{FF5E1FC9-801B-4E68-831E-8A27ED7D1177}"/>
                  </a:ext>
                </a:extLst>
              </p:cNvPr>
              <p:cNvGrpSpPr/>
              <p:nvPr/>
            </p:nvGrpSpPr>
            <p:grpSpPr>
              <a:xfrm>
                <a:off x="1028700" y="1644670"/>
                <a:ext cx="1548505" cy="180008"/>
                <a:chOff x="1028700" y="1644670"/>
                <a:chExt cx="1548505" cy="180008"/>
              </a:xfrm>
              <a:grpFill/>
            </p:grpSpPr>
            <p:sp>
              <p:nvSpPr>
                <p:cNvPr id="303" name="Pfeil: Fünfeck 302">
                  <a:extLst>
                    <a:ext uri="{FF2B5EF4-FFF2-40B4-BE49-F238E27FC236}">
                      <a16:creationId xmlns:a16="http://schemas.microsoft.com/office/drawing/2014/main" id="{A68AFC96-83AC-4446-8386-D07AF2C40165}"/>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Pfeil: Chevron 303">
                  <a:extLst>
                    <a:ext uri="{FF2B5EF4-FFF2-40B4-BE49-F238E27FC236}">
                      <a16:creationId xmlns:a16="http://schemas.microsoft.com/office/drawing/2014/main" id="{FF929D0D-B593-4F9A-AC5B-A1E0D6330664}"/>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Pfeil: Chevron 304">
                  <a:extLst>
                    <a:ext uri="{FF2B5EF4-FFF2-40B4-BE49-F238E27FC236}">
                      <a16:creationId xmlns:a16="http://schemas.microsoft.com/office/drawing/2014/main" id="{8DDEB3BB-FE4D-431F-BA07-414CAA8A9CA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uppieren 298">
                <a:extLst>
                  <a:ext uri="{FF2B5EF4-FFF2-40B4-BE49-F238E27FC236}">
                    <a16:creationId xmlns:a16="http://schemas.microsoft.com/office/drawing/2014/main" id="{AB13B094-ABFD-462F-AED3-CD3C52A68EE1}"/>
                  </a:ext>
                </a:extLst>
              </p:cNvPr>
              <p:cNvGrpSpPr/>
              <p:nvPr/>
            </p:nvGrpSpPr>
            <p:grpSpPr>
              <a:xfrm flipH="1">
                <a:off x="-3346369" y="1644681"/>
                <a:ext cx="1548498" cy="179988"/>
                <a:chOff x="3862380" y="1644681"/>
                <a:chExt cx="1548498" cy="179988"/>
              </a:xfrm>
              <a:grpFill/>
            </p:grpSpPr>
            <p:sp>
              <p:nvSpPr>
                <p:cNvPr id="300" name="Pfeil: Fünfeck 299">
                  <a:extLst>
                    <a:ext uri="{FF2B5EF4-FFF2-40B4-BE49-F238E27FC236}">
                      <a16:creationId xmlns:a16="http://schemas.microsoft.com/office/drawing/2014/main" id="{9DD3D6C0-283A-4B50-9DC3-73E6E7BD32E9}"/>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feil: Chevron 300">
                  <a:extLst>
                    <a:ext uri="{FF2B5EF4-FFF2-40B4-BE49-F238E27FC236}">
                      <a16:creationId xmlns:a16="http://schemas.microsoft.com/office/drawing/2014/main" id="{0D93DC9F-B519-44FC-BF83-7C01006EF56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Pfeil: Chevron 301">
                  <a:extLst>
                    <a:ext uri="{FF2B5EF4-FFF2-40B4-BE49-F238E27FC236}">
                      <a16:creationId xmlns:a16="http://schemas.microsoft.com/office/drawing/2014/main" id="{24C57EEF-AAEE-46C0-9DA0-E6D5C8124D0F}"/>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06" name="Rechteck 305">
              <a:extLst>
                <a:ext uri="{FF2B5EF4-FFF2-40B4-BE49-F238E27FC236}">
                  <a16:creationId xmlns:a16="http://schemas.microsoft.com/office/drawing/2014/main" id="{134002B3-5275-4290-A7BF-4E8316971666}"/>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uppieren 319">
            <a:extLst>
              <a:ext uri="{FF2B5EF4-FFF2-40B4-BE49-F238E27FC236}">
                <a16:creationId xmlns:a16="http://schemas.microsoft.com/office/drawing/2014/main" id="{E19BBD37-D963-468F-B1A3-95749351C6A5}"/>
              </a:ext>
            </a:extLst>
          </p:cNvPr>
          <p:cNvGrpSpPr/>
          <p:nvPr/>
        </p:nvGrpSpPr>
        <p:grpSpPr>
          <a:xfrm>
            <a:off x="3317664" y="2784375"/>
            <a:ext cx="36018" cy="1841955"/>
            <a:chOff x="3221798" y="2327514"/>
            <a:chExt cx="36018" cy="1841955"/>
          </a:xfrm>
        </p:grpSpPr>
        <p:grpSp>
          <p:nvGrpSpPr>
            <p:cNvPr id="321" name="Gruppieren 320">
              <a:extLst>
                <a:ext uri="{FF2B5EF4-FFF2-40B4-BE49-F238E27FC236}">
                  <a16:creationId xmlns:a16="http://schemas.microsoft.com/office/drawing/2014/main" id="{61C15888-5304-4D82-8E2F-99E55C8AC6D5}"/>
                </a:ext>
              </a:extLst>
            </p:cNvPr>
            <p:cNvGrpSpPr>
              <a:grpSpLocks noChangeAspect="1"/>
            </p:cNvGrpSpPr>
            <p:nvPr/>
          </p:nvGrpSpPr>
          <p:grpSpPr>
            <a:xfrm rot="16200000">
              <a:off x="2318836" y="3230490"/>
              <a:ext cx="1841955" cy="36004"/>
              <a:chOff x="-6632444" y="1644665"/>
              <a:chExt cx="9209649" cy="180018"/>
            </a:xfrm>
            <a:solidFill>
              <a:srgbClr val="7DA4A6"/>
            </a:solidFill>
          </p:grpSpPr>
          <p:grpSp>
            <p:nvGrpSpPr>
              <p:cNvPr id="323" name="Gruppieren 322">
                <a:extLst>
                  <a:ext uri="{FF2B5EF4-FFF2-40B4-BE49-F238E27FC236}">
                    <a16:creationId xmlns:a16="http://schemas.microsoft.com/office/drawing/2014/main" id="{F3B89B8B-9367-4CF2-88C0-1E1BC265E523}"/>
                  </a:ext>
                </a:extLst>
              </p:cNvPr>
              <p:cNvGrpSpPr/>
              <p:nvPr/>
            </p:nvGrpSpPr>
            <p:grpSpPr>
              <a:xfrm>
                <a:off x="1028700" y="1644670"/>
                <a:ext cx="1548505" cy="180008"/>
                <a:chOff x="1028700" y="1644670"/>
                <a:chExt cx="1548505" cy="180008"/>
              </a:xfrm>
              <a:grpFill/>
            </p:grpSpPr>
            <p:sp>
              <p:nvSpPr>
                <p:cNvPr id="328" name="Pfeil: Fünfeck 327">
                  <a:extLst>
                    <a:ext uri="{FF2B5EF4-FFF2-40B4-BE49-F238E27FC236}">
                      <a16:creationId xmlns:a16="http://schemas.microsoft.com/office/drawing/2014/main" id="{B5B7CD53-043C-4214-8111-F51DF91ACB8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Pfeil: Chevron 328">
                  <a:extLst>
                    <a:ext uri="{FF2B5EF4-FFF2-40B4-BE49-F238E27FC236}">
                      <a16:creationId xmlns:a16="http://schemas.microsoft.com/office/drawing/2014/main" id="{CE0F4674-84D8-48BC-A057-974E8C8F3FF9}"/>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Pfeil: Chevron 329">
                  <a:extLst>
                    <a:ext uri="{FF2B5EF4-FFF2-40B4-BE49-F238E27FC236}">
                      <a16:creationId xmlns:a16="http://schemas.microsoft.com/office/drawing/2014/main" id="{74658B8E-BE51-427B-AFAF-B10727115D46}"/>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uppieren 323">
                <a:extLst>
                  <a:ext uri="{FF2B5EF4-FFF2-40B4-BE49-F238E27FC236}">
                    <a16:creationId xmlns:a16="http://schemas.microsoft.com/office/drawing/2014/main" id="{B4E3BC23-C20C-4E1B-AAAC-750FA2187100}"/>
                  </a:ext>
                </a:extLst>
              </p:cNvPr>
              <p:cNvGrpSpPr/>
              <p:nvPr/>
            </p:nvGrpSpPr>
            <p:grpSpPr>
              <a:xfrm flipH="1">
                <a:off x="-6632444" y="1644665"/>
                <a:ext cx="1548462" cy="180018"/>
                <a:chOff x="7148491" y="1644665"/>
                <a:chExt cx="1548462" cy="180018"/>
              </a:xfrm>
              <a:grpFill/>
            </p:grpSpPr>
            <p:sp>
              <p:nvSpPr>
                <p:cNvPr id="325" name="Pfeil: Fünfeck 324">
                  <a:extLst>
                    <a:ext uri="{FF2B5EF4-FFF2-40B4-BE49-F238E27FC236}">
                      <a16:creationId xmlns:a16="http://schemas.microsoft.com/office/drawing/2014/main" id="{D217781D-161B-4A83-8F62-BDF6A3C4E566}"/>
                    </a:ext>
                  </a:extLst>
                </p:cNvPr>
                <p:cNvSpPr/>
                <p:nvPr/>
              </p:nvSpPr>
              <p:spPr>
                <a:xfrm>
                  <a:off x="7148491" y="1644701"/>
                  <a:ext cx="1226819"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feil: Chevron 325">
                  <a:extLst>
                    <a:ext uri="{FF2B5EF4-FFF2-40B4-BE49-F238E27FC236}">
                      <a16:creationId xmlns:a16="http://schemas.microsoft.com/office/drawing/2014/main" id="{1C0B9C21-7F12-4001-A4A8-4BFDAD00918C}"/>
                    </a:ext>
                  </a:extLst>
                </p:cNvPr>
                <p:cNvSpPr/>
                <p:nvPr/>
              </p:nvSpPr>
              <p:spPr>
                <a:xfrm>
                  <a:off x="8356121" y="1644665"/>
                  <a:ext cx="179997" cy="17995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Pfeil: Chevron 326">
                  <a:extLst>
                    <a:ext uri="{FF2B5EF4-FFF2-40B4-BE49-F238E27FC236}">
                      <a16:creationId xmlns:a16="http://schemas.microsoft.com/office/drawing/2014/main" id="{AB7C632F-E523-4E60-B425-45A9D2E2C3A7}"/>
                    </a:ext>
                  </a:extLst>
                </p:cNvPr>
                <p:cNvSpPr/>
                <p:nvPr/>
              </p:nvSpPr>
              <p:spPr>
                <a:xfrm>
                  <a:off x="8516956" y="1644708"/>
                  <a:ext cx="179997" cy="17995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22" name="Rechteck 321">
              <a:extLst>
                <a:ext uri="{FF2B5EF4-FFF2-40B4-BE49-F238E27FC236}">
                  <a16:creationId xmlns:a16="http://schemas.microsoft.com/office/drawing/2014/main" id="{DD0F430B-7762-4FB8-B461-0B9EA3299198}"/>
                </a:ext>
              </a:extLst>
            </p:cNvPr>
            <p:cNvSpPr/>
            <p:nvPr/>
          </p:nvSpPr>
          <p:spPr>
            <a:xfrm>
              <a:off x="3221798" y="2549673"/>
              <a:ext cx="36000" cy="1404000"/>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uppieren 330">
            <a:extLst>
              <a:ext uri="{FF2B5EF4-FFF2-40B4-BE49-F238E27FC236}">
                <a16:creationId xmlns:a16="http://schemas.microsoft.com/office/drawing/2014/main" id="{C188067A-2713-403C-8AC7-587E939F2EFD}"/>
              </a:ext>
            </a:extLst>
          </p:cNvPr>
          <p:cNvGrpSpPr/>
          <p:nvPr/>
        </p:nvGrpSpPr>
        <p:grpSpPr>
          <a:xfrm>
            <a:off x="4288248" y="2750631"/>
            <a:ext cx="36002" cy="1184730"/>
            <a:chOff x="3221798" y="2327510"/>
            <a:chExt cx="36002" cy="1184730"/>
          </a:xfrm>
        </p:grpSpPr>
        <p:grpSp>
          <p:nvGrpSpPr>
            <p:cNvPr id="332" name="Gruppieren 331">
              <a:extLst>
                <a:ext uri="{FF2B5EF4-FFF2-40B4-BE49-F238E27FC236}">
                  <a16:creationId xmlns:a16="http://schemas.microsoft.com/office/drawing/2014/main" id="{73FABB0D-D3B1-449F-9009-EE93FD9329BF}"/>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334" name="Gruppieren 333">
                <a:extLst>
                  <a:ext uri="{FF2B5EF4-FFF2-40B4-BE49-F238E27FC236}">
                    <a16:creationId xmlns:a16="http://schemas.microsoft.com/office/drawing/2014/main" id="{7ACD3EB4-83F1-45C6-92DD-A24601C8C296}"/>
                  </a:ext>
                </a:extLst>
              </p:cNvPr>
              <p:cNvGrpSpPr/>
              <p:nvPr/>
            </p:nvGrpSpPr>
            <p:grpSpPr>
              <a:xfrm>
                <a:off x="1028700" y="1644670"/>
                <a:ext cx="1548505" cy="180008"/>
                <a:chOff x="1028700" y="1644670"/>
                <a:chExt cx="1548505" cy="180008"/>
              </a:xfrm>
              <a:grpFill/>
            </p:grpSpPr>
            <p:sp>
              <p:nvSpPr>
                <p:cNvPr id="339" name="Pfeil: Fünfeck 338">
                  <a:extLst>
                    <a:ext uri="{FF2B5EF4-FFF2-40B4-BE49-F238E27FC236}">
                      <a16:creationId xmlns:a16="http://schemas.microsoft.com/office/drawing/2014/main" id="{AB63753C-5C17-4F15-BE2E-5A753FFC82F0}"/>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Pfeil: Chevron 339">
                  <a:extLst>
                    <a:ext uri="{FF2B5EF4-FFF2-40B4-BE49-F238E27FC236}">
                      <a16:creationId xmlns:a16="http://schemas.microsoft.com/office/drawing/2014/main" id="{D0A9B42A-85CE-4AFD-A6B9-1C6E0F18311A}"/>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Pfeil: Chevron 340">
                  <a:extLst>
                    <a:ext uri="{FF2B5EF4-FFF2-40B4-BE49-F238E27FC236}">
                      <a16:creationId xmlns:a16="http://schemas.microsoft.com/office/drawing/2014/main" id="{B0FEF867-E2E3-43D5-A969-B65E75E2B4BA}"/>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5" name="Gruppieren 334">
                <a:extLst>
                  <a:ext uri="{FF2B5EF4-FFF2-40B4-BE49-F238E27FC236}">
                    <a16:creationId xmlns:a16="http://schemas.microsoft.com/office/drawing/2014/main" id="{4F1D4E0F-27B9-472F-8FE0-A0E58E1E433D}"/>
                  </a:ext>
                </a:extLst>
              </p:cNvPr>
              <p:cNvGrpSpPr/>
              <p:nvPr/>
            </p:nvGrpSpPr>
            <p:grpSpPr>
              <a:xfrm flipH="1">
                <a:off x="-3346369" y="1644681"/>
                <a:ext cx="1548498" cy="179988"/>
                <a:chOff x="3862380" y="1644681"/>
                <a:chExt cx="1548498" cy="179988"/>
              </a:xfrm>
              <a:grpFill/>
            </p:grpSpPr>
            <p:sp>
              <p:nvSpPr>
                <p:cNvPr id="336" name="Pfeil: Fünfeck 335">
                  <a:extLst>
                    <a:ext uri="{FF2B5EF4-FFF2-40B4-BE49-F238E27FC236}">
                      <a16:creationId xmlns:a16="http://schemas.microsoft.com/office/drawing/2014/main" id="{38897E5D-5D83-4E21-AA9B-C5475B905F73}"/>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Pfeil: Chevron 336">
                  <a:extLst>
                    <a:ext uri="{FF2B5EF4-FFF2-40B4-BE49-F238E27FC236}">
                      <a16:creationId xmlns:a16="http://schemas.microsoft.com/office/drawing/2014/main" id="{31D0B797-EC88-4846-AA7F-66B7DBDB93E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Pfeil: Chevron 337">
                  <a:extLst>
                    <a:ext uri="{FF2B5EF4-FFF2-40B4-BE49-F238E27FC236}">
                      <a16:creationId xmlns:a16="http://schemas.microsoft.com/office/drawing/2014/main" id="{0F32CA59-A759-45A0-B383-D3786A4377F1}"/>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3" name="Rechteck 332">
              <a:extLst>
                <a:ext uri="{FF2B5EF4-FFF2-40B4-BE49-F238E27FC236}">
                  <a16:creationId xmlns:a16="http://schemas.microsoft.com/office/drawing/2014/main" id="{6771C6DB-2532-44BF-B5F5-593B3FA55E60}"/>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uppieren 341">
            <a:extLst>
              <a:ext uri="{FF2B5EF4-FFF2-40B4-BE49-F238E27FC236}">
                <a16:creationId xmlns:a16="http://schemas.microsoft.com/office/drawing/2014/main" id="{07CF06B3-A8C9-498A-BB8C-17F8F8B7D4B9}"/>
              </a:ext>
            </a:extLst>
          </p:cNvPr>
          <p:cNvGrpSpPr/>
          <p:nvPr/>
        </p:nvGrpSpPr>
        <p:grpSpPr>
          <a:xfrm>
            <a:off x="4513274" y="2527961"/>
            <a:ext cx="36002" cy="1184730"/>
            <a:chOff x="3221798" y="2327510"/>
            <a:chExt cx="36002" cy="1184730"/>
          </a:xfrm>
          <a:solidFill>
            <a:srgbClr val="79CDD0"/>
          </a:solidFill>
        </p:grpSpPr>
        <p:grpSp>
          <p:nvGrpSpPr>
            <p:cNvPr id="343" name="Gruppieren 342">
              <a:extLst>
                <a:ext uri="{FF2B5EF4-FFF2-40B4-BE49-F238E27FC236}">
                  <a16:creationId xmlns:a16="http://schemas.microsoft.com/office/drawing/2014/main" id="{B6CA6F4D-5DEF-4E2E-93E2-C0E15E79C36F}"/>
                </a:ext>
              </a:extLst>
            </p:cNvPr>
            <p:cNvGrpSpPr>
              <a:grpSpLocks noChangeAspect="1"/>
            </p:cNvGrpSpPr>
            <p:nvPr/>
          </p:nvGrpSpPr>
          <p:grpSpPr>
            <a:xfrm rot="16200000">
              <a:off x="2647434" y="2901874"/>
              <a:ext cx="1184730" cy="36002"/>
              <a:chOff x="-3346369" y="1644670"/>
              <a:chExt cx="5923574" cy="180008"/>
            </a:xfrm>
            <a:grpFill/>
          </p:grpSpPr>
          <p:grpSp>
            <p:nvGrpSpPr>
              <p:cNvPr id="345" name="Gruppieren 344">
                <a:extLst>
                  <a:ext uri="{FF2B5EF4-FFF2-40B4-BE49-F238E27FC236}">
                    <a16:creationId xmlns:a16="http://schemas.microsoft.com/office/drawing/2014/main" id="{2AA4AFE0-0216-43B9-A0AC-935000DAFD9C}"/>
                  </a:ext>
                </a:extLst>
              </p:cNvPr>
              <p:cNvGrpSpPr/>
              <p:nvPr/>
            </p:nvGrpSpPr>
            <p:grpSpPr>
              <a:xfrm>
                <a:off x="1028700" y="1644670"/>
                <a:ext cx="1548505" cy="180008"/>
                <a:chOff x="1028700" y="1644670"/>
                <a:chExt cx="1548505" cy="180008"/>
              </a:xfrm>
              <a:grpFill/>
            </p:grpSpPr>
            <p:sp>
              <p:nvSpPr>
                <p:cNvPr id="350" name="Pfeil: Fünfeck 349">
                  <a:extLst>
                    <a:ext uri="{FF2B5EF4-FFF2-40B4-BE49-F238E27FC236}">
                      <a16:creationId xmlns:a16="http://schemas.microsoft.com/office/drawing/2014/main" id="{3F66C279-41F4-4D99-B2B3-40BB69834468}"/>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Pfeil: Chevron 350">
                  <a:extLst>
                    <a:ext uri="{FF2B5EF4-FFF2-40B4-BE49-F238E27FC236}">
                      <a16:creationId xmlns:a16="http://schemas.microsoft.com/office/drawing/2014/main" id="{F36BD6A8-7A44-4C84-A8F5-4FAACCE01F6E}"/>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Pfeil: Chevron 351">
                  <a:extLst>
                    <a:ext uri="{FF2B5EF4-FFF2-40B4-BE49-F238E27FC236}">
                      <a16:creationId xmlns:a16="http://schemas.microsoft.com/office/drawing/2014/main" id="{F73C452F-250D-4175-BE01-D64F3E4DDCAD}"/>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6" name="Gruppieren 345">
                <a:extLst>
                  <a:ext uri="{FF2B5EF4-FFF2-40B4-BE49-F238E27FC236}">
                    <a16:creationId xmlns:a16="http://schemas.microsoft.com/office/drawing/2014/main" id="{F2FAB99C-82BF-4142-B864-8C51383DF629}"/>
                  </a:ext>
                </a:extLst>
              </p:cNvPr>
              <p:cNvGrpSpPr/>
              <p:nvPr/>
            </p:nvGrpSpPr>
            <p:grpSpPr>
              <a:xfrm flipH="1">
                <a:off x="-3346369" y="1644681"/>
                <a:ext cx="1548498" cy="179988"/>
                <a:chOff x="3862380" y="1644681"/>
                <a:chExt cx="1548498" cy="179988"/>
              </a:xfrm>
              <a:grpFill/>
            </p:grpSpPr>
            <p:sp>
              <p:nvSpPr>
                <p:cNvPr id="347" name="Pfeil: Fünfeck 346">
                  <a:extLst>
                    <a:ext uri="{FF2B5EF4-FFF2-40B4-BE49-F238E27FC236}">
                      <a16:creationId xmlns:a16="http://schemas.microsoft.com/office/drawing/2014/main" id="{64ED2E9E-D2CF-4AEC-A307-B9081C10C8B3}"/>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feil: Chevron 347">
                  <a:extLst>
                    <a:ext uri="{FF2B5EF4-FFF2-40B4-BE49-F238E27FC236}">
                      <a16:creationId xmlns:a16="http://schemas.microsoft.com/office/drawing/2014/main" id="{0F95CBFC-C38D-46BC-B7F6-C5519A991E77}"/>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Pfeil: Chevron 348">
                  <a:extLst>
                    <a:ext uri="{FF2B5EF4-FFF2-40B4-BE49-F238E27FC236}">
                      <a16:creationId xmlns:a16="http://schemas.microsoft.com/office/drawing/2014/main" id="{9524730C-D43C-423C-8016-A77078B6CB8D}"/>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44" name="Rechteck 343">
              <a:extLst>
                <a:ext uri="{FF2B5EF4-FFF2-40B4-BE49-F238E27FC236}">
                  <a16:creationId xmlns:a16="http://schemas.microsoft.com/office/drawing/2014/main" id="{525F7DC5-6989-4D26-81CE-191921FBB7B5}"/>
                </a:ext>
              </a:extLst>
            </p:cNvPr>
            <p:cNvSpPr/>
            <p:nvPr/>
          </p:nvSpPr>
          <p:spPr>
            <a:xfrm>
              <a:off x="3221798" y="2504432"/>
              <a:ext cx="36000" cy="851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uppieren 352">
            <a:extLst>
              <a:ext uri="{FF2B5EF4-FFF2-40B4-BE49-F238E27FC236}">
                <a16:creationId xmlns:a16="http://schemas.microsoft.com/office/drawing/2014/main" id="{B59C8550-F2B3-45D7-9C91-714F82A026BB}"/>
              </a:ext>
            </a:extLst>
          </p:cNvPr>
          <p:cNvGrpSpPr/>
          <p:nvPr/>
        </p:nvGrpSpPr>
        <p:grpSpPr>
          <a:xfrm>
            <a:off x="4593287" y="3047345"/>
            <a:ext cx="36012" cy="1446665"/>
            <a:chOff x="3221798" y="2327510"/>
            <a:chExt cx="36012" cy="1446665"/>
          </a:xfrm>
          <a:solidFill>
            <a:srgbClr val="79CDD0"/>
          </a:solidFill>
        </p:grpSpPr>
        <p:grpSp>
          <p:nvGrpSpPr>
            <p:cNvPr id="354" name="Gruppieren 353">
              <a:extLst>
                <a:ext uri="{FF2B5EF4-FFF2-40B4-BE49-F238E27FC236}">
                  <a16:creationId xmlns:a16="http://schemas.microsoft.com/office/drawing/2014/main" id="{EFAF1004-F2A1-45BD-ABD8-E4FB29420F21}"/>
                </a:ext>
              </a:extLst>
            </p:cNvPr>
            <p:cNvGrpSpPr>
              <a:grpSpLocks noChangeAspect="1"/>
            </p:cNvGrpSpPr>
            <p:nvPr/>
          </p:nvGrpSpPr>
          <p:grpSpPr>
            <a:xfrm rot="16200000">
              <a:off x="2516476" y="3032842"/>
              <a:ext cx="1446665" cy="36002"/>
              <a:chOff x="-4656018" y="1644668"/>
              <a:chExt cx="7233223" cy="180010"/>
            </a:xfrm>
            <a:grpFill/>
          </p:grpSpPr>
          <p:grpSp>
            <p:nvGrpSpPr>
              <p:cNvPr id="356" name="Gruppieren 355">
                <a:extLst>
                  <a:ext uri="{FF2B5EF4-FFF2-40B4-BE49-F238E27FC236}">
                    <a16:creationId xmlns:a16="http://schemas.microsoft.com/office/drawing/2014/main" id="{09E7AF32-2839-4C3A-9ED8-5BFDFC35371C}"/>
                  </a:ext>
                </a:extLst>
              </p:cNvPr>
              <p:cNvGrpSpPr/>
              <p:nvPr/>
            </p:nvGrpSpPr>
            <p:grpSpPr>
              <a:xfrm>
                <a:off x="1028700" y="1644670"/>
                <a:ext cx="1548505" cy="180008"/>
                <a:chOff x="1028700" y="1644670"/>
                <a:chExt cx="1548505" cy="180008"/>
              </a:xfrm>
              <a:grpFill/>
            </p:grpSpPr>
            <p:sp>
              <p:nvSpPr>
                <p:cNvPr id="361" name="Pfeil: Fünfeck 360">
                  <a:extLst>
                    <a:ext uri="{FF2B5EF4-FFF2-40B4-BE49-F238E27FC236}">
                      <a16:creationId xmlns:a16="http://schemas.microsoft.com/office/drawing/2014/main" id="{BCC8552C-A0DC-4D1D-82A2-6E8021DD464E}"/>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Pfeil: Chevron 361">
                  <a:extLst>
                    <a:ext uri="{FF2B5EF4-FFF2-40B4-BE49-F238E27FC236}">
                      <a16:creationId xmlns:a16="http://schemas.microsoft.com/office/drawing/2014/main" id="{E3251321-D025-45B5-981A-8C0BD22F64A3}"/>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Pfeil: Chevron 362">
                  <a:extLst>
                    <a:ext uri="{FF2B5EF4-FFF2-40B4-BE49-F238E27FC236}">
                      <a16:creationId xmlns:a16="http://schemas.microsoft.com/office/drawing/2014/main" id="{36A354D1-23C4-4A65-9DD6-7FC1B67F19DE}"/>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uppieren 356">
                <a:extLst>
                  <a:ext uri="{FF2B5EF4-FFF2-40B4-BE49-F238E27FC236}">
                    <a16:creationId xmlns:a16="http://schemas.microsoft.com/office/drawing/2014/main" id="{820E0FF7-F0C9-41BB-9D4A-CE9296AA67C8}"/>
                  </a:ext>
                </a:extLst>
              </p:cNvPr>
              <p:cNvGrpSpPr/>
              <p:nvPr/>
            </p:nvGrpSpPr>
            <p:grpSpPr>
              <a:xfrm flipH="1">
                <a:off x="-4656018" y="1644668"/>
                <a:ext cx="1548497" cy="179993"/>
                <a:chOff x="5172030" y="1644668"/>
                <a:chExt cx="1548497" cy="179993"/>
              </a:xfrm>
              <a:grpFill/>
            </p:grpSpPr>
            <p:sp>
              <p:nvSpPr>
                <p:cNvPr id="358" name="Pfeil: Fünfeck 357">
                  <a:extLst>
                    <a:ext uri="{FF2B5EF4-FFF2-40B4-BE49-F238E27FC236}">
                      <a16:creationId xmlns:a16="http://schemas.microsoft.com/office/drawing/2014/main" id="{82E986DA-3470-4BA5-8786-37C6F8A578A6}"/>
                    </a:ext>
                  </a:extLst>
                </p:cNvPr>
                <p:cNvSpPr/>
                <p:nvPr/>
              </p:nvSpPr>
              <p:spPr>
                <a:xfrm>
                  <a:off x="5172030" y="1644668"/>
                  <a:ext cx="1226826" cy="179993"/>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feil: Chevron 358">
                  <a:extLst>
                    <a:ext uri="{FF2B5EF4-FFF2-40B4-BE49-F238E27FC236}">
                      <a16:creationId xmlns:a16="http://schemas.microsoft.com/office/drawing/2014/main" id="{613D88E6-8D84-4BDB-90D4-317055057065}"/>
                    </a:ext>
                  </a:extLst>
                </p:cNvPr>
                <p:cNvSpPr/>
                <p:nvPr/>
              </p:nvSpPr>
              <p:spPr>
                <a:xfrm>
                  <a:off x="6379662" y="1644668"/>
                  <a:ext cx="179997" cy="17998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Pfeil: Chevron 359">
                  <a:extLst>
                    <a:ext uri="{FF2B5EF4-FFF2-40B4-BE49-F238E27FC236}">
                      <a16:creationId xmlns:a16="http://schemas.microsoft.com/office/drawing/2014/main" id="{22649A6A-A995-4299-9200-907938CD006E}"/>
                    </a:ext>
                  </a:extLst>
                </p:cNvPr>
                <p:cNvSpPr/>
                <p:nvPr/>
              </p:nvSpPr>
              <p:spPr>
                <a:xfrm>
                  <a:off x="6540530" y="1644673"/>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55" name="Rechteck 354">
              <a:extLst>
                <a:ext uri="{FF2B5EF4-FFF2-40B4-BE49-F238E27FC236}">
                  <a16:creationId xmlns:a16="http://schemas.microsoft.com/office/drawing/2014/main" id="{2B987C08-325B-4C2C-9CB5-F1B251A0BA8B}"/>
                </a:ext>
              </a:extLst>
            </p:cNvPr>
            <p:cNvSpPr/>
            <p:nvPr/>
          </p:nvSpPr>
          <p:spPr>
            <a:xfrm>
              <a:off x="3221798" y="2555160"/>
              <a:ext cx="36000" cy="940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uppieren 363">
            <a:extLst>
              <a:ext uri="{FF2B5EF4-FFF2-40B4-BE49-F238E27FC236}">
                <a16:creationId xmlns:a16="http://schemas.microsoft.com/office/drawing/2014/main" id="{1F3974FB-CAB3-49B1-A28D-F3C467AAA5F0}"/>
              </a:ext>
            </a:extLst>
          </p:cNvPr>
          <p:cNvGrpSpPr/>
          <p:nvPr/>
        </p:nvGrpSpPr>
        <p:grpSpPr>
          <a:xfrm>
            <a:off x="5555345" y="2605925"/>
            <a:ext cx="36022" cy="1658601"/>
            <a:chOff x="3221798" y="2327521"/>
            <a:chExt cx="36022" cy="1658601"/>
          </a:xfrm>
          <a:solidFill>
            <a:srgbClr val="79CDD0"/>
          </a:solidFill>
        </p:grpSpPr>
        <p:grpSp>
          <p:nvGrpSpPr>
            <p:cNvPr id="365" name="Gruppieren 364">
              <a:extLst>
                <a:ext uri="{FF2B5EF4-FFF2-40B4-BE49-F238E27FC236}">
                  <a16:creationId xmlns:a16="http://schemas.microsoft.com/office/drawing/2014/main" id="{29E86821-ECC0-4C88-8C47-644B9E5167C9}"/>
                </a:ext>
              </a:extLst>
            </p:cNvPr>
            <p:cNvGrpSpPr>
              <a:grpSpLocks noChangeAspect="1"/>
            </p:cNvGrpSpPr>
            <p:nvPr/>
          </p:nvGrpSpPr>
          <p:grpSpPr>
            <a:xfrm rot="16200000">
              <a:off x="2410517" y="3138820"/>
              <a:ext cx="1658601" cy="36004"/>
              <a:chOff x="-5715694" y="1644656"/>
              <a:chExt cx="8292899" cy="180022"/>
            </a:xfrm>
            <a:grpFill/>
          </p:grpSpPr>
          <p:grpSp>
            <p:nvGrpSpPr>
              <p:cNvPr id="367" name="Gruppieren 366">
                <a:extLst>
                  <a:ext uri="{FF2B5EF4-FFF2-40B4-BE49-F238E27FC236}">
                    <a16:creationId xmlns:a16="http://schemas.microsoft.com/office/drawing/2014/main" id="{EDD335E7-5094-4018-9097-A52A2EB3A2B3}"/>
                  </a:ext>
                </a:extLst>
              </p:cNvPr>
              <p:cNvGrpSpPr/>
              <p:nvPr/>
            </p:nvGrpSpPr>
            <p:grpSpPr>
              <a:xfrm>
                <a:off x="1028700" y="1644670"/>
                <a:ext cx="1548505" cy="180008"/>
                <a:chOff x="1028700" y="1644670"/>
                <a:chExt cx="1548505" cy="180008"/>
              </a:xfrm>
              <a:grpFill/>
            </p:grpSpPr>
            <p:sp>
              <p:nvSpPr>
                <p:cNvPr id="372" name="Pfeil: Fünfeck 371">
                  <a:extLst>
                    <a:ext uri="{FF2B5EF4-FFF2-40B4-BE49-F238E27FC236}">
                      <a16:creationId xmlns:a16="http://schemas.microsoft.com/office/drawing/2014/main" id="{03ADEC21-F49B-4005-BE44-40F13CA6FBD9}"/>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Pfeil: Chevron 372">
                  <a:extLst>
                    <a:ext uri="{FF2B5EF4-FFF2-40B4-BE49-F238E27FC236}">
                      <a16:creationId xmlns:a16="http://schemas.microsoft.com/office/drawing/2014/main" id="{592D46A8-92D2-483E-84E2-E70F49E570DA}"/>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Pfeil: Chevron 373">
                  <a:extLst>
                    <a:ext uri="{FF2B5EF4-FFF2-40B4-BE49-F238E27FC236}">
                      <a16:creationId xmlns:a16="http://schemas.microsoft.com/office/drawing/2014/main" id="{0591475E-6F53-4CBB-8D76-AE6C7437EC61}"/>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uppieren 367">
                <a:extLst>
                  <a:ext uri="{FF2B5EF4-FFF2-40B4-BE49-F238E27FC236}">
                    <a16:creationId xmlns:a16="http://schemas.microsoft.com/office/drawing/2014/main" id="{3A9F1AD9-FED2-44EC-BC42-5710BFD6B4F2}"/>
                  </a:ext>
                </a:extLst>
              </p:cNvPr>
              <p:cNvGrpSpPr/>
              <p:nvPr/>
            </p:nvGrpSpPr>
            <p:grpSpPr>
              <a:xfrm flipH="1">
                <a:off x="-5715694" y="1644656"/>
                <a:ext cx="1548569" cy="180012"/>
                <a:chOff x="6231634" y="1644656"/>
                <a:chExt cx="1548569" cy="180012"/>
              </a:xfrm>
              <a:grpFill/>
            </p:grpSpPr>
            <p:sp>
              <p:nvSpPr>
                <p:cNvPr id="369" name="Pfeil: Fünfeck 368">
                  <a:extLst>
                    <a:ext uri="{FF2B5EF4-FFF2-40B4-BE49-F238E27FC236}">
                      <a16:creationId xmlns:a16="http://schemas.microsoft.com/office/drawing/2014/main" id="{96F8F699-838F-4784-A4F8-EB8699DA927E}"/>
                    </a:ext>
                  </a:extLst>
                </p:cNvPr>
                <p:cNvSpPr/>
                <p:nvPr/>
              </p:nvSpPr>
              <p:spPr>
                <a:xfrm>
                  <a:off x="6231634" y="1644686"/>
                  <a:ext cx="1226833"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Pfeil: Chevron 369">
                  <a:extLst>
                    <a:ext uri="{FF2B5EF4-FFF2-40B4-BE49-F238E27FC236}">
                      <a16:creationId xmlns:a16="http://schemas.microsoft.com/office/drawing/2014/main" id="{6F783B86-6BC2-4DC4-A427-7E9BCA9D72CD}"/>
                    </a:ext>
                  </a:extLst>
                </p:cNvPr>
                <p:cNvSpPr/>
                <p:nvPr/>
              </p:nvSpPr>
              <p:spPr>
                <a:xfrm>
                  <a:off x="7439295" y="1644656"/>
                  <a:ext cx="179998" cy="17999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Pfeil: Chevron 370">
                  <a:extLst>
                    <a:ext uri="{FF2B5EF4-FFF2-40B4-BE49-F238E27FC236}">
                      <a16:creationId xmlns:a16="http://schemas.microsoft.com/office/drawing/2014/main" id="{C3BE34B8-C670-423D-A12E-C74C394EC992}"/>
                    </a:ext>
                  </a:extLst>
                </p:cNvPr>
                <p:cNvSpPr/>
                <p:nvPr/>
              </p:nvSpPr>
              <p:spPr>
                <a:xfrm>
                  <a:off x="7600205" y="1644689"/>
                  <a:ext cx="179998" cy="17997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66" name="Rechteck 365">
              <a:extLst>
                <a:ext uri="{FF2B5EF4-FFF2-40B4-BE49-F238E27FC236}">
                  <a16:creationId xmlns:a16="http://schemas.microsoft.com/office/drawing/2014/main" id="{8A692C7E-9C48-4063-A298-816C9DA4EA41}"/>
                </a:ext>
              </a:extLst>
            </p:cNvPr>
            <p:cNvSpPr/>
            <p:nvPr/>
          </p:nvSpPr>
          <p:spPr>
            <a:xfrm>
              <a:off x="3221798" y="2612839"/>
              <a:ext cx="36000" cy="10915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uppieren 374">
            <a:extLst>
              <a:ext uri="{FF2B5EF4-FFF2-40B4-BE49-F238E27FC236}">
                <a16:creationId xmlns:a16="http://schemas.microsoft.com/office/drawing/2014/main" id="{F8A912B7-39AD-4BCF-91B2-D3CAE84F031D}"/>
              </a:ext>
            </a:extLst>
          </p:cNvPr>
          <p:cNvGrpSpPr>
            <a:grpSpLocks noChangeAspect="1"/>
          </p:cNvGrpSpPr>
          <p:nvPr/>
        </p:nvGrpSpPr>
        <p:grpSpPr>
          <a:xfrm>
            <a:off x="3525929" y="5850026"/>
            <a:ext cx="5618753" cy="129782"/>
            <a:chOff x="-5215671" y="1644670"/>
            <a:chExt cx="7792877" cy="180000"/>
          </a:xfrm>
        </p:grpSpPr>
        <p:grpSp>
          <p:nvGrpSpPr>
            <p:cNvPr id="376" name="Gruppieren 375">
              <a:extLst>
                <a:ext uri="{FF2B5EF4-FFF2-40B4-BE49-F238E27FC236}">
                  <a16:creationId xmlns:a16="http://schemas.microsoft.com/office/drawing/2014/main" id="{788579CE-3072-4E23-8870-53795D8D7EE1}"/>
                </a:ext>
              </a:extLst>
            </p:cNvPr>
            <p:cNvGrpSpPr/>
            <p:nvPr/>
          </p:nvGrpSpPr>
          <p:grpSpPr>
            <a:xfrm>
              <a:off x="1028700" y="1644670"/>
              <a:ext cx="1548506" cy="180000"/>
              <a:chOff x="1028700" y="1644670"/>
              <a:chExt cx="1548506" cy="180000"/>
            </a:xfrm>
          </p:grpSpPr>
          <p:sp>
            <p:nvSpPr>
              <p:cNvPr id="381" name="Pfeil: Fünfeck 380">
                <a:extLst>
                  <a:ext uri="{FF2B5EF4-FFF2-40B4-BE49-F238E27FC236}">
                    <a16:creationId xmlns:a16="http://schemas.microsoft.com/office/drawing/2014/main" id="{1E49256B-24D8-4F92-9E75-132CA010A271}"/>
                  </a:ext>
                </a:extLst>
              </p:cNvPr>
              <p:cNvSpPr/>
              <p:nvPr/>
            </p:nvSpPr>
            <p:spPr>
              <a:xfrm>
                <a:off x="1028700" y="1644670"/>
                <a:ext cx="1226820" cy="180000"/>
              </a:xfrm>
              <a:prstGeom prst="homePlate">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Pfeil: Chevron 381">
                <a:extLst>
                  <a:ext uri="{FF2B5EF4-FFF2-40B4-BE49-F238E27FC236}">
                    <a16:creationId xmlns:a16="http://schemas.microsoft.com/office/drawing/2014/main" id="{9E4B8F8B-A265-4490-903B-F833C9CCD0CD}"/>
                  </a:ext>
                </a:extLst>
              </p:cNvPr>
              <p:cNvSpPr/>
              <p:nvPr/>
            </p:nvSpPr>
            <p:spPr>
              <a:xfrm>
                <a:off x="2236363"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Pfeil: Chevron 382">
                <a:extLst>
                  <a:ext uri="{FF2B5EF4-FFF2-40B4-BE49-F238E27FC236}">
                    <a16:creationId xmlns:a16="http://schemas.microsoft.com/office/drawing/2014/main" id="{8F2151BE-9902-4F4B-9549-E9C6B9A755B5}"/>
                  </a:ext>
                </a:extLst>
              </p:cNvPr>
              <p:cNvSpPr/>
              <p:nvPr/>
            </p:nvSpPr>
            <p:spPr>
              <a:xfrm>
                <a:off x="2397206"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7" name="Gruppieren 376">
              <a:extLst>
                <a:ext uri="{FF2B5EF4-FFF2-40B4-BE49-F238E27FC236}">
                  <a16:creationId xmlns:a16="http://schemas.microsoft.com/office/drawing/2014/main" id="{D5B6FBFF-10A3-4421-81A7-E9719CFD5DB9}"/>
                </a:ext>
              </a:extLst>
            </p:cNvPr>
            <p:cNvGrpSpPr/>
            <p:nvPr/>
          </p:nvGrpSpPr>
          <p:grpSpPr>
            <a:xfrm flipH="1">
              <a:off x="-5215671" y="1644670"/>
              <a:ext cx="1548513" cy="180000"/>
              <a:chOff x="5731667" y="1644670"/>
              <a:chExt cx="1548513" cy="180000"/>
            </a:xfrm>
          </p:grpSpPr>
          <p:sp>
            <p:nvSpPr>
              <p:cNvPr id="378" name="Pfeil: Fünfeck 377">
                <a:extLst>
                  <a:ext uri="{FF2B5EF4-FFF2-40B4-BE49-F238E27FC236}">
                    <a16:creationId xmlns:a16="http://schemas.microsoft.com/office/drawing/2014/main" id="{362EA0E8-8D53-47CE-A016-63FE127F3748}"/>
                  </a:ext>
                </a:extLst>
              </p:cNvPr>
              <p:cNvSpPr/>
              <p:nvPr/>
            </p:nvSpPr>
            <p:spPr>
              <a:xfrm>
                <a:off x="5731667" y="1644670"/>
                <a:ext cx="1226820" cy="180000"/>
              </a:xfrm>
              <a:prstGeom prst="homePlate">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Pfeil: Chevron 378">
                <a:extLst>
                  <a:ext uri="{FF2B5EF4-FFF2-40B4-BE49-F238E27FC236}">
                    <a16:creationId xmlns:a16="http://schemas.microsoft.com/office/drawing/2014/main" id="{5E9A0C58-7A0F-43BD-8639-109F10A966C2}"/>
                  </a:ext>
                </a:extLst>
              </p:cNvPr>
              <p:cNvSpPr/>
              <p:nvPr/>
            </p:nvSpPr>
            <p:spPr>
              <a:xfrm>
                <a:off x="6939337"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Pfeil: Chevron 379">
                <a:extLst>
                  <a:ext uri="{FF2B5EF4-FFF2-40B4-BE49-F238E27FC236}">
                    <a16:creationId xmlns:a16="http://schemas.microsoft.com/office/drawing/2014/main" id="{A745035C-4034-4838-8857-13461E6D855C}"/>
                  </a:ext>
                </a:extLst>
              </p:cNvPr>
              <p:cNvSpPr/>
              <p:nvPr/>
            </p:nvSpPr>
            <p:spPr>
              <a:xfrm>
                <a:off x="7100180" y="1644670"/>
                <a:ext cx="180000" cy="180000"/>
              </a:xfrm>
              <a:prstGeom prst="chevron">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84" name="Rechteck 383">
            <a:extLst>
              <a:ext uri="{FF2B5EF4-FFF2-40B4-BE49-F238E27FC236}">
                <a16:creationId xmlns:a16="http://schemas.microsoft.com/office/drawing/2014/main" id="{FCCB9182-DFFF-466A-BE6E-5659FC4540B2}"/>
              </a:ext>
            </a:extLst>
          </p:cNvPr>
          <p:cNvSpPr/>
          <p:nvPr/>
        </p:nvSpPr>
        <p:spPr>
          <a:xfrm>
            <a:off x="4531684" y="5850117"/>
            <a:ext cx="3620698" cy="129600"/>
          </a:xfrm>
          <a:prstGeom prst="rect">
            <a:avLst/>
          </a:prstGeom>
          <a:solidFill>
            <a:srgbClr val="00539F"/>
          </a:solidFill>
          <a:ln>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2" name="object 43">
            <a:extLst>
              <a:ext uri="{FF2B5EF4-FFF2-40B4-BE49-F238E27FC236}">
                <a16:creationId xmlns:a16="http://schemas.microsoft.com/office/drawing/2014/main" id="{72FB1A89-E6DA-4A3F-9FBB-0F6DEF9E221C}"/>
              </a:ext>
            </a:extLst>
          </p:cNvPr>
          <p:cNvSpPr txBox="1"/>
          <p:nvPr/>
        </p:nvSpPr>
        <p:spPr>
          <a:xfrm>
            <a:off x="5430650" y="5816419"/>
            <a:ext cx="1776511" cy="195717"/>
          </a:xfrm>
          <a:prstGeom prst="rect">
            <a:avLst/>
          </a:prstGeom>
        </p:spPr>
        <p:txBody>
          <a:bodyPr vert="horz" wrap="square" lIns="0" tIns="12065" rIns="0" bIns="0" rtlCol="0">
            <a:noAutofit/>
          </a:bodyPr>
          <a:lstStyle/>
          <a:p>
            <a:pPr marL="12700" defTabSz="914400">
              <a:spcBef>
                <a:spcPts val="95"/>
              </a:spcBef>
            </a:pPr>
            <a:r>
              <a:rPr sz="1050" kern="0" dirty="0">
                <a:solidFill>
                  <a:srgbClr val="FFFFFF"/>
                </a:solidFill>
                <a:latin typeface="HelveticaNeueLT Com 45 Lt"/>
                <a:cs typeface="HelveticaNeueLT Com 45 Lt"/>
              </a:rPr>
              <a:t>Fuel</a:t>
            </a:r>
            <a:r>
              <a:rPr sz="1050" kern="0" spc="-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&amp;</a:t>
            </a:r>
            <a:r>
              <a:rPr sz="1050" kern="0" spc="-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Chemical</a:t>
            </a:r>
            <a:r>
              <a:rPr sz="1050" kern="0" spc="-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Design</a:t>
            </a:r>
            <a:r>
              <a:rPr sz="1050" kern="0" spc="-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Forum</a:t>
            </a:r>
            <a:endParaRPr sz="1050" kern="0" dirty="0">
              <a:solidFill>
                <a:sysClr val="windowText" lastClr="000000"/>
              </a:solidFill>
              <a:latin typeface="HelveticaNeueLT Com 45 Lt"/>
              <a:cs typeface="HelveticaNeueLT Com 45 Lt"/>
            </a:endParaRPr>
          </a:p>
        </p:txBody>
      </p:sp>
      <p:grpSp>
        <p:nvGrpSpPr>
          <p:cNvPr id="385" name="Gruppieren 384">
            <a:extLst>
              <a:ext uri="{FF2B5EF4-FFF2-40B4-BE49-F238E27FC236}">
                <a16:creationId xmlns:a16="http://schemas.microsoft.com/office/drawing/2014/main" id="{C34926B1-9D8D-4A54-95FB-73CBCB169C5C}"/>
              </a:ext>
            </a:extLst>
          </p:cNvPr>
          <p:cNvGrpSpPr/>
          <p:nvPr/>
        </p:nvGrpSpPr>
        <p:grpSpPr>
          <a:xfrm>
            <a:off x="5798206" y="2409979"/>
            <a:ext cx="36008" cy="1437145"/>
            <a:chOff x="3221798" y="2327510"/>
            <a:chExt cx="36008" cy="1437145"/>
          </a:xfrm>
          <a:solidFill>
            <a:srgbClr val="ABD69C"/>
          </a:solidFill>
        </p:grpSpPr>
        <p:grpSp>
          <p:nvGrpSpPr>
            <p:cNvPr id="386" name="Gruppieren 385">
              <a:extLst>
                <a:ext uri="{FF2B5EF4-FFF2-40B4-BE49-F238E27FC236}">
                  <a16:creationId xmlns:a16="http://schemas.microsoft.com/office/drawing/2014/main" id="{53D46353-E7F8-470B-84A2-3B7F97567A41}"/>
                </a:ext>
              </a:extLst>
            </p:cNvPr>
            <p:cNvGrpSpPr>
              <a:grpSpLocks noChangeAspect="1"/>
            </p:cNvGrpSpPr>
            <p:nvPr/>
          </p:nvGrpSpPr>
          <p:grpSpPr>
            <a:xfrm rot="16200000">
              <a:off x="2521232" y="3028082"/>
              <a:ext cx="1437145" cy="36002"/>
              <a:chOff x="-4608417" y="1644670"/>
              <a:chExt cx="7185622" cy="180008"/>
            </a:xfrm>
            <a:grpFill/>
          </p:grpSpPr>
          <p:grpSp>
            <p:nvGrpSpPr>
              <p:cNvPr id="388" name="Gruppieren 387">
                <a:extLst>
                  <a:ext uri="{FF2B5EF4-FFF2-40B4-BE49-F238E27FC236}">
                    <a16:creationId xmlns:a16="http://schemas.microsoft.com/office/drawing/2014/main" id="{5CD731A5-AA0F-4804-98C0-3C70EE5CEB0B}"/>
                  </a:ext>
                </a:extLst>
              </p:cNvPr>
              <p:cNvGrpSpPr/>
              <p:nvPr/>
            </p:nvGrpSpPr>
            <p:grpSpPr>
              <a:xfrm>
                <a:off x="1028700" y="1644670"/>
                <a:ext cx="1548505" cy="180008"/>
                <a:chOff x="1028700" y="1644670"/>
                <a:chExt cx="1548505" cy="180008"/>
              </a:xfrm>
              <a:grpFill/>
            </p:grpSpPr>
            <p:sp>
              <p:nvSpPr>
                <p:cNvPr id="393" name="Pfeil: Fünfeck 392">
                  <a:extLst>
                    <a:ext uri="{FF2B5EF4-FFF2-40B4-BE49-F238E27FC236}">
                      <a16:creationId xmlns:a16="http://schemas.microsoft.com/office/drawing/2014/main" id="{C6197BAF-FF53-4F87-995A-EB9E87BD81C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Pfeil: Chevron 393">
                  <a:extLst>
                    <a:ext uri="{FF2B5EF4-FFF2-40B4-BE49-F238E27FC236}">
                      <a16:creationId xmlns:a16="http://schemas.microsoft.com/office/drawing/2014/main" id="{F3A7C8EC-A03C-4CA3-B3B6-F381F81A1742}"/>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Pfeil: Chevron 394">
                  <a:extLst>
                    <a:ext uri="{FF2B5EF4-FFF2-40B4-BE49-F238E27FC236}">
                      <a16:creationId xmlns:a16="http://schemas.microsoft.com/office/drawing/2014/main" id="{CCDBF5AA-E8F8-4FFB-9327-A2266DC59AAD}"/>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uppieren 388">
                <a:extLst>
                  <a:ext uri="{FF2B5EF4-FFF2-40B4-BE49-F238E27FC236}">
                    <a16:creationId xmlns:a16="http://schemas.microsoft.com/office/drawing/2014/main" id="{398FD180-5C4E-48E1-95E0-C917D14B902D}"/>
                  </a:ext>
                </a:extLst>
              </p:cNvPr>
              <p:cNvGrpSpPr/>
              <p:nvPr/>
            </p:nvGrpSpPr>
            <p:grpSpPr>
              <a:xfrm flipH="1">
                <a:off x="-4608417" y="1644672"/>
                <a:ext cx="1548495" cy="180000"/>
                <a:chOff x="5124431" y="1644672"/>
                <a:chExt cx="1548495" cy="180000"/>
              </a:xfrm>
              <a:grpFill/>
            </p:grpSpPr>
            <p:sp>
              <p:nvSpPr>
                <p:cNvPr id="390" name="Pfeil: Fünfeck 389">
                  <a:extLst>
                    <a:ext uri="{FF2B5EF4-FFF2-40B4-BE49-F238E27FC236}">
                      <a16:creationId xmlns:a16="http://schemas.microsoft.com/office/drawing/2014/main" id="{02838AC6-1890-4AEF-82B2-BCB06D1C08EE}"/>
                    </a:ext>
                  </a:extLst>
                </p:cNvPr>
                <p:cNvSpPr/>
                <p:nvPr/>
              </p:nvSpPr>
              <p:spPr>
                <a:xfrm>
                  <a:off x="5124431" y="1644682"/>
                  <a:ext cx="1226814" cy="17999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Pfeil: Chevron 390">
                  <a:extLst>
                    <a:ext uri="{FF2B5EF4-FFF2-40B4-BE49-F238E27FC236}">
                      <a16:creationId xmlns:a16="http://schemas.microsoft.com/office/drawing/2014/main" id="{35D8DB3D-8F86-4007-9383-69D92BA1C321}"/>
                    </a:ext>
                  </a:extLst>
                </p:cNvPr>
                <p:cNvSpPr/>
                <p:nvPr/>
              </p:nvSpPr>
              <p:spPr>
                <a:xfrm>
                  <a:off x="6332093" y="1644690"/>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Pfeil: Chevron 391">
                  <a:extLst>
                    <a:ext uri="{FF2B5EF4-FFF2-40B4-BE49-F238E27FC236}">
                      <a16:creationId xmlns:a16="http://schemas.microsoft.com/office/drawing/2014/main" id="{DDDF5AAE-3371-4815-A75D-4FD6B1DE134A}"/>
                    </a:ext>
                  </a:extLst>
                </p:cNvPr>
                <p:cNvSpPr/>
                <p:nvPr/>
              </p:nvSpPr>
              <p:spPr>
                <a:xfrm>
                  <a:off x="6492928" y="1644672"/>
                  <a:ext cx="179998" cy="17996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387" name="Rechteck 386">
              <a:extLst>
                <a:ext uri="{FF2B5EF4-FFF2-40B4-BE49-F238E27FC236}">
                  <a16:creationId xmlns:a16="http://schemas.microsoft.com/office/drawing/2014/main" id="{5BBC8D27-5045-4B18-8184-A3D48F682909}"/>
                </a:ext>
              </a:extLst>
            </p:cNvPr>
            <p:cNvSpPr/>
            <p:nvPr/>
          </p:nvSpPr>
          <p:spPr>
            <a:xfrm>
              <a:off x="3221798" y="2578705"/>
              <a:ext cx="36000" cy="921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uppieren 395">
            <a:extLst>
              <a:ext uri="{FF2B5EF4-FFF2-40B4-BE49-F238E27FC236}">
                <a16:creationId xmlns:a16="http://schemas.microsoft.com/office/drawing/2014/main" id="{04525EEA-7204-41C6-94F5-3CCAD1396D14}"/>
              </a:ext>
            </a:extLst>
          </p:cNvPr>
          <p:cNvGrpSpPr/>
          <p:nvPr/>
        </p:nvGrpSpPr>
        <p:grpSpPr>
          <a:xfrm>
            <a:off x="5867905" y="3133239"/>
            <a:ext cx="36013" cy="1901496"/>
            <a:chOff x="3221798" y="2327511"/>
            <a:chExt cx="36013" cy="1901496"/>
          </a:xfrm>
          <a:solidFill>
            <a:srgbClr val="ABD69C"/>
          </a:solidFill>
        </p:grpSpPr>
        <p:grpSp>
          <p:nvGrpSpPr>
            <p:cNvPr id="397" name="Gruppieren 396">
              <a:extLst>
                <a:ext uri="{FF2B5EF4-FFF2-40B4-BE49-F238E27FC236}">
                  <a16:creationId xmlns:a16="http://schemas.microsoft.com/office/drawing/2014/main" id="{71658C0A-7040-42B7-B02E-04DA470F2140}"/>
                </a:ext>
              </a:extLst>
            </p:cNvPr>
            <p:cNvGrpSpPr>
              <a:grpSpLocks noChangeAspect="1"/>
            </p:cNvGrpSpPr>
            <p:nvPr/>
          </p:nvGrpSpPr>
          <p:grpSpPr>
            <a:xfrm rot="16200000">
              <a:off x="2289062" y="3260258"/>
              <a:ext cx="1901496" cy="36002"/>
              <a:chOff x="-6930134" y="1644670"/>
              <a:chExt cx="9507339" cy="180008"/>
            </a:xfrm>
            <a:grpFill/>
          </p:grpSpPr>
          <p:grpSp>
            <p:nvGrpSpPr>
              <p:cNvPr id="399" name="Gruppieren 398">
                <a:extLst>
                  <a:ext uri="{FF2B5EF4-FFF2-40B4-BE49-F238E27FC236}">
                    <a16:creationId xmlns:a16="http://schemas.microsoft.com/office/drawing/2014/main" id="{8435FB29-A88E-43D8-811F-66804E12463E}"/>
                  </a:ext>
                </a:extLst>
              </p:cNvPr>
              <p:cNvGrpSpPr/>
              <p:nvPr/>
            </p:nvGrpSpPr>
            <p:grpSpPr>
              <a:xfrm>
                <a:off x="1028700" y="1644670"/>
                <a:ext cx="1548505" cy="180008"/>
                <a:chOff x="1028700" y="1644670"/>
                <a:chExt cx="1548505" cy="180008"/>
              </a:xfrm>
              <a:grpFill/>
            </p:grpSpPr>
            <p:sp>
              <p:nvSpPr>
                <p:cNvPr id="404" name="Pfeil: Fünfeck 403">
                  <a:extLst>
                    <a:ext uri="{FF2B5EF4-FFF2-40B4-BE49-F238E27FC236}">
                      <a16:creationId xmlns:a16="http://schemas.microsoft.com/office/drawing/2014/main" id="{DD9D1A80-EBE2-4E11-9FE2-1F888BA06854}"/>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Pfeil: Chevron 404">
                  <a:extLst>
                    <a:ext uri="{FF2B5EF4-FFF2-40B4-BE49-F238E27FC236}">
                      <a16:creationId xmlns:a16="http://schemas.microsoft.com/office/drawing/2014/main" id="{F4EF7722-D48C-4ECD-9D49-0CE85261D0C9}"/>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6" name="Pfeil: Chevron 405">
                  <a:extLst>
                    <a:ext uri="{FF2B5EF4-FFF2-40B4-BE49-F238E27FC236}">
                      <a16:creationId xmlns:a16="http://schemas.microsoft.com/office/drawing/2014/main" id="{985B4401-8AD1-4C0E-A789-787EAC103122}"/>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0" name="Gruppieren 399">
                <a:extLst>
                  <a:ext uri="{FF2B5EF4-FFF2-40B4-BE49-F238E27FC236}">
                    <a16:creationId xmlns:a16="http://schemas.microsoft.com/office/drawing/2014/main" id="{53349264-97EA-4B70-B4A9-666A3F55E817}"/>
                  </a:ext>
                </a:extLst>
              </p:cNvPr>
              <p:cNvGrpSpPr/>
              <p:nvPr/>
            </p:nvGrpSpPr>
            <p:grpSpPr>
              <a:xfrm flipH="1">
                <a:off x="-6930134" y="1644672"/>
                <a:ext cx="1548494" cy="179997"/>
                <a:chOff x="7446149" y="1644672"/>
                <a:chExt cx="1548494" cy="179997"/>
              </a:xfrm>
              <a:grpFill/>
            </p:grpSpPr>
            <p:sp>
              <p:nvSpPr>
                <p:cNvPr id="401" name="Pfeil: Fünfeck 400">
                  <a:extLst>
                    <a:ext uri="{FF2B5EF4-FFF2-40B4-BE49-F238E27FC236}">
                      <a16:creationId xmlns:a16="http://schemas.microsoft.com/office/drawing/2014/main" id="{1B76AF0C-0F78-42A6-8AFF-20D4810326B3}"/>
                    </a:ext>
                  </a:extLst>
                </p:cNvPr>
                <p:cNvSpPr/>
                <p:nvPr/>
              </p:nvSpPr>
              <p:spPr>
                <a:xfrm>
                  <a:off x="7446149" y="1644672"/>
                  <a:ext cx="1226807" cy="179995"/>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Pfeil: Chevron 401">
                  <a:extLst>
                    <a:ext uri="{FF2B5EF4-FFF2-40B4-BE49-F238E27FC236}">
                      <a16:creationId xmlns:a16="http://schemas.microsoft.com/office/drawing/2014/main" id="{9CEE5073-B17E-4EE8-AA1B-888CC34C2533}"/>
                    </a:ext>
                  </a:extLst>
                </p:cNvPr>
                <p:cNvSpPr/>
                <p:nvPr/>
              </p:nvSpPr>
              <p:spPr>
                <a:xfrm>
                  <a:off x="8653815" y="1644694"/>
                  <a:ext cx="179998" cy="17997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3" name="Pfeil: Chevron 402">
                  <a:extLst>
                    <a:ext uri="{FF2B5EF4-FFF2-40B4-BE49-F238E27FC236}">
                      <a16:creationId xmlns:a16="http://schemas.microsoft.com/office/drawing/2014/main" id="{B1B7A8BE-A029-4172-ABC4-2AEE7BC5E994}"/>
                    </a:ext>
                  </a:extLst>
                </p:cNvPr>
                <p:cNvSpPr/>
                <p:nvPr/>
              </p:nvSpPr>
              <p:spPr>
                <a:xfrm>
                  <a:off x="8814645" y="1644677"/>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398" name="Rechteck 397">
              <a:extLst>
                <a:ext uri="{FF2B5EF4-FFF2-40B4-BE49-F238E27FC236}">
                  <a16:creationId xmlns:a16="http://schemas.microsoft.com/office/drawing/2014/main" id="{A2BF0A42-15DA-4C2A-A59C-D78629DB539F}"/>
                </a:ext>
              </a:extLst>
            </p:cNvPr>
            <p:cNvSpPr/>
            <p:nvPr/>
          </p:nvSpPr>
          <p:spPr>
            <a:xfrm>
              <a:off x="3221798" y="2620613"/>
              <a:ext cx="36000" cy="13998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uppieren 406">
            <a:extLst>
              <a:ext uri="{FF2B5EF4-FFF2-40B4-BE49-F238E27FC236}">
                <a16:creationId xmlns:a16="http://schemas.microsoft.com/office/drawing/2014/main" id="{776ED582-B5BA-4096-A813-7F7D3A0A188F}"/>
              </a:ext>
            </a:extLst>
          </p:cNvPr>
          <p:cNvGrpSpPr/>
          <p:nvPr/>
        </p:nvGrpSpPr>
        <p:grpSpPr>
          <a:xfrm>
            <a:off x="6843363" y="2620955"/>
            <a:ext cx="36025" cy="2382504"/>
            <a:chOff x="3221798" y="2327517"/>
            <a:chExt cx="36025" cy="2382504"/>
          </a:xfrm>
          <a:solidFill>
            <a:srgbClr val="ABD69C"/>
          </a:solidFill>
        </p:grpSpPr>
        <p:grpSp>
          <p:nvGrpSpPr>
            <p:cNvPr id="408" name="Gruppieren 407">
              <a:extLst>
                <a:ext uri="{FF2B5EF4-FFF2-40B4-BE49-F238E27FC236}">
                  <a16:creationId xmlns:a16="http://schemas.microsoft.com/office/drawing/2014/main" id="{1A93BB33-4598-4EA2-B791-9E4DF73AC711}"/>
                </a:ext>
              </a:extLst>
            </p:cNvPr>
            <p:cNvGrpSpPr>
              <a:grpSpLocks noChangeAspect="1"/>
            </p:cNvGrpSpPr>
            <p:nvPr/>
          </p:nvGrpSpPr>
          <p:grpSpPr>
            <a:xfrm rot="16200000">
              <a:off x="2048566" y="3500763"/>
              <a:ext cx="2382504" cy="36011"/>
              <a:chOff x="-9335141" y="1644654"/>
              <a:chExt cx="11912346" cy="180055"/>
            </a:xfrm>
            <a:grpFill/>
          </p:grpSpPr>
          <p:grpSp>
            <p:nvGrpSpPr>
              <p:cNvPr id="410" name="Gruppieren 409">
                <a:extLst>
                  <a:ext uri="{FF2B5EF4-FFF2-40B4-BE49-F238E27FC236}">
                    <a16:creationId xmlns:a16="http://schemas.microsoft.com/office/drawing/2014/main" id="{95B0E0D4-AD3E-4EA7-9737-11397344EB38}"/>
                  </a:ext>
                </a:extLst>
              </p:cNvPr>
              <p:cNvGrpSpPr/>
              <p:nvPr/>
            </p:nvGrpSpPr>
            <p:grpSpPr>
              <a:xfrm>
                <a:off x="1028700" y="1644670"/>
                <a:ext cx="1548505" cy="180008"/>
                <a:chOff x="1028700" y="1644670"/>
                <a:chExt cx="1548505" cy="180008"/>
              </a:xfrm>
              <a:grpFill/>
            </p:grpSpPr>
            <p:sp>
              <p:nvSpPr>
                <p:cNvPr id="415" name="Pfeil: Fünfeck 414">
                  <a:extLst>
                    <a:ext uri="{FF2B5EF4-FFF2-40B4-BE49-F238E27FC236}">
                      <a16:creationId xmlns:a16="http://schemas.microsoft.com/office/drawing/2014/main" id="{F02320EE-128E-47F8-9739-5380A1B0F4DF}"/>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Pfeil: Chevron 415">
                  <a:extLst>
                    <a:ext uri="{FF2B5EF4-FFF2-40B4-BE49-F238E27FC236}">
                      <a16:creationId xmlns:a16="http://schemas.microsoft.com/office/drawing/2014/main" id="{6725EAEF-4B82-49EF-AD55-F173E764C8DE}"/>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Pfeil: Chevron 416">
                  <a:extLst>
                    <a:ext uri="{FF2B5EF4-FFF2-40B4-BE49-F238E27FC236}">
                      <a16:creationId xmlns:a16="http://schemas.microsoft.com/office/drawing/2014/main" id="{A8F91302-0EF6-4325-BF19-F159041C270A}"/>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1" name="Gruppieren 410">
                <a:extLst>
                  <a:ext uri="{FF2B5EF4-FFF2-40B4-BE49-F238E27FC236}">
                    <a16:creationId xmlns:a16="http://schemas.microsoft.com/office/drawing/2014/main" id="{3F4B8657-1080-4E33-89BC-D6DB3E72A398}"/>
                  </a:ext>
                </a:extLst>
              </p:cNvPr>
              <p:cNvGrpSpPr/>
              <p:nvPr/>
            </p:nvGrpSpPr>
            <p:grpSpPr>
              <a:xfrm flipH="1">
                <a:off x="-9335141" y="1644654"/>
                <a:ext cx="1548439" cy="180055"/>
                <a:chOff x="9851211" y="1644654"/>
                <a:chExt cx="1548439" cy="180055"/>
              </a:xfrm>
              <a:grpFill/>
            </p:grpSpPr>
            <p:sp>
              <p:nvSpPr>
                <p:cNvPr id="412" name="Pfeil: Fünfeck 411">
                  <a:extLst>
                    <a:ext uri="{FF2B5EF4-FFF2-40B4-BE49-F238E27FC236}">
                      <a16:creationId xmlns:a16="http://schemas.microsoft.com/office/drawing/2014/main" id="{A4EC3E1C-E906-437A-AF43-462FED51ACE6}"/>
                    </a:ext>
                  </a:extLst>
                </p:cNvPr>
                <p:cNvSpPr/>
                <p:nvPr/>
              </p:nvSpPr>
              <p:spPr>
                <a:xfrm>
                  <a:off x="9851211" y="1644654"/>
                  <a:ext cx="1226808" cy="180005"/>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Pfeil: Chevron 412">
                  <a:extLst>
                    <a:ext uri="{FF2B5EF4-FFF2-40B4-BE49-F238E27FC236}">
                      <a16:creationId xmlns:a16="http://schemas.microsoft.com/office/drawing/2014/main" id="{9B5039C2-C0C9-48EE-B7D1-AA9749B2BA3A}"/>
                    </a:ext>
                  </a:extLst>
                </p:cNvPr>
                <p:cNvSpPr/>
                <p:nvPr/>
              </p:nvSpPr>
              <p:spPr>
                <a:xfrm>
                  <a:off x="11058866" y="1644711"/>
                  <a:ext cx="179997" cy="17999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4" name="Pfeil: Chevron 413">
                  <a:extLst>
                    <a:ext uri="{FF2B5EF4-FFF2-40B4-BE49-F238E27FC236}">
                      <a16:creationId xmlns:a16="http://schemas.microsoft.com/office/drawing/2014/main" id="{B2E77E1E-C15F-455B-AB6F-52BA9D2F8AB0}"/>
                    </a:ext>
                  </a:extLst>
                </p:cNvPr>
                <p:cNvSpPr/>
                <p:nvPr/>
              </p:nvSpPr>
              <p:spPr>
                <a:xfrm>
                  <a:off x="11219653" y="1644676"/>
                  <a:ext cx="179997" cy="17998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09" name="Rechteck 408">
              <a:extLst>
                <a:ext uri="{FF2B5EF4-FFF2-40B4-BE49-F238E27FC236}">
                  <a16:creationId xmlns:a16="http://schemas.microsoft.com/office/drawing/2014/main" id="{080D2385-8F68-41D5-A35B-AE7ECAB02815}"/>
                </a:ext>
              </a:extLst>
            </p:cNvPr>
            <p:cNvSpPr/>
            <p:nvPr/>
          </p:nvSpPr>
          <p:spPr>
            <a:xfrm>
              <a:off x="3221798" y="2597622"/>
              <a:ext cx="36000" cy="1868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8" name="Gruppieren 417">
            <a:extLst>
              <a:ext uri="{FF2B5EF4-FFF2-40B4-BE49-F238E27FC236}">
                <a16:creationId xmlns:a16="http://schemas.microsoft.com/office/drawing/2014/main" id="{AA3EAE20-23FC-4999-822E-A8609EB0ABDF}"/>
              </a:ext>
            </a:extLst>
          </p:cNvPr>
          <p:cNvGrpSpPr/>
          <p:nvPr/>
        </p:nvGrpSpPr>
        <p:grpSpPr>
          <a:xfrm>
            <a:off x="7074874" y="2550759"/>
            <a:ext cx="36047" cy="3011159"/>
            <a:chOff x="3221798" y="2327535"/>
            <a:chExt cx="36047" cy="3011159"/>
          </a:xfrm>
          <a:solidFill>
            <a:srgbClr val="D7E69B"/>
          </a:solidFill>
        </p:grpSpPr>
        <p:grpSp>
          <p:nvGrpSpPr>
            <p:cNvPr id="419" name="Gruppieren 418">
              <a:extLst>
                <a:ext uri="{FF2B5EF4-FFF2-40B4-BE49-F238E27FC236}">
                  <a16:creationId xmlns:a16="http://schemas.microsoft.com/office/drawing/2014/main" id="{135DA4AE-CF40-4772-954C-402E75901257}"/>
                </a:ext>
              </a:extLst>
            </p:cNvPr>
            <p:cNvGrpSpPr>
              <a:grpSpLocks noChangeAspect="1"/>
            </p:cNvGrpSpPr>
            <p:nvPr/>
          </p:nvGrpSpPr>
          <p:grpSpPr>
            <a:xfrm rot="16200000">
              <a:off x="1734260" y="3815110"/>
              <a:ext cx="3011159" cy="36010"/>
              <a:chOff x="-12478369" y="1644637"/>
              <a:chExt cx="15055574" cy="180048"/>
            </a:xfrm>
            <a:grpFill/>
          </p:grpSpPr>
          <p:grpSp>
            <p:nvGrpSpPr>
              <p:cNvPr id="421" name="Gruppieren 420">
                <a:extLst>
                  <a:ext uri="{FF2B5EF4-FFF2-40B4-BE49-F238E27FC236}">
                    <a16:creationId xmlns:a16="http://schemas.microsoft.com/office/drawing/2014/main" id="{CF3B7E89-D36E-43EE-8BD3-E7EF791D32C1}"/>
                  </a:ext>
                </a:extLst>
              </p:cNvPr>
              <p:cNvGrpSpPr/>
              <p:nvPr/>
            </p:nvGrpSpPr>
            <p:grpSpPr>
              <a:xfrm>
                <a:off x="1028700" y="1644670"/>
                <a:ext cx="1548505" cy="180008"/>
                <a:chOff x="1028700" y="1644670"/>
                <a:chExt cx="1548505" cy="180008"/>
              </a:xfrm>
              <a:grpFill/>
            </p:grpSpPr>
            <p:sp>
              <p:nvSpPr>
                <p:cNvPr id="426" name="Pfeil: Fünfeck 425">
                  <a:extLst>
                    <a:ext uri="{FF2B5EF4-FFF2-40B4-BE49-F238E27FC236}">
                      <a16:creationId xmlns:a16="http://schemas.microsoft.com/office/drawing/2014/main" id="{0E8BBEFE-FC99-4C57-A21D-CDF1AE46F7CE}"/>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Pfeil: Chevron 426">
                  <a:extLst>
                    <a:ext uri="{FF2B5EF4-FFF2-40B4-BE49-F238E27FC236}">
                      <a16:creationId xmlns:a16="http://schemas.microsoft.com/office/drawing/2014/main" id="{7B5ACCC3-82A6-4851-907A-138BAE770F42}"/>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Pfeil: Chevron 427">
                  <a:extLst>
                    <a:ext uri="{FF2B5EF4-FFF2-40B4-BE49-F238E27FC236}">
                      <a16:creationId xmlns:a16="http://schemas.microsoft.com/office/drawing/2014/main" id="{14FF29BE-6811-475A-8914-AF14C323A083}"/>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2" name="Gruppieren 421">
                <a:extLst>
                  <a:ext uri="{FF2B5EF4-FFF2-40B4-BE49-F238E27FC236}">
                    <a16:creationId xmlns:a16="http://schemas.microsoft.com/office/drawing/2014/main" id="{E6A0416F-D5E0-479B-9605-2EA107265773}"/>
                  </a:ext>
                </a:extLst>
              </p:cNvPr>
              <p:cNvGrpSpPr/>
              <p:nvPr/>
            </p:nvGrpSpPr>
            <p:grpSpPr>
              <a:xfrm flipH="1">
                <a:off x="-12478369" y="1644637"/>
                <a:ext cx="1548494" cy="180048"/>
                <a:chOff x="12994384" y="1644637"/>
                <a:chExt cx="1548494" cy="180048"/>
              </a:xfrm>
              <a:grpFill/>
            </p:grpSpPr>
            <p:sp>
              <p:nvSpPr>
                <p:cNvPr id="423" name="Pfeil: Fünfeck 422">
                  <a:extLst>
                    <a:ext uri="{FF2B5EF4-FFF2-40B4-BE49-F238E27FC236}">
                      <a16:creationId xmlns:a16="http://schemas.microsoft.com/office/drawing/2014/main" id="{CE8A74AB-C287-4F70-A556-ED4754452C16}"/>
                    </a:ext>
                  </a:extLst>
                </p:cNvPr>
                <p:cNvSpPr/>
                <p:nvPr/>
              </p:nvSpPr>
              <p:spPr>
                <a:xfrm>
                  <a:off x="12994384" y="1644637"/>
                  <a:ext cx="1226798" cy="18000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Pfeil: Chevron 423">
                  <a:extLst>
                    <a:ext uri="{FF2B5EF4-FFF2-40B4-BE49-F238E27FC236}">
                      <a16:creationId xmlns:a16="http://schemas.microsoft.com/office/drawing/2014/main" id="{0A583630-DC14-40D2-8212-A4D18D4E1084}"/>
                    </a:ext>
                  </a:extLst>
                </p:cNvPr>
                <p:cNvSpPr/>
                <p:nvPr/>
              </p:nvSpPr>
              <p:spPr>
                <a:xfrm>
                  <a:off x="14202060" y="1644690"/>
                  <a:ext cx="179998" cy="17999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5" name="Pfeil: Chevron 424">
                  <a:extLst>
                    <a:ext uri="{FF2B5EF4-FFF2-40B4-BE49-F238E27FC236}">
                      <a16:creationId xmlns:a16="http://schemas.microsoft.com/office/drawing/2014/main" id="{B39D8C40-127D-4BF9-93A4-612A9C834022}"/>
                    </a:ext>
                  </a:extLst>
                </p:cNvPr>
                <p:cNvSpPr/>
                <p:nvPr/>
              </p:nvSpPr>
              <p:spPr>
                <a:xfrm>
                  <a:off x="14362880" y="1644677"/>
                  <a:ext cx="179998" cy="17997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20" name="Rechteck 419">
              <a:extLst>
                <a:ext uri="{FF2B5EF4-FFF2-40B4-BE49-F238E27FC236}">
                  <a16:creationId xmlns:a16="http://schemas.microsoft.com/office/drawing/2014/main" id="{7E910B9A-32A1-499B-9FDB-3821CA58BD79}"/>
                </a:ext>
              </a:extLst>
            </p:cNvPr>
            <p:cNvSpPr/>
            <p:nvPr/>
          </p:nvSpPr>
          <p:spPr>
            <a:xfrm>
              <a:off x="3221798" y="2485534"/>
              <a:ext cx="36000" cy="2568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9" name="Gruppieren 428">
            <a:extLst>
              <a:ext uri="{FF2B5EF4-FFF2-40B4-BE49-F238E27FC236}">
                <a16:creationId xmlns:a16="http://schemas.microsoft.com/office/drawing/2014/main" id="{87E31B51-5387-4A67-B806-D084B66AD177}"/>
              </a:ext>
            </a:extLst>
          </p:cNvPr>
          <p:cNvGrpSpPr/>
          <p:nvPr/>
        </p:nvGrpSpPr>
        <p:grpSpPr>
          <a:xfrm>
            <a:off x="7165692" y="3320275"/>
            <a:ext cx="36014" cy="1853840"/>
            <a:chOff x="3221798" y="2327550"/>
            <a:chExt cx="36014" cy="1853840"/>
          </a:xfrm>
          <a:solidFill>
            <a:srgbClr val="D7E69B"/>
          </a:solidFill>
        </p:grpSpPr>
        <p:grpSp>
          <p:nvGrpSpPr>
            <p:cNvPr id="430" name="Gruppieren 429">
              <a:extLst>
                <a:ext uri="{FF2B5EF4-FFF2-40B4-BE49-F238E27FC236}">
                  <a16:creationId xmlns:a16="http://schemas.microsoft.com/office/drawing/2014/main" id="{2C9F3492-6BFE-4CAF-B4F2-65CF604572EF}"/>
                </a:ext>
              </a:extLst>
            </p:cNvPr>
            <p:cNvGrpSpPr>
              <a:grpSpLocks noChangeAspect="1"/>
            </p:cNvGrpSpPr>
            <p:nvPr/>
          </p:nvGrpSpPr>
          <p:grpSpPr>
            <a:xfrm rot="16200000">
              <a:off x="2312892" y="3236469"/>
              <a:ext cx="1853840" cy="36001"/>
              <a:chOff x="-6691874" y="1644654"/>
              <a:chExt cx="9269079" cy="180024"/>
            </a:xfrm>
            <a:grpFill/>
          </p:grpSpPr>
          <p:grpSp>
            <p:nvGrpSpPr>
              <p:cNvPr id="432" name="Gruppieren 431">
                <a:extLst>
                  <a:ext uri="{FF2B5EF4-FFF2-40B4-BE49-F238E27FC236}">
                    <a16:creationId xmlns:a16="http://schemas.microsoft.com/office/drawing/2014/main" id="{B1D76FB8-6787-4842-A064-40D20C7BB20F}"/>
                  </a:ext>
                </a:extLst>
              </p:cNvPr>
              <p:cNvGrpSpPr/>
              <p:nvPr/>
            </p:nvGrpSpPr>
            <p:grpSpPr>
              <a:xfrm>
                <a:off x="1028700" y="1644670"/>
                <a:ext cx="1548505" cy="180008"/>
                <a:chOff x="1028700" y="1644670"/>
                <a:chExt cx="1548505" cy="180008"/>
              </a:xfrm>
              <a:grpFill/>
            </p:grpSpPr>
            <p:sp>
              <p:nvSpPr>
                <p:cNvPr id="437" name="Pfeil: Fünfeck 436">
                  <a:extLst>
                    <a:ext uri="{FF2B5EF4-FFF2-40B4-BE49-F238E27FC236}">
                      <a16:creationId xmlns:a16="http://schemas.microsoft.com/office/drawing/2014/main" id="{0EF0BDFB-AD9D-4E86-BFC5-DEBDC9F90012}"/>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Pfeil: Chevron 437">
                  <a:extLst>
                    <a:ext uri="{FF2B5EF4-FFF2-40B4-BE49-F238E27FC236}">
                      <a16:creationId xmlns:a16="http://schemas.microsoft.com/office/drawing/2014/main" id="{C107070B-ED59-4509-8DD4-96E08654CDC0}"/>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Pfeil: Chevron 438">
                  <a:extLst>
                    <a:ext uri="{FF2B5EF4-FFF2-40B4-BE49-F238E27FC236}">
                      <a16:creationId xmlns:a16="http://schemas.microsoft.com/office/drawing/2014/main" id="{22C1B95C-D175-4F28-A043-431A4B738B2B}"/>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3" name="Gruppieren 432">
                <a:extLst>
                  <a:ext uri="{FF2B5EF4-FFF2-40B4-BE49-F238E27FC236}">
                    <a16:creationId xmlns:a16="http://schemas.microsoft.com/office/drawing/2014/main" id="{85955021-8245-420D-874E-DAB1F27A2171}"/>
                  </a:ext>
                </a:extLst>
              </p:cNvPr>
              <p:cNvGrpSpPr/>
              <p:nvPr/>
            </p:nvGrpSpPr>
            <p:grpSpPr>
              <a:xfrm flipH="1">
                <a:off x="-6691874" y="1644654"/>
                <a:ext cx="1548459" cy="180024"/>
                <a:chOff x="7207924" y="1644654"/>
                <a:chExt cx="1548459" cy="180024"/>
              </a:xfrm>
              <a:grpFill/>
            </p:grpSpPr>
            <p:sp>
              <p:nvSpPr>
                <p:cNvPr id="434" name="Pfeil: Fünfeck 433">
                  <a:extLst>
                    <a:ext uri="{FF2B5EF4-FFF2-40B4-BE49-F238E27FC236}">
                      <a16:creationId xmlns:a16="http://schemas.microsoft.com/office/drawing/2014/main" id="{3F8B54CE-0ECF-4E61-AC35-59437E5CA868}"/>
                    </a:ext>
                  </a:extLst>
                </p:cNvPr>
                <p:cNvSpPr/>
                <p:nvPr/>
              </p:nvSpPr>
              <p:spPr>
                <a:xfrm>
                  <a:off x="7207924" y="1644654"/>
                  <a:ext cx="1226797" cy="179999"/>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Pfeil: Chevron 434">
                  <a:extLst>
                    <a:ext uri="{FF2B5EF4-FFF2-40B4-BE49-F238E27FC236}">
                      <a16:creationId xmlns:a16="http://schemas.microsoft.com/office/drawing/2014/main" id="{8EBD1262-8F85-42E1-A223-CCCDD24D32EB}"/>
                    </a:ext>
                  </a:extLst>
                </p:cNvPr>
                <p:cNvSpPr/>
                <p:nvPr/>
              </p:nvSpPr>
              <p:spPr>
                <a:xfrm>
                  <a:off x="8415535" y="1644714"/>
                  <a:ext cx="179998" cy="17996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Pfeil: Chevron 435">
                  <a:extLst>
                    <a:ext uri="{FF2B5EF4-FFF2-40B4-BE49-F238E27FC236}">
                      <a16:creationId xmlns:a16="http://schemas.microsoft.com/office/drawing/2014/main" id="{B6182CB0-25A3-491C-98E3-CBDC4E8D9AA9}"/>
                    </a:ext>
                  </a:extLst>
                </p:cNvPr>
                <p:cNvSpPr/>
                <p:nvPr/>
              </p:nvSpPr>
              <p:spPr>
                <a:xfrm>
                  <a:off x="8576385" y="1644687"/>
                  <a:ext cx="179998" cy="179969"/>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31" name="Rechteck 430">
              <a:extLst>
                <a:ext uri="{FF2B5EF4-FFF2-40B4-BE49-F238E27FC236}">
                  <a16:creationId xmlns:a16="http://schemas.microsoft.com/office/drawing/2014/main" id="{6CF03AA2-4873-4CAE-BCF3-5DAC1F1672B5}"/>
                </a:ext>
              </a:extLst>
            </p:cNvPr>
            <p:cNvSpPr/>
            <p:nvPr/>
          </p:nvSpPr>
          <p:spPr>
            <a:xfrm>
              <a:off x="3221798" y="2528841"/>
              <a:ext cx="36000" cy="15008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0" name="Gruppieren 439">
            <a:extLst>
              <a:ext uri="{FF2B5EF4-FFF2-40B4-BE49-F238E27FC236}">
                <a16:creationId xmlns:a16="http://schemas.microsoft.com/office/drawing/2014/main" id="{2D80B43F-1BB2-4ABE-8EBF-87677B1667BB}"/>
              </a:ext>
            </a:extLst>
          </p:cNvPr>
          <p:cNvGrpSpPr/>
          <p:nvPr/>
        </p:nvGrpSpPr>
        <p:grpSpPr>
          <a:xfrm>
            <a:off x="8131134" y="3076990"/>
            <a:ext cx="36014" cy="1853840"/>
            <a:chOff x="3221798" y="2327550"/>
            <a:chExt cx="36014" cy="1853840"/>
          </a:xfrm>
          <a:solidFill>
            <a:srgbClr val="D7E69B"/>
          </a:solidFill>
        </p:grpSpPr>
        <p:grpSp>
          <p:nvGrpSpPr>
            <p:cNvPr id="441" name="Gruppieren 440">
              <a:extLst>
                <a:ext uri="{FF2B5EF4-FFF2-40B4-BE49-F238E27FC236}">
                  <a16:creationId xmlns:a16="http://schemas.microsoft.com/office/drawing/2014/main" id="{0E3EE49C-DF3C-4099-8AFA-F3796966095C}"/>
                </a:ext>
              </a:extLst>
            </p:cNvPr>
            <p:cNvGrpSpPr>
              <a:grpSpLocks noChangeAspect="1"/>
            </p:cNvGrpSpPr>
            <p:nvPr/>
          </p:nvGrpSpPr>
          <p:grpSpPr>
            <a:xfrm rot="16200000">
              <a:off x="2312892" y="3236469"/>
              <a:ext cx="1853840" cy="36001"/>
              <a:chOff x="-6691874" y="1644654"/>
              <a:chExt cx="9269079" cy="180024"/>
            </a:xfrm>
            <a:grpFill/>
          </p:grpSpPr>
          <p:grpSp>
            <p:nvGrpSpPr>
              <p:cNvPr id="443" name="Gruppieren 442">
                <a:extLst>
                  <a:ext uri="{FF2B5EF4-FFF2-40B4-BE49-F238E27FC236}">
                    <a16:creationId xmlns:a16="http://schemas.microsoft.com/office/drawing/2014/main" id="{10ACFED3-F3CF-4B28-929D-9DC3A13D53AC}"/>
                  </a:ext>
                </a:extLst>
              </p:cNvPr>
              <p:cNvGrpSpPr/>
              <p:nvPr/>
            </p:nvGrpSpPr>
            <p:grpSpPr>
              <a:xfrm>
                <a:off x="1028700" y="1644670"/>
                <a:ext cx="1548505" cy="180008"/>
                <a:chOff x="1028700" y="1644670"/>
                <a:chExt cx="1548505" cy="180008"/>
              </a:xfrm>
              <a:grpFill/>
            </p:grpSpPr>
            <p:sp>
              <p:nvSpPr>
                <p:cNvPr id="448" name="Pfeil: Fünfeck 447">
                  <a:extLst>
                    <a:ext uri="{FF2B5EF4-FFF2-40B4-BE49-F238E27FC236}">
                      <a16:creationId xmlns:a16="http://schemas.microsoft.com/office/drawing/2014/main" id="{34845759-EE71-47F1-A77F-71526C1565E6}"/>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Pfeil: Chevron 448">
                  <a:extLst>
                    <a:ext uri="{FF2B5EF4-FFF2-40B4-BE49-F238E27FC236}">
                      <a16:creationId xmlns:a16="http://schemas.microsoft.com/office/drawing/2014/main" id="{74016798-62EC-4AD3-9C09-1D579C86B766}"/>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Pfeil: Chevron 449">
                  <a:extLst>
                    <a:ext uri="{FF2B5EF4-FFF2-40B4-BE49-F238E27FC236}">
                      <a16:creationId xmlns:a16="http://schemas.microsoft.com/office/drawing/2014/main" id="{C4C08E34-AE98-4F9B-8E05-C4DE2DC0BA94}"/>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4" name="Gruppieren 443">
                <a:extLst>
                  <a:ext uri="{FF2B5EF4-FFF2-40B4-BE49-F238E27FC236}">
                    <a16:creationId xmlns:a16="http://schemas.microsoft.com/office/drawing/2014/main" id="{0495AD92-CFA0-4364-9E2A-CA9D12A23D9A}"/>
                  </a:ext>
                </a:extLst>
              </p:cNvPr>
              <p:cNvGrpSpPr/>
              <p:nvPr/>
            </p:nvGrpSpPr>
            <p:grpSpPr>
              <a:xfrm flipH="1">
                <a:off x="-6691874" y="1644654"/>
                <a:ext cx="1548459" cy="180024"/>
                <a:chOff x="7207924" y="1644654"/>
                <a:chExt cx="1548459" cy="180024"/>
              </a:xfrm>
              <a:grpFill/>
            </p:grpSpPr>
            <p:sp>
              <p:nvSpPr>
                <p:cNvPr id="445" name="Pfeil: Fünfeck 444">
                  <a:extLst>
                    <a:ext uri="{FF2B5EF4-FFF2-40B4-BE49-F238E27FC236}">
                      <a16:creationId xmlns:a16="http://schemas.microsoft.com/office/drawing/2014/main" id="{CECFCC1A-ED1E-4308-813D-6C2CC04A6C39}"/>
                    </a:ext>
                  </a:extLst>
                </p:cNvPr>
                <p:cNvSpPr/>
                <p:nvPr/>
              </p:nvSpPr>
              <p:spPr>
                <a:xfrm>
                  <a:off x="7207924" y="1644654"/>
                  <a:ext cx="1226797" cy="179999"/>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Pfeil: Chevron 445">
                  <a:extLst>
                    <a:ext uri="{FF2B5EF4-FFF2-40B4-BE49-F238E27FC236}">
                      <a16:creationId xmlns:a16="http://schemas.microsoft.com/office/drawing/2014/main" id="{39DA32A1-2DDC-4D66-8DB6-33460C3A03BC}"/>
                    </a:ext>
                  </a:extLst>
                </p:cNvPr>
                <p:cNvSpPr/>
                <p:nvPr/>
              </p:nvSpPr>
              <p:spPr>
                <a:xfrm>
                  <a:off x="8415535" y="1644714"/>
                  <a:ext cx="179998" cy="17996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Pfeil: Chevron 446">
                  <a:extLst>
                    <a:ext uri="{FF2B5EF4-FFF2-40B4-BE49-F238E27FC236}">
                      <a16:creationId xmlns:a16="http://schemas.microsoft.com/office/drawing/2014/main" id="{877054E2-A112-4967-ABD9-237369838C00}"/>
                    </a:ext>
                  </a:extLst>
                </p:cNvPr>
                <p:cNvSpPr/>
                <p:nvPr/>
              </p:nvSpPr>
              <p:spPr>
                <a:xfrm>
                  <a:off x="8576385" y="1644687"/>
                  <a:ext cx="179998" cy="179969"/>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42" name="Rechteck 441">
              <a:extLst>
                <a:ext uri="{FF2B5EF4-FFF2-40B4-BE49-F238E27FC236}">
                  <a16:creationId xmlns:a16="http://schemas.microsoft.com/office/drawing/2014/main" id="{76E1EDAE-1983-4FB6-829F-DEA592C62191}"/>
                </a:ext>
              </a:extLst>
            </p:cNvPr>
            <p:cNvSpPr/>
            <p:nvPr/>
          </p:nvSpPr>
          <p:spPr>
            <a:xfrm>
              <a:off x="3221798" y="2528841"/>
              <a:ext cx="36000" cy="15008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1" name="Gruppieren 450">
            <a:extLst>
              <a:ext uri="{FF2B5EF4-FFF2-40B4-BE49-F238E27FC236}">
                <a16:creationId xmlns:a16="http://schemas.microsoft.com/office/drawing/2014/main" id="{659F10F0-A12D-410A-B580-51DBBF38B106}"/>
              </a:ext>
            </a:extLst>
          </p:cNvPr>
          <p:cNvGrpSpPr/>
          <p:nvPr/>
        </p:nvGrpSpPr>
        <p:grpSpPr>
          <a:xfrm>
            <a:off x="8363279" y="2704336"/>
            <a:ext cx="36027" cy="2432489"/>
            <a:chOff x="3221798" y="2327564"/>
            <a:chExt cx="36027" cy="2432489"/>
          </a:xfrm>
          <a:solidFill>
            <a:srgbClr val="FECF8D"/>
          </a:solidFill>
        </p:grpSpPr>
        <p:grpSp>
          <p:nvGrpSpPr>
            <p:cNvPr id="452" name="Gruppieren 451">
              <a:extLst>
                <a:ext uri="{FF2B5EF4-FFF2-40B4-BE49-F238E27FC236}">
                  <a16:creationId xmlns:a16="http://schemas.microsoft.com/office/drawing/2014/main" id="{180849EA-DB6C-41C1-AF68-77D9B9F97736}"/>
                </a:ext>
              </a:extLst>
            </p:cNvPr>
            <p:cNvGrpSpPr>
              <a:grpSpLocks noChangeAspect="1"/>
            </p:cNvGrpSpPr>
            <p:nvPr/>
          </p:nvGrpSpPr>
          <p:grpSpPr>
            <a:xfrm rot="16200000">
              <a:off x="2023580" y="3525809"/>
              <a:ext cx="2432489" cy="36000"/>
              <a:chOff x="-9585078" y="1644657"/>
              <a:chExt cx="12162283" cy="180021"/>
            </a:xfrm>
            <a:grpFill/>
          </p:grpSpPr>
          <p:grpSp>
            <p:nvGrpSpPr>
              <p:cNvPr id="454" name="Gruppieren 453">
                <a:extLst>
                  <a:ext uri="{FF2B5EF4-FFF2-40B4-BE49-F238E27FC236}">
                    <a16:creationId xmlns:a16="http://schemas.microsoft.com/office/drawing/2014/main" id="{E2F2FBFA-71A2-48AA-8ABF-C085A8413952}"/>
                  </a:ext>
                </a:extLst>
              </p:cNvPr>
              <p:cNvGrpSpPr/>
              <p:nvPr/>
            </p:nvGrpSpPr>
            <p:grpSpPr>
              <a:xfrm>
                <a:off x="1028700" y="1644670"/>
                <a:ext cx="1548505" cy="180008"/>
                <a:chOff x="1028700" y="1644670"/>
                <a:chExt cx="1548505" cy="180008"/>
              </a:xfrm>
              <a:grpFill/>
            </p:grpSpPr>
            <p:sp>
              <p:nvSpPr>
                <p:cNvPr id="459" name="Pfeil: Fünfeck 458">
                  <a:extLst>
                    <a:ext uri="{FF2B5EF4-FFF2-40B4-BE49-F238E27FC236}">
                      <a16:creationId xmlns:a16="http://schemas.microsoft.com/office/drawing/2014/main" id="{536FE568-5CE7-4CDC-AB2B-F5C3133B9F4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Pfeil: Chevron 459">
                  <a:extLst>
                    <a:ext uri="{FF2B5EF4-FFF2-40B4-BE49-F238E27FC236}">
                      <a16:creationId xmlns:a16="http://schemas.microsoft.com/office/drawing/2014/main" id="{916158F5-9628-4E13-BCA0-5F65B8FB782C}"/>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1" name="Pfeil: Chevron 460">
                  <a:extLst>
                    <a:ext uri="{FF2B5EF4-FFF2-40B4-BE49-F238E27FC236}">
                      <a16:creationId xmlns:a16="http://schemas.microsoft.com/office/drawing/2014/main" id="{9C215041-1F1B-4FDB-A718-CF5569BD070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5" name="Gruppieren 454">
                <a:extLst>
                  <a:ext uri="{FF2B5EF4-FFF2-40B4-BE49-F238E27FC236}">
                    <a16:creationId xmlns:a16="http://schemas.microsoft.com/office/drawing/2014/main" id="{52EB62CF-1F2E-4EEF-894F-8BFE7CBF2594}"/>
                  </a:ext>
                </a:extLst>
              </p:cNvPr>
              <p:cNvGrpSpPr/>
              <p:nvPr/>
            </p:nvGrpSpPr>
            <p:grpSpPr>
              <a:xfrm flipH="1">
                <a:off x="-9585078" y="1644657"/>
                <a:ext cx="1548494" cy="180003"/>
                <a:chOff x="10101093" y="1644657"/>
                <a:chExt cx="1548494" cy="180003"/>
              </a:xfrm>
              <a:grpFill/>
            </p:grpSpPr>
            <p:sp>
              <p:nvSpPr>
                <p:cNvPr id="456" name="Pfeil: Fünfeck 455">
                  <a:extLst>
                    <a:ext uri="{FF2B5EF4-FFF2-40B4-BE49-F238E27FC236}">
                      <a16:creationId xmlns:a16="http://schemas.microsoft.com/office/drawing/2014/main" id="{89EF303E-A96E-451B-827B-2D59D5076B33}"/>
                    </a:ext>
                  </a:extLst>
                </p:cNvPr>
                <p:cNvSpPr/>
                <p:nvPr/>
              </p:nvSpPr>
              <p:spPr>
                <a:xfrm>
                  <a:off x="10101093" y="1644657"/>
                  <a:ext cx="1226783" cy="179973"/>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Pfeil: Chevron 456">
                  <a:extLst>
                    <a:ext uri="{FF2B5EF4-FFF2-40B4-BE49-F238E27FC236}">
                      <a16:creationId xmlns:a16="http://schemas.microsoft.com/office/drawing/2014/main" id="{69E300AC-2132-4D97-BAED-1C77037EEAD4}"/>
                    </a:ext>
                  </a:extLst>
                </p:cNvPr>
                <p:cNvSpPr/>
                <p:nvPr/>
              </p:nvSpPr>
              <p:spPr>
                <a:xfrm>
                  <a:off x="11308718" y="1644722"/>
                  <a:ext cx="179998" cy="17993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Pfeil: Chevron 457">
                  <a:extLst>
                    <a:ext uri="{FF2B5EF4-FFF2-40B4-BE49-F238E27FC236}">
                      <a16:creationId xmlns:a16="http://schemas.microsoft.com/office/drawing/2014/main" id="{32D732BA-573B-463A-ABFA-93009503494F}"/>
                    </a:ext>
                  </a:extLst>
                </p:cNvPr>
                <p:cNvSpPr/>
                <p:nvPr/>
              </p:nvSpPr>
              <p:spPr>
                <a:xfrm>
                  <a:off x="11469589" y="1644695"/>
                  <a:ext cx="179998" cy="17994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53" name="Rechteck 452">
              <a:extLst>
                <a:ext uri="{FF2B5EF4-FFF2-40B4-BE49-F238E27FC236}">
                  <a16:creationId xmlns:a16="http://schemas.microsoft.com/office/drawing/2014/main" id="{42F4F4EF-C22D-4D3B-88BC-B10197BF044C}"/>
                </a:ext>
              </a:extLst>
            </p:cNvPr>
            <p:cNvSpPr/>
            <p:nvPr/>
          </p:nvSpPr>
          <p:spPr>
            <a:xfrm>
              <a:off x="3221798" y="2452267"/>
              <a:ext cx="36000" cy="20635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2" name="Gruppieren 461">
            <a:extLst>
              <a:ext uri="{FF2B5EF4-FFF2-40B4-BE49-F238E27FC236}">
                <a16:creationId xmlns:a16="http://schemas.microsoft.com/office/drawing/2014/main" id="{F5884C1D-8840-4AFC-895C-B297D0A90468}"/>
              </a:ext>
            </a:extLst>
          </p:cNvPr>
          <p:cNvGrpSpPr/>
          <p:nvPr/>
        </p:nvGrpSpPr>
        <p:grpSpPr>
          <a:xfrm>
            <a:off x="9409702" y="3908882"/>
            <a:ext cx="36008" cy="1437145"/>
            <a:chOff x="3221798" y="2327510"/>
            <a:chExt cx="36008" cy="1437145"/>
          </a:xfrm>
          <a:solidFill>
            <a:srgbClr val="FECF8D"/>
          </a:solidFill>
        </p:grpSpPr>
        <p:grpSp>
          <p:nvGrpSpPr>
            <p:cNvPr id="463" name="Gruppieren 462">
              <a:extLst>
                <a:ext uri="{FF2B5EF4-FFF2-40B4-BE49-F238E27FC236}">
                  <a16:creationId xmlns:a16="http://schemas.microsoft.com/office/drawing/2014/main" id="{6920EA78-424C-4919-AB1D-5C425E9224BA}"/>
                </a:ext>
              </a:extLst>
            </p:cNvPr>
            <p:cNvGrpSpPr>
              <a:grpSpLocks noChangeAspect="1"/>
            </p:cNvGrpSpPr>
            <p:nvPr/>
          </p:nvGrpSpPr>
          <p:grpSpPr>
            <a:xfrm rot="16200000">
              <a:off x="2521232" y="3028082"/>
              <a:ext cx="1437145" cy="36002"/>
              <a:chOff x="-4608417" y="1644670"/>
              <a:chExt cx="7185622" cy="180008"/>
            </a:xfrm>
            <a:grpFill/>
          </p:grpSpPr>
          <p:grpSp>
            <p:nvGrpSpPr>
              <p:cNvPr id="465" name="Gruppieren 464">
                <a:extLst>
                  <a:ext uri="{FF2B5EF4-FFF2-40B4-BE49-F238E27FC236}">
                    <a16:creationId xmlns:a16="http://schemas.microsoft.com/office/drawing/2014/main" id="{E5FE5FA8-F501-44D9-B5D0-02520ACF5C04}"/>
                  </a:ext>
                </a:extLst>
              </p:cNvPr>
              <p:cNvGrpSpPr/>
              <p:nvPr/>
            </p:nvGrpSpPr>
            <p:grpSpPr>
              <a:xfrm>
                <a:off x="1028700" y="1644670"/>
                <a:ext cx="1548505" cy="180008"/>
                <a:chOff x="1028700" y="1644670"/>
                <a:chExt cx="1548505" cy="180008"/>
              </a:xfrm>
              <a:grpFill/>
            </p:grpSpPr>
            <p:sp>
              <p:nvSpPr>
                <p:cNvPr id="470" name="Pfeil: Fünfeck 469">
                  <a:extLst>
                    <a:ext uri="{FF2B5EF4-FFF2-40B4-BE49-F238E27FC236}">
                      <a16:creationId xmlns:a16="http://schemas.microsoft.com/office/drawing/2014/main" id="{069D4C76-5295-4EFA-9E92-5ACA608AE873}"/>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Pfeil: Chevron 470">
                  <a:extLst>
                    <a:ext uri="{FF2B5EF4-FFF2-40B4-BE49-F238E27FC236}">
                      <a16:creationId xmlns:a16="http://schemas.microsoft.com/office/drawing/2014/main" id="{CD0B7341-39E9-4364-AE53-D8DADB0F3C06}"/>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Pfeil: Chevron 471">
                  <a:extLst>
                    <a:ext uri="{FF2B5EF4-FFF2-40B4-BE49-F238E27FC236}">
                      <a16:creationId xmlns:a16="http://schemas.microsoft.com/office/drawing/2014/main" id="{711D8ADB-157E-4971-BC94-EBC04D1BE2B5}"/>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6" name="Gruppieren 465">
                <a:extLst>
                  <a:ext uri="{FF2B5EF4-FFF2-40B4-BE49-F238E27FC236}">
                    <a16:creationId xmlns:a16="http://schemas.microsoft.com/office/drawing/2014/main" id="{4A1EFAAA-0E37-40B1-BEE9-A68E81BB7B7F}"/>
                  </a:ext>
                </a:extLst>
              </p:cNvPr>
              <p:cNvGrpSpPr/>
              <p:nvPr/>
            </p:nvGrpSpPr>
            <p:grpSpPr>
              <a:xfrm flipH="1">
                <a:off x="-4608417" y="1644672"/>
                <a:ext cx="1548495" cy="180000"/>
                <a:chOff x="5124431" y="1644672"/>
                <a:chExt cx="1548495" cy="180000"/>
              </a:xfrm>
              <a:grpFill/>
            </p:grpSpPr>
            <p:sp>
              <p:nvSpPr>
                <p:cNvPr id="467" name="Pfeil: Fünfeck 466">
                  <a:extLst>
                    <a:ext uri="{FF2B5EF4-FFF2-40B4-BE49-F238E27FC236}">
                      <a16:creationId xmlns:a16="http://schemas.microsoft.com/office/drawing/2014/main" id="{37C95ADC-2135-4480-92C4-7520AAACDF19}"/>
                    </a:ext>
                  </a:extLst>
                </p:cNvPr>
                <p:cNvSpPr/>
                <p:nvPr/>
              </p:nvSpPr>
              <p:spPr>
                <a:xfrm>
                  <a:off x="5124431" y="1644682"/>
                  <a:ext cx="1226814" cy="17999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Pfeil: Chevron 467">
                  <a:extLst>
                    <a:ext uri="{FF2B5EF4-FFF2-40B4-BE49-F238E27FC236}">
                      <a16:creationId xmlns:a16="http://schemas.microsoft.com/office/drawing/2014/main" id="{1F42E86D-A670-4B10-AB36-F1693134F1CE}"/>
                    </a:ext>
                  </a:extLst>
                </p:cNvPr>
                <p:cNvSpPr/>
                <p:nvPr/>
              </p:nvSpPr>
              <p:spPr>
                <a:xfrm>
                  <a:off x="6332093" y="1644690"/>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Pfeil: Chevron 468">
                  <a:extLst>
                    <a:ext uri="{FF2B5EF4-FFF2-40B4-BE49-F238E27FC236}">
                      <a16:creationId xmlns:a16="http://schemas.microsoft.com/office/drawing/2014/main" id="{2A033ADD-0202-4E3D-A759-0D8DE1C98C0A}"/>
                    </a:ext>
                  </a:extLst>
                </p:cNvPr>
                <p:cNvSpPr/>
                <p:nvPr/>
              </p:nvSpPr>
              <p:spPr>
                <a:xfrm>
                  <a:off x="6492928" y="1644672"/>
                  <a:ext cx="179998" cy="17996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64" name="Rechteck 463">
              <a:extLst>
                <a:ext uri="{FF2B5EF4-FFF2-40B4-BE49-F238E27FC236}">
                  <a16:creationId xmlns:a16="http://schemas.microsoft.com/office/drawing/2014/main" id="{6D3C80C3-BD29-41C4-B57D-45110078B841}"/>
                </a:ext>
              </a:extLst>
            </p:cNvPr>
            <p:cNvSpPr/>
            <p:nvPr/>
          </p:nvSpPr>
          <p:spPr>
            <a:xfrm>
              <a:off x="3221798" y="2578705"/>
              <a:ext cx="36000" cy="921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uppieren 472">
            <a:extLst>
              <a:ext uri="{FF2B5EF4-FFF2-40B4-BE49-F238E27FC236}">
                <a16:creationId xmlns:a16="http://schemas.microsoft.com/office/drawing/2014/main" id="{AED93ECF-7689-4EFD-82BB-60B4F8D71D4B}"/>
              </a:ext>
            </a:extLst>
          </p:cNvPr>
          <p:cNvGrpSpPr/>
          <p:nvPr/>
        </p:nvGrpSpPr>
        <p:grpSpPr>
          <a:xfrm>
            <a:off x="8426105" y="4363198"/>
            <a:ext cx="36008" cy="1437145"/>
            <a:chOff x="3221798" y="2327510"/>
            <a:chExt cx="36008" cy="1437145"/>
          </a:xfrm>
          <a:solidFill>
            <a:srgbClr val="FECF8D"/>
          </a:solidFill>
        </p:grpSpPr>
        <p:grpSp>
          <p:nvGrpSpPr>
            <p:cNvPr id="474" name="Gruppieren 473">
              <a:extLst>
                <a:ext uri="{FF2B5EF4-FFF2-40B4-BE49-F238E27FC236}">
                  <a16:creationId xmlns:a16="http://schemas.microsoft.com/office/drawing/2014/main" id="{F5A67525-2FA3-4C0B-8783-534F77F69387}"/>
                </a:ext>
              </a:extLst>
            </p:cNvPr>
            <p:cNvGrpSpPr>
              <a:grpSpLocks noChangeAspect="1"/>
            </p:cNvGrpSpPr>
            <p:nvPr/>
          </p:nvGrpSpPr>
          <p:grpSpPr>
            <a:xfrm rot="16200000">
              <a:off x="2521232" y="3028082"/>
              <a:ext cx="1437145" cy="36002"/>
              <a:chOff x="-4608417" y="1644670"/>
              <a:chExt cx="7185622" cy="180008"/>
            </a:xfrm>
            <a:grpFill/>
          </p:grpSpPr>
          <p:grpSp>
            <p:nvGrpSpPr>
              <p:cNvPr id="476" name="Gruppieren 475">
                <a:extLst>
                  <a:ext uri="{FF2B5EF4-FFF2-40B4-BE49-F238E27FC236}">
                    <a16:creationId xmlns:a16="http://schemas.microsoft.com/office/drawing/2014/main" id="{70490398-EE3A-4CC1-BF0A-332F56D4834D}"/>
                  </a:ext>
                </a:extLst>
              </p:cNvPr>
              <p:cNvGrpSpPr/>
              <p:nvPr/>
            </p:nvGrpSpPr>
            <p:grpSpPr>
              <a:xfrm>
                <a:off x="1028700" y="1644670"/>
                <a:ext cx="1548505" cy="180008"/>
                <a:chOff x="1028700" y="1644670"/>
                <a:chExt cx="1548505" cy="180008"/>
              </a:xfrm>
              <a:grpFill/>
            </p:grpSpPr>
            <p:sp>
              <p:nvSpPr>
                <p:cNvPr id="481" name="Pfeil: Fünfeck 480">
                  <a:extLst>
                    <a:ext uri="{FF2B5EF4-FFF2-40B4-BE49-F238E27FC236}">
                      <a16:creationId xmlns:a16="http://schemas.microsoft.com/office/drawing/2014/main" id="{F6F4314B-1F81-44BE-BD06-1CA6D016F32D}"/>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Pfeil: Chevron 481">
                  <a:extLst>
                    <a:ext uri="{FF2B5EF4-FFF2-40B4-BE49-F238E27FC236}">
                      <a16:creationId xmlns:a16="http://schemas.microsoft.com/office/drawing/2014/main" id="{79A9DDB2-D92C-4479-991E-8C039A93317D}"/>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Pfeil: Chevron 482">
                  <a:extLst>
                    <a:ext uri="{FF2B5EF4-FFF2-40B4-BE49-F238E27FC236}">
                      <a16:creationId xmlns:a16="http://schemas.microsoft.com/office/drawing/2014/main" id="{195C1ADD-8AEC-4647-8423-782EC3D69F77}"/>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7" name="Gruppieren 476">
                <a:extLst>
                  <a:ext uri="{FF2B5EF4-FFF2-40B4-BE49-F238E27FC236}">
                    <a16:creationId xmlns:a16="http://schemas.microsoft.com/office/drawing/2014/main" id="{153A8983-28BC-413D-906D-8A8FB1A52E18}"/>
                  </a:ext>
                </a:extLst>
              </p:cNvPr>
              <p:cNvGrpSpPr/>
              <p:nvPr/>
            </p:nvGrpSpPr>
            <p:grpSpPr>
              <a:xfrm flipH="1">
                <a:off x="-4608417" y="1644672"/>
                <a:ext cx="1548495" cy="180000"/>
                <a:chOff x="5124431" y="1644672"/>
                <a:chExt cx="1548495" cy="180000"/>
              </a:xfrm>
              <a:grpFill/>
            </p:grpSpPr>
            <p:sp>
              <p:nvSpPr>
                <p:cNvPr id="478" name="Pfeil: Fünfeck 477">
                  <a:extLst>
                    <a:ext uri="{FF2B5EF4-FFF2-40B4-BE49-F238E27FC236}">
                      <a16:creationId xmlns:a16="http://schemas.microsoft.com/office/drawing/2014/main" id="{2CBB61D5-9C85-4073-8B63-4BB93DD09213}"/>
                    </a:ext>
                  </a:extLst>
                </p:cNvPr>
                <p:cNvSpPr/>
                <p:nvPr/>
              </p:nvSpPr>
              <p:spPr>
                <a:xfrm>
                  <a:off x="5124431" y="1644682"/>
                  <a:ext cx="1226814" cy="17999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Pfeil: Chevron 478">
                  <a:extLst>
                    <a:ext uri="{FF2B5EF4-FFF2-40B4-BE49-F238E27FC236}">
                      <a16:creationId xmlns:a16="http://schemas.microsoft.com/office/drawing/2014/main" id="{01485F2A-5613-42D3-8634-877D32DF87D1}"/>
                    </a:ext>
                  </a:extLst>
                </p:cNvPr>
                <p:cNvSpPr/>
                <p:nvPr/>
              </p:nvSpPr>
              <p:spPr>
                <a:xfrm>
                  <a:off x="6332093" y="1644690"/>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Pfeil: Chevron 479">
                  <a:extLst>
                    <a:ext uri="{FF2B5EF4-FFF2-40B4-BE49-F238E27FC236}">
                      <a16:creationId xmlns:a16="http://schemas.microsoft.com/office/drawing/2014/main" id="{88AE1486-B446-4DD9-B958-F3B05A554426}"/>
                    </a:ext>
                  </a:extLst>
                </p:cNvPr>
                <p:cNvSpPr/>
                <p:nvPr/>
              </p:nvSpPr>
              <p:spPr>
                <a:xfrm>
                  <a:off x="6492928" y="1644672"/>
                  <a:ext cx="179998" cy="17996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75" name="Rechteck 474">
              <a:extLst>
                <a:ext uri="{FF2B5EF4-FFF2-40B4-BE49-F238E27FC236}">
                  <a16:creationId xmlns:a16="http://schemas.microsoft.com/office/drawing/2014/main" id="{5371B567-3E2A-4C5D-8DBD-722A02BFE9E3}"/>
                </a:ext>
              </a:extLst>
            </p:cNvPr>
            <p:cNvSpPr/>
            <p:nvPr/>
          </p:nvSpPr>
          <p:spPr>
            <a:xfrm>
              <a:off x="3221798" y="2578705"/>
              <a:ext cx="36000" cy="921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541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32"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1" name="object 12">
            <a:extLst>
              <a:ext uri="{FF2B5EF4-FFF2-40B4-BE49-F238E27FC236}">
                <a16:creationId xmlns:a16="http://schemas.microsoft.com/office/drawing/2014/main" id="{718E846C-7D17-42DB-838C-4BB363DF0A28}"/>
              </a:ext>
            </a:extLst>
          </p:cNvPr>
          <p:cNvSpPr/>
          <p:nvPr/>
        </p:nvSpPr>
        <p:spPr>
          <a:xfrm>
            <a:off x="853159"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52" name="object 13">
            <a:extLst>
              <a:ext uri="{FF2B5EF4-FFF2-40B4-BE49-F238E27FC236}">
                <a16:creationId xmlns:a16="http://schemas.microsoft.com/office/drawing/2014/main" id="{C77311D6-3A20-4C9F-ADDC-3418A7BF7C77}"/>
              </a:ext>
            </a:extLst>
          </p:cNvPr>
          <p:cNvSpPr txBox="1">
            <a:spLocks/>
          </p:cNvSpPr>
          <p:nvPr/>
        </p:nvSpPr>
        <p:spPr>
          <a:xfrm>
            <a:off x="878634" y="1216388"/>
            <a:ext cx="1091500" cy="653018"/>
          </a:xfrm>
          <a:prstGeom prst="rect">
            <a:avLst/>
          </a:prstGeom>
        </p:spPr>
        <p:txBody>
          <a:bodyPr vert="horz" wrap="square" lIns="0" tIns="10160" rIns="0" bIns="0" rtlCol="0">
            <a:noAutofit/>
          </a:bodyPr>
          <a:lstStyle>
            <a:lvl1pPr>
              <a:defRPr sz="900" b="0" i="0">
                <a:solidFill>
                  <a:schemeClr val="bg1"/>
                </a:solidFill>
                <a:latin typeface="HelveticaNeueLT Com 45 Lt"/>
                <a:ea typeface="+mj-ea"/>
                <a:cs typeface="HelveticaNeueLT Com 45 Lt"/>
              </a:defRPr>
            </a:lvl1pPr>
          </a:lstStyle>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Carbon-based </a:t>
            </a:r>
            <a:r>
              <a:rPr kumimoji="0" lang="en-US" sz="1200" b="0" i="0" u="none" strike="noStrike" kern="0" cap="none" spc="-20" normalizeH="0" baseline="0" noProof="0" dirty="0">
                <a:ln>
                  <a:noFill/>
                </a:ln>
                <a:solidFill>
                  <a:sysClr val="window" lastClr="FFFFFF"/>
                </a:solidFill>
                <a:effectLst/>
                <a:uLnTx/>
                <a:uFillTx/>
                <a:latin typeface="HelveticaNeueLT Com 45 Lt"/>
                <a:ea typeface="+mj-ea"/>
              </a:rPr>
              <a:t>Fuel</a:t>
            </a:r>
          </a:p>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Application</a:t>
            </a:r>
          </a:p>
        </p:txBody>
      </p:sp>
      <p:sp>
        <p:nvSpPr>
          <p:cNvPr id="154" name="object 15">
            <a:extLst>
              <a:ext uri="{FF2B5EF4-FFF2-40B4-BE49-F238E27FC236}">
                <a16:creationId xmlns:a16="http://schemas.microsoft.com/office/drawing/2014/main" id="{C044C547-74AB-4C79-A72D-44A68F612989}"/>
              </a:ext>
            </a:extLst>
          </p:cNvPr>
          <p:cNvSpPr/>
          <p:nvPr/>
        </p:nvSpPr>
        <p:spPr>
          <a:xfrm>
            <a:off x="853159" y="4363946"/>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183" name="object 44">
            <a:extLst>
              <a:ext uri="{FF2B5EF4-FFF2-40B4-BE49-F238E27FC236}">
                <a16:creationId xmlns:a16="http://schemas.microsoft.com/office/drawing/2014/main" id="{2430B6DB-3700-4E53-BBD6-3A35C1279548}"/>
              </a:ext>
            </a:extLst>
          </p:cNvPr>
          <p:cNvSpPr txBox="1"/>
          <p:nvPr/>
        </p:nvSpPr>
        <p:spPr>
          <a:xfrm>
            <a:off x="925173" y="2371319"/>
            <a:ext cx="955063"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Bio-</a:t>
            </a:r>
            <a:r>
              <a:rPr sz="1050" kern="0" dirty="0">
                <a:solidFill>
                  <a:srgbClr val="FFFFFF"/>
                </a:solidFill>
                <a:latin typeface="HelveticaNeueLT Com 45 Lt"/>
                <a:cs typeface="HelveticaNeueLT Com 45 Lt"/>
              </a:rPr>
              <a:t>hybrid</a:t>
            </a:r>
            <a:r>
              <a:rPr sz="1050" kern="0" spc="145" dirty="0">
                <a:solidFill>
                  <a:srgbClr val="FFFFFF"/>
                </a:solidFill>
                <a:latin typeface="HelveticaNeueLT Com 45 Lt"/>
                <a:cs typeface="HelveticaNeueLT Com 45 Lt"/>
              </a:rPr>
              <a:t> </a:t>
            </a:r>
            <a:r>
              <a:rPr sz="1050" kern="0" spc="-20" dirty="0">
                <a:solidFill>
                  <a:srgbClr val="FFFFFF"/>
                </a:solidFill>
                <a:latin typeface="HelveticaNeueLT Com 45 Lt"/>
                <a:cs typeface="HelveticaNeueLT Com 45 Lt"/>
              </a:rPr>
              <a:t>Fuel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Characterization</a:t>
            </a:r>
            <a:endParaRPr sz="1050" kern="0" dirty="0">
              <a:solidFill>
                <a:sysClr val="windowText" lastClr="000000"/>
              </a:solidFill>
              <a:latin typeface="HelveticaNeueLT Com 45 Lt"/>
              <a:cs typeface="HelveticaNeueLT Com 45 Lt"/>
            </a:endParaRPr>
          </a:p>
        </p:txBody>
      </p:sp>
      <p:sp>
        <p:nvSpPr>
          <p:cNvPr id="189" name="object 50">
            <a:extLst>
              <a:ext uri="{FF2B5EF4-FFF2-40B4-BE49-F238E27FC236}">
                <a16:creationId xmlns:a16="http://schemas.microsoft.com/office/drawing/2014/main" id="{BCFF6289-DDF0-4417-8C4E-225259D3B8D3}"/>
              </a:ext>
            </a:extLst>
          </p:cNvPr>
          <p:cNvSpPr txBox="1"/>
          <p:nvPr/>
        </p:nvSpPr>
        <p:spPr>
          <a:xfrm>
            <a:off x="1066184" y="3021514"/>
            <a:ext cx="857204" cy="345328"/>
          </a:xfrm>
          <a:prstGeom prst="rect">
            <a:avLst/>
          </a:prstGeom>
        </p:spPr>
        <p:txBody>
          <a:bodyPr vert="horz" wrap="square" lIns="0" tIns="12065" rIns="0" bIns="0" rtlCol="0">
            <a:noAutofit/>
          </a:bodyPr>
          <a:lstStyle/>
          <a:p>
            <a:pPr marR="5080" algn="r" defTabSz="914400"/>
            <a:r>
              <a:rPr sz="1050" kern="0" spc="-10" dirty="0">
                <a:solidFill>
                  <a:srgbClr val="FFFFFF"/>
                </a:solidFill>
                <a:latin typeface="HelveticaNeueLT Com 45 Lt"/>
                <a:cs typeface="HelveticaNeueLT Com 45 Lt"/>
              </a:rPr>
              <a:t>Carbon-based</a:t>
            </a:r>
            <a:endParaRPr sz="1050" kern="0" dirty="0">
              <a:solidFill>
                <a:sysClr val="windowText" lastClr="000000"/>
              </a:solidFill>
              <a:latin typeface="HelveticaNeueLT Com 45 Lt"/>
              <a:cs typeface="HelveticaNeueLT Com 45 Lt"/>
            </a:endParaRPr>
          </a:p>
          <a:p>
            <a:pPr marR="5080" algn="r" defTabSz="914400"/>
            <a:r>
              <a:rPr sz="1050" kern="0" dirty="0">
                <a:solidFill>
                  <a:srgbClr val="FFFFFF"/>
                </a:solidFill>
                <a:latin typeface="HelveticaNeueLT Com 45 Lt"/>
                <a:cs typeface="HelveticaNeueLT Com 45 Lt"/>
              </a:rPr>
              <a:t>Fuel</a:t>
            </a:r>
            <a:r>
              <a:rPr sz="1050" kern="0" spc="-1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dirty="0">
              <a:solidFill>
                <a:sysClr val="windowText" lastClr="000000"/>
              </a:solidFill>
              <a:latin typeface="HelveticaNeueLT Com 45 Lt"/>
              <a:cs typeface="HelveticaNeueLT Com 45 Lt"/>
            </a:endParaRPr>
          </a:p>
        </p:txBody>
      </p:sp>
      <p:sp>
        <p:nvSpPr>
          <p:cNvPr id="195" name="object 56">
            <a:extLst>
              <a:ext uri="{FF2B5EF4-FFF2-40B4-BE49-F238E27FC236}">
                <a16:creationId xmlns:a16="http://schemas.microsoft.com/office/drawing/2014/main" id="{45928958-0DA7-432C-BC38-2F5FD4CC4BBE}"/>
              </a:ext>
            </a:extLst>
          </p:cNvPr>
          <p:cNvSpPr txBox="1"/>
          <p:nvPr/>
        </p:nvSpPr>
        <p:spPr>
          <a:xfrm>
            <a:off x="1005191" y="3563049"/>
            <a:ext cx="67466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Thermal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Energy</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dirty="0">
              <a:solidFill>
                <a:sysClr val="windowText" lastClr="000000"/>
              </a:solidFill>
              <a:latin typeface="HelveticaNeueLT Com 45 Lt"/>
              <a:cs typeface="HelveticaNeueLT Com 45 Lt"/>
            </a:endParaRPr>
          </a:p>
        </p:txBody>
      </p:sp>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latin typeface="HelveticaNeueLT Com 33 ThEx" panose="020B0404020202020204" pitchFamily="34" charset="0"/>
                <a:cs typeface="Segoe UI" panose="020B0502040204020203" pitchFamily="34" charset="0"/>
              </a:rPr>
              <a:t>Strategic Research Area I: Carbon-based Fuel Application</a:t>
            </a:r>
          </a:p>
          <a:p>
            <a:pPr lvl="0" defTabSz="914400">
              <a:defRPr/>
            </a:pPr>
            <a:r>
              <a:rPr lang="en-US" sz="2400" dirty="0">
                <a:solidFill>
                  <a:srgbClr val="006065"/>
                </a:solidFill>
                <a:latin typeface="HelveticaNeueLT Com 33 ThEx" panose="020B0404020202020204" pitchFamily="34" charset="0"/>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grpSp>
        <p:nvGrpSpPr>
          <p:cNvPr id="319" name="Gruppieren 318">
            <a:extLst>
              <a:ext uri="{FF2B5EF4-FFF2-40B4-BE49-F238E27FC236}">
                <a16:creationId xmlns:a16="http://schemas.microsoft.com/office/drawing/2014/main" id="{141CCB57-F90B-40FE-B5A6-9CB5DE48D061}"/>
              </a:ext>
            </a:extLst>
          </p:cNvPr>
          <p:cNvGrpSpPr/>
          <p:nvPr/>
        </p:nvGrpSpPr>
        <p:grpSpPr>
          <a:xfrm>
            <a:off x="872298" y="2327510"/>
            <a:ext cx="36002" cy="1184730"/>
            <a:chOff x="3221798" y="2327510"/>
            <a:chExt cx="36002" cy="1184730"/>
          </a:xfrm>
        </p:grpSpPr>
        <p:grpSp>
          <p:nvGrpSpPr>
            <p:cNvPr id="297" name="Gruppieren 296">
              <a:extLst>
                <a:ext uri="{FF2B5EF4-FFF2-40B4-BE49-F238E27FC236}">
                  <a16:creationId xmlns:a16="http://schemas.microsoft.com/office/drawing/2014/main" id="{49BF3981-B23B-4947-937D-9E1FAA52AABE}"/>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298" name="Gruppieren 297">
                <a:extLst>
                  <a:ext uri="{FF2B5EF4-FFF2-40B4-BE49-F238E27FC236}">
                    <a16:creationId xmlns:a16="http://schemas.microsoft.com/office/drawing/2014/main" id="{FF5E1FC9-801B-4E68-831E-8A27ED7D1177}"/>
                  </a:ext>
                </a:extLst>
              </p:cNvPr>
              <p:cNvGrpSpPr/>
              <p:nvPr/>
            </p:nvGrpSpPr>
            <p:grpSpPr>
              <a:xfrm>
                <a:off x="1028700" y="1644670"/>
                <a:ext cx="1548505" cy="180008"/>
                <a:chOff x="1028700" y="1644670"/>
                <a:chExt cx="1548505" cy="180008"/>
              </a:xfrm>
              <a:grpFill/>
            </p:grpSpPr>
            <p:sp>
              <p:nvSpPr>
                <p:cNvPr id="303" name="Pfeil: Fünfeck 302">
                  <a:extLst>
                    <a:ext uri="{FF2B5EF4-FFF2-40B4-BE49-F238E27FC236}">
                      <a16:creationId xmlns:a16="http://schemas.microsoft.com/office/drawing/2014/main" id="{A68AFC96-83AC-4446-8386-D07AF2C40165}"/>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Pfeil: Chevron 303">
                  <a:extLst>
                    <a:ext uri="{FF2B5EF4-FFF2-40B4-BE49-F238E27FC236}">
                      <a16:creationId xmlns:a16="http://schemas.microsoft.com/office/drawing/2014/main" id="{FF929D0D-B593-4F9A-AC5B-A1E0D6330664}"/>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Pfeil: Chevron 304">
                  <a:extLst>
                    <a:ext uri="{FF2B5EF4-FFF2-40B4-BE49-F238E27FC236}">
                      <a16:creationId xmlns:a16="http://schemas.microsoft.com/office/drawing/2014/main" id="{8DDEB3BB-FE4D-431F-BA07-414CAA8A9CA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uppieren 298">
                <a:extLst>
                  <a:ext uri="{FF2B5EF4-FFF2-40B4-BE49-F238E27FC236}">
                    <a16:creationId xmlns:a16="http://schemas.microsoft.com/office/drawing/2014/main" id="{AB13B094-ABFD-462F-AED3-CD3C52A68EE1}"/>
                  </a:ext>
                </a:extLst>
              </p:cNvPr>
              <p:cNvGrpSpPr/>
              <p:nvPr/>
            </p:nvGrpSpPr>
            <p:grpSpPr>
              <a:xfrm flipH="1">
                <a:off x="-3346369" y="1644681"/>
                <a:ext cx="1548498" cy="179988"/>
                <a:chOff x="3862380" y="1644681"/>
                <a:chExt cx="1548498" cy="179988"/>
              </a:xfrm>
              <a:grpFill/>
            </p:grpSpPr>
            <p:sp>
              <p:nvSpPr>
                <p:cNvPr id="300" name="Pfeil: Fünfeck 299">
                  <a:extLst>
                    <a:ext uri="{FF2B5EF4-FFF2-40B4-BE49-F238E27FC236}">
                      <a16:creationId xmlns:a16="http://schemas.microsoft.com/office/drawing/2014/main" id="{9DD3D6C0-283A-4B50-9DC3-73E6E7BD32E9}"/>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feil: Chevron 300">
                  <a:extLst>
                    <a:ext uri="{FF2B5EF4-FFF2-40B4-BE49-F238E27FC236}">
                      <a16:creationId xmlns:a16="http://schemas.microsoft.com/office/drawing/2014/main" id="{0D93DC9F-B519-44FC-BF83-7C01006EF56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Pfeil: Chevron 301">
                  <a:extLst>
                    <a:ext uri="{FF2B5EF4-FFF2-40B4-BE49-F238E27FC236}">
                      <a16:creationId xmlns:a16="http://schemas.microsoft.com/office/drawing/2014/main" id="{24C57EEF-AAEE-46C0-9DA0-E6D5C8124D0F}"/>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06" name="Rechteck 305">
              <a:extLst>
                <a:ext uri="{FF2B5EF4-FFF2-40B4-BE49-F238E27FC236}">
                  <a16:creationId xmlns:a16="http://schemas.microsoft.com/office/drawing/2014/main" id="{134002B3-5275-4290-A7BF-4E8316971666}"/>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uppieren 319">
            <a:extLst>
              <a:ext uri="{FF2B5EF4-FFF2-40B4-BE49-F238E27FC236}">
                <a16:creationId xmlns:a16="http://schemas.microsoft.com/office/drawing/2014/main" id="{E19BBD37-D963-468F-B1A3-95749351C6A5}"/>
              </a:ext>
            </a:extLst>
          </p:cNvPr>
          <p:cNvGrpSpPr/>
          <p:nvPr/>
        </p:nvGrpSpPr>
        <p:grpSpPr>
          <a:xfrm>
            <a:off x="968164" y="2784375"/>
            <a:ext cx="36018" cy="1841955"/>
            <a:chOff x="3221798" y="2327514"/>
            <a:chExt cx="36018" cy="1841955"/>
          </a:xfrm>
        </p:grpSpPr>
        <p:grpSp>
          <p:nvGrpSpPr>
            <p:cNvPr id="321" name="Gruppieren 320">
              <a:extLst>
                <a:ext uri="{FF2B5EF4-FFF2-40B4-BE49-F238E27FC236}">
                  <a16:creationId xmlns:a16="http://schemas.microsoft.com/office/drawing/2014/main" id="{61C15888-5304-4D82-8E2F-99E55C8AC6D5}"/>
                </a:ext>
              </a:extLst>
            </p:cNvPr>
            <p:cNvGrpSpPr>
              <a:grpSpLocks noChangeAspect="1"/>
            </p:cNvGrpSpPr>
            <p:nvPr/>
          </p:nvGrpSpPr>
          <p:grpSpPr>
            <a:xfrm rot="16200000">
              <a:off x="2318836" y="3230490"/>
              <a:ext cx="1841955" cy="36004"/>
              <a:chOff x="-6632444" y="1644665"/>
              <a:chExt cx="9209649" cy="180018"/>
            </a:xfrm>
            <a:solidFill>
              <a:srgbClr val="7DA4A6"/>
            </a:solidFill>
          </p:grpSpPr>
          <p:grpSp>
            <p:nvGrpSpPr>
              <p:cNvPr id="323" name="Gruppieren 322">
                <a:extLst>
                  <a:ext uri="{FF2B5EF4-FFF2-40B4-BE49-F238E27FC236}">
                    <a16:creationId xmlns:a16="http://schemas.microsoft.com/office/drawing/2014/main" id="{F3B89B8B-9367-4CF2-88C0-1E1BC265E523}"/>
                  </a:ext>
                </a:extLst>
              </p:cNvPr>
              <p:cNvGrpSpPr/>
              <p:nvPr/>
            </p:nvGrpSpPr>
            <p:grpSpPr>
              <a:xfrm>
                <a:off x="1028700" y="1644670"/>
                <a:ext cx="1548505" cy="180008"/>
                <a:chOff x="1028700" y="1644670"/>
                <a:chExt cx="1548505" cy="180008"/>
              </a:xfrm>
              <a:grpFill/>
            </p:grpSpPr>
            <p:sp>
              <p:nvSpPr>
                <p:cNvPr id="328" name="Pfeil: Fünfeck 327">
                  <a:extLst>
                    <a:ext uri="{FF2B5EF4-FFF2-40B4-BE49-F238E27FC236}">
                      <a16:creationId xmlns:a16="http://schemas.microsoft.com/office/drawing/2014/main" id="{B5B7CD53-043C-4214-8111-F51DF91ACB8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Pfeil: Chevron 328">
                  <a:extLst>
                    <a:ext uri="{FF2B5EF4-FFF2-40B4-BE49-F238E27FC236}">
                      <a16:creationId xmlns:a16="http://schemas.microsoft.com/office/drawing/2014/main" id="{CE0F4674-84D8-48BC-A057-974E8C8F3FF9}"/>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Pfeil: Chevron 329">
                  <a:extLst>
                    <a:ext uri="{FF2B5EF4-FFF2-40B4-BE49-F238E27FC236}">
                      <a16:creationId xmlns:a16="http://schemas.microsoft.com/office/drawing/2014/main" id="{74658B8E-BE51-427B-AFAF-B10727115D46}"/>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4" name="Gruppieren 323">
                <a:extLst>
                  <a:ext uri="{FF2B5EF4-FFF2-40B4-BE49-F238E27FC236}">
                    <a16:creationId xmlns:a16="http://schemas.microsoft.com/office/drawing/2014/main" id="{B4E3BC23-C20C-4E1B-AAAC-750FA2187100}"/>
                  </a:ext>
                </a:extLst>
              </p:cNvPr>
              <p:cNvGrpSpPr/>
              <p:nvPr/>
            </p:nvGrpSpPr>
            <p:grpSpPr>
              <a:xfrm flipH="1">
                <a:off x="-6632444" y="1644665"/>
                <a:ext cx="1548462" cy="180018"/>
                <a:chOff x="7148491" y="1644665"/>
                <a:chExt cx="1548462" cy="180018"/>
              </a:xfrm>
              <a:grpFill/>
            </p:grpSpPr>
            <p:sp>
              <p:nvSpPr>
                <p:cNvPr id="325" name="Pfeil: Fünfeck 324">
                  <a:extLst>
                    <a:ext uri="{FF2B5EF4-FFF2-40B4-BE49-F238E27FC236}">
                      <a16:creationId xmlns:a16="http://schemas.microsoft.com/office/drawing/2014/main" id="{D217781D-161B-4A83-8F62-BDF6A3C4E566}"/>
                    </a:ext>
                  </a:extLst>
                </p:cNvPr>
                <p:cNvSpPr/>
                <p:nvPr/>
              </p:nvSpPr>
              <p:spPr>
                <a:xfrm>
                  <a:off x="7148491" y="1644701"/>
                  <a:ext cx="1226819"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feil: Chevron 325">
                  <a:extLst>
                    <a:ext uri="{FF2B5EF4-FFF2-40B4-BE49-F238E27FC236}">
                      <a16:creationId xmlns:a16="http://schemas.microsoft.com/office/drawing/2014/main" id="{1C0B9C21-7F12-4001-A4A8-4BFDAD00918C}"/>
                    </a:ext>
                  </a:extLst>
                </p:cNvPr>
                <p:cNvSpPr/>
                <p:nvPr/>
              </p:nvSpPr>
              <p:spPr>
                <a:xfrm>
                  <a:off x="8356121" y="1644665"/>
                  <a:ext cx="179997" cy="17995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Pfeil: Chevron 326">
                  <a:extLst>
                    <a:ext uri="{FF2B5EF4-FFF2-40B4-BE49-F238E27FC236}">
                      <a16:creationId xmlns:a16="http://schemas.microsoft.com/office/drawing/2014/main" id="{AB7C632F-E523-4E60-B425-45A9D2E2C3A7}"/>
                    </a:ext>
                  </a:extLst>
                </p:cNvPr>
                <p:cNvSpPr/>
                <p:nvPr/>
              </p:nvSpPr>
              <p:spPr>
                <a:xfrm>
                  <a:off x="8516956" y="1644708"/>
                  <a:ext cx="179997" cy="17995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22" name="Rechteck 321">
              <a:extLst>
                <a:ext uri="{FF2B5EF4-FFF2-40B4-BE49-F238E27FC236}">
                  <a16:creationId xmlns:a16="http://schemas.microsoft.com/office/drawing/2014/main" id="{DD0F430B-7762-4FB8-B461-0B9EA3299198}"/>
                </a:ext>
              </a:extLst>
            </p:cNvPr>
            <p:cNvSpPr/>
            <p:nvPr/>
          </p:nvSpPr>
          <p:spPr>
            <a:xfrm>
              <a:off x="3221798" y="2549673"/>
              <a:ext cx="36000" cy="1404000"/>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uppieren 330">
            <a:extLst>
              <a:ext uri="{FF2B5EF4-FFF2-40B4-BE49-F238E27FC236}">
                <a16:creationId xmlns:a16="http://schemas.microsoft.com/office/drawing/2014/main" id="{C188067A-2713-403C-8AC7-587E939F2EFD}"/>
              </a:ext>
            </a:extLst>
          </p:cNvPr>
          <p:cNvGrpSpPr/>
          <p:nvPr/>
        </p:nvGrpSpPr>
        <p:grpSpPr>
          <a:xfrm>
            <a:off x="1938748" y="2750631"/>
            <a:ext cx="36002" cy="1184730"/>
            <a:chOff x="3221798" y="2327510"/>
            <a:chExt cx="36002" cy="1184730"/>
          </a:xfrm>
        </p:grpSpPr>
        <p:grpSp>
          <p:nvGrpSpPr>
            <p:cNvPr id="332" name="Gruppieren 331">
              <a:extLst>
                <a:ext uri="{FF2B5EF4-FFF2-40B4-BE49-F238E27FC236}">
                  <a16:creationId xmlns:a16="http://schemas.microsoft.com/office/drawing/2014/main" id="{73FABB0D-D3B1-449F-9009-EE93FD9329BF}"/>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334" name="Gruppieren 333">
                <a:extLst>
                  <a:ext uri="{FF2B5EF4-FFF2-40B4-BE49-F238E27FC236}">
                    <a16:creationId xmlns:a16="http://schemas.microsoft.com/office/drawing/2014/main" id="{7ACD3EB4-83F1-45C6-92DD-A24601C8C296}"/>
                  </a:ext>
                </a:extLst>
              </p:cNvPr>
              <p:cNvGrpSpPr/>
              <p:nvPr/>
            </p:nvGrpSpPr>
            <p:grpSpPr>
              <a:xfrm>
                <a:off x="1028700" y="1644670"/>
                <a:ext cx="1548505" cy="180008"/>
                <a:chOff x="1028700" y="1644670"/>
                <a:chExt cx="1548505" cy="180008"/>
              </a:xfrm>
              <a:grpFill/>
            </p:grpSpPr>
            <p:sp>
              <p:nvSpPr>
                <p:cNvPr id="339" name="Pfeil: Fünfeck 338">
                  <a:extLst>
                    <a:ext uri="{FF2B5EF4-FFF2-40B4-BE49-F238E27FC236}">
                      <a16:creationId xmlns:a16="http://schemas.microsoft.com/office/drawing/2014/main" id="{AB63753C-5C17-4F15-BE2E-5A753FFC82F0}"/>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Pfeil: Chevron 339">
                  <a:extLst>
                    <a:ext uri="{FF2B5EF4-FFF2-40B4-BE49-F238E27FC236}">
                      <a16:creationId xmlns:a16="http://schemas.microsoft.com/office/drawing/2014/main" id="{D0A9B42A-85CE-4AFD-A6B9-1C6E0F18311A}"/>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Pfeil: Chevron 340">
                  <a:extLst>
                    <a:ext uri="{FF2B5EF4-FFF2-40B4-BE49-F238E27FC236}">
                      <a16:creationId xmlns:a16="http://schemas.microsoft.com/office/drawing/2014/main" id="{B0FEF867-E2E3-43D5-A969-B65E75E2B4BA}"/>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5" name="Gruppieren 334">
                <a:extLst>
                  <a:ext uri="{FF2B5EF4-FFF2-40B4-BE49-F238E27FC236}">
                    <a16:creationId xmlns:a16="http://schemas.microsoft.com/office/drawing/2014/main" id="{4F1D4E0F-27B9-472F-8FE0-A0E58E1E433D}"/>
                  </a:ext>
                </a:extLst>
              </p:cNvPr>
              <p:cNvGrpSpPr/>
              <p:nvPr/>
            </p:nvGrpSpPr>
            <p:grpSpPr>
              <a:xfrm flipH="1">
                <a:off x="-3346369" y="1644681"/>
                <a:ext cx="1548498" cy="179988"/>
                <a:chOff x="3862380" y="1644681"/>
                <a:chExt cx="1548498" cy="179988"/>
              </a:xfrm>
              <a:grpFill/>
            </p:grpSpPr>
            <p:sp>
              <p:nvSpPr>
                <p:cNvPr id="336" name="Pfeil: Fünfeck 335">
                  <a:extLst>
                    <a:ext uri="{FF2B5EF4-FFF2-40B4-BE49-F238E27FC236}">
                      <a16:creationId xmlns:a16="http://schemas.microsoft.com/office/drawing/2014/main" id="{38897E5D-5D83-4E21-AA9B-C5475B905F73}"/>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Pfeil: Chevron 336">
                  <a:extLst>
                    <a:ext uri="{FF2B5EF4-FFF2-40B4-BE49-F238E27FC236}">
                      <a16:creationId xmlns:a16="http://schemas.microsoft.com/office/drawing/2014/main" id="{31D0B797-EC88-4846-AA7F-66B7DBDB93E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Pfeil: Chevron 337">
                  <a:extLst>
                    <a:ext uri="{FF2B5EF4-FFF2-40B4-BE49-F238E27FC236}">
                      <a16:creationId xmlns:a16="http://schemas.microsoft.com/office/drawing/2014/main" id="{0F32CA59-A759-45A0-B383-D3786A4377F1}"/>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3" name="Rechteck 332">
              <a:extLst>
                <a:ext uri="{FF2B5EF4-FFF2-40B4-BE49-F238E27FC236}">
                  <a16:creationId xmlns:a16="http://schemas.microsoft.com/office/drawing/2014/main" id="{6771C6DB-2532-44BF-B5F5-593B3FA55E60}"/>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5201424"/>
          </a:xfrm>
          <a:prstGeom prst="rect">
            <a:avLst/>
          </a:prstGeom>
        </p:spPr>
        <p:txBody>
          <a:bodyPr wrap="square">
            <a:spAutoFit/>
          </a:bodyPr>
          <a:lstStyle/>
          <a:p>
            <a:r>
              <a:rPr lang="en-US" sz="2000" dirty="0">
                <a:solidFill>
                  <a:srgbClr val="006065"/>
                </a:solidFill>
                <a:latin typeface="HelveticaNeueLT Com 45 Lt" panose="020B0403020202020204" pitchFamily="34" charset="0"/>
              </a:rPr>
              <a:t>Molecularly Controlled Combustion</a:t>
            </a:r>
          </a:p>
          <a:p>
            <a:pPr marL="266700" lvl="1"/>
            <a:r>
              <a:rPr lang="en-US" dirty="0">
                <a:latin typeface="HelveticaNeueLT Com 45 Lt" panose="020B0403020202020204" pitchFamily="34" charset="0"/>
              </a:rPr>
              <a:t>molecular torch &amp; spark  </a:t>
            </a:r>
          </a:p>
          <a:p>
            <a:pPr marL="266700" lvl="1"/>
            <a:r>
              <a:rPr lang="en-US" dirty="0">
                <a:latin typeface="HelveticaNeueLT Com 45 Lt" panose="020B0403020202020204" pitchFamily="34" charset="0"/>
              </a:rPr>
              <a:t>in-cylinder coating</a:t>
            </a:r>
          </a:p>
          <a:p>
            <a:pPr marL="266700" lvl="1"/>
            <a:r>
              <a:rPr lang="en-US" dirty="0">
                <a:latin typeface="HelveticaNeueLT Com 45 Lt" panose="020B0403020202020204" pitchFamily="34" charset="0"/>
              </a:rPr>
              <a:t>adaptive exhaust gas aftertreatment</a:t>
            </a:r>
          </a:p>
          <a:p>
            <a:pPr marL="266700" lvl="1"/>
            <a:endParaRPr lang="en-US" dirty="0">
              <a:latin typeface="HelveticaNeueLT Com 45 Lt" panose="020B0403020202020204" pitchFamily="34" charset="0"/>
            </a:endParaRPr>
          </a:p>
          <a:p>
            <a:pPr lvl="0"/>
            <a:r>
              <a:rPr lang="en-US" sz="2000" dirty="0">
                <a:solidFill>
                  <a:srgbClr val="006065"/>
                </a:solidFill>
                <a:latin typeface="HelveticaNeueLT Com 45 Lt" panose="020B0403020202020204" pitchFamily="34" charset="0"/>
              </a:rPr>
              <a:t>Fuel &amp; Device Compatibility</a:t>
            </a:r>
          </a:p>
          <a:p>
            <a:pPr marL="266700" lvl="1"/>
            <a:r>
              <a:rPr lang="en-US" dirty="0">
                <a:latin typeface="HelveticaNeueLT Com 45 Lt" panose="020B0403020202020204" pitchFamily="34" charset="0"/>
              </a:rPr>
              <a:t>combustion characteristics</a:t>
            </a:r>
          </a:p>
          <a:p>
            <a:pPr marL="266700" lvl="1"/>
            <a:r>
              <a:rPr lang="en-US" dirty="0">
                <a:latin typeface="HelveticaNeueLT Com 45 Lt" panose="020B0403020202020204" pitchFamily="34" charset="0"/>
              </a:rPr>
              <a:t>tribology &amp; </a:t>
            </a:r>
            <a:r>
              <a:rPr lang="en-US" dirty="0" err="1">
                <a:latin typeface="HelveticaNeueLT Com 45 Lt" panose="020B0403020202020204" pitchFamily="34" charset="0"/>
              </a:rPr>
              <a:t>elastohydrodynamics</a:t>
            </a:r>
            <a:endParaRPr lang="en-US" dirty="0">
              <a:latin typeface="HelveticaNeueLT Com 45 Lt" panose="020B0403020202020204" pitchFamily="34" charset="0"/>
            </a:endParaRPr>
          </a:p>
          <a:p>
            <a:pPr marL="266700" lvl="1"/>
            <a:r>
              <a:rPr lang="en-US" dirty="0">
                <a:latin typeface="HelveticaNeueLT Com 45 Lt" panose="020B0403020202020204" pitchFamily="34" charset="0"/>
              </a:rPr>
              <a:t>long-term behavior </a:t>
            </a:r>
          </a:p>
          <a:p>
            <a:pPr marL="266700" lvl="1"/>
            <a:r>
              <a:rPr lang="en-US" dirty="0">
                <a:latin typeface="HelveticaNeueLT Com 45 Lt" panose="020B0403020202020204" pitchFamily="34" charset="0"/>
              </a:rPr>
              <a:t>via accelerated testing &amp; simulation</a:t>
            </a:r>
          </a:p>
          <a:p>
            <a:pPr marL="266700" lvl="1"/>
            <a:endParaRPr lang="en-US" dirty="0">
              <a:solidFill>
                <a:srgbClr val="006065"/>
              </a:solidFill>
              <a:latin typeface="HelveticaNeueLT Com 45 Lt" panose="020B0403020202020204" pitchFamily="34" charset="0"/>
            </a:endParaRPr>
          </a:p>
          <a:p>
            <a:pPr lvl="0"/>
            <a:r>
              <a:rPr lang="en-US" sz="2000" dirty="0">
                <a:solidFill>
                  <a:srgbClr val="006065"/>
                </a:solidFill>
                <a:latin typeface="HelveticaNeueLT Com 45 Lt" panose="020B0403020202020204" pitchFamily="34" charset="0"/>
              </a:rPr>
              <a:t>Fuel Cell Technologies</a:t>
            </a:r>
          </a:p>
          <a:p>
            <a:pPr marL="266700" lvl="1"/>
            <a:r>
              <a:rPr lang="en-US" dirty="0">
                <a:latin typeface="HelveticaNeueLT Com 45 Lt" panose="020B0403020202020204" pitchFamily="34" charset="0"/>
              </a:rPr>
              <a:t>low- &amp; high-temperature</a:t>
            </a:r>
          </a:p>
          <a:p>
            <a:pPr marL="266700" lvl="1"/>
            <a:r>
              <a:rPr lang="en-US" dirty="0">
                <a:latin typeface="HelveticaNeueLT Com 45 Lt" panose="020B0403020202020204" pitchFamily="34" charset="0"/>
              </a:rPr>
              <a:t>flex-fuel</a:t>
            </a:r>
          </a:p>
          <a:p>
            <a:pPr marL="266700" lvl="1"/>
            <a:r>
              <a:rPr lang="en-US" dirty="0">
                <a:latin typeface="HelveticaNeueLT Com 45 Lt" panose="020B0403020202020204" pitchFamily="34" charset="0"/>
              </a:rPr>
              <a:t>dynamic operation</a:t>
            </a:r>
            <a:endParaRPr lang="en-US" sz="2000" dirty="0">
              <a:latin typeface="HelveticaNeueLT Com 45 Lt" panose="020B0403020202020204" pitchFamily="34" charset="0"/>
            </a:endParaRPr>
          </a:p>
          <a:p>
            <a:pPr marL="266700" lvl="1"/>
            <a:r>
              <a:rPr lang="en-US" dirty="0">
                <a:solidFill>
                  <a:srgbClr val="006065"/>
                </a:solidFill>
                <a:latin typeface="HelveticaNeueLT Com 45 Lt" panose="020B0403020202020204" pitchFamily="34" charset="0"/>
              </a:rPr>
              <a:t> </a:t>
            </a: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pic>
        <p:nvPicPr>
          <p:cNvPr id="3" name="Grafik 2">
            <a:extLst>
              <a:ext uri="{FF2B5EF4-FFF2-40B4-BE49-F238E27FC236}">
                <a16:creationId xmlns:a16="http://schemas.microsoft.com/office/drawing/2014/main" id="{6757073E-9C6A-481C-9093-5060066E0214}"/>
              </a:ext>
            </a:extLst>
          </p:cNvPr>
          <p:cNvPicPr>
            <a:picLocks noChangeAspect="1"/>
          </p:cNvPicPr>
          <p:nvPr/>
        </p:nvPicPr>
        <p:blipFill rotWithShape="1">
          <a:blip r:embed="rId6">
            <a:extLst>
              <a:ext uri="{28A0092B-C50C-407E-A947-70E740481C1C}">
                <a14:useLocalDpi xmlns:a14="http://schemas.microsoft.com/office/drawing/2010/main" val="0"/>
              </a:ext>
            </a:extLst>
          </a:blip>
          <a:srcRect r="52811"/>
          <a:stretch/>
        </p:blipFill>
        <p:spPr>
          <a:xfrm>
            <a:off x="8080746" y="1518493"/>
            <a:ext cx="3397380" cy="1618032"/>
          </a:xfrm>
          <a:prstGeom prst="rect">
            <a:avLst/>
          </a:prstGeom>
        </p:spPr>
      </p:pic>
      <p:pic>
        <p:nvPicPr>
          <p:cNvPr id="123912" name="Picture 8">
            <a:extLst>
              <a:ext uri="{FF2B5EF4-FFF2-40B4-BE49-F238E27FC236}">
                <a16:creationId xmlns:a16="http://schemas.microsoft.com/office/drawing/2014/main" id="{A3CABE86-6B9D-4847-8C6E-D2E82965C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308" y="3004106"/>
            <a:ext cx="5115181" cy="3172927"/>
          </a:xfrm>
          <a:prstGeom prst="rect">
            <a:avLst/>
          </a:prstGeom>
          <a:noFill/>
          <a:extLst>
            <a:ext uri="{909E8E84-426E-40DD-AFC4-6F175D3DCCD1}">
              <a14:hiddenFill xmlns:a14="http://schemas.microsoft.com/office/drawing/2010/main">
                <a:solidFill>
                  <a:srgbClr val="FFFFFF"/>
                </a:solidFill>
              </a14:hiddenFill>
            </a:ext>
          </a:extLst>
        </p:spPr>
      </p:pic>
      <p:pic>
        <p:nvPicPr>
          <p:cNvPr id="250" name="Grafik 249">
            <a:extLst>
              <a:ext uri="{FF2B5EF4-FFF2-40B4-BE49-F238E27FC236}">
                <a16:creationId xmlns:a16="http://schemas.microsoft.com/office/drawing/2014/main" id="{6839AC49-419A-4643-B3FC-CBEC9930750C}"/>
              </a:ext>
            </a:extLst>
          </p:cNvPr>
          <p:cNvPicPr>
            <a:picLocks noChangeAspect="1"/>
          </p:cNvPicPr>
          <p:nvPr/>
        </p:nvPicPr>
        <p:blipFill rotWithShape="1">
          <a:blip r:embed="rId6">
            <a:extLst>
              <a:ext uri="{28A0092B-C50C-407E-A947-70E740481C1C}">
                <a14:useLocalDpi xmlns:a14="http://schemas.microsoft.com/office/drawing/2010/main" val="0"/>
              </a:ext>
            </a:extLst>
          </a:blip>
          <a:srcRect l="47188" r="-331"/>
          <a:stretch/>
        </p:blipFill>
        <p:spPr>
          <a:xfrm>
            <a:off x="7652084" y="3514529"/>
            <a:ext cx="3826042" cy="1618032"/>
          </a:xfrm>
          <a:prstGeom prst="rect">
            <a:avLst/>
          </a:prstGeom>
        </p:spPr>
      </p:pic>
      <p:pic>
        <p:nvPicPr>
          <p:cNvPr id="123914" name="Picture 10">
            <a:extLst>
              <a:ext uri="{FF2B5EF4-FFF2-40B4-BE49-F238E27FC236}">
                <a16:creationId xmlns:a16="http://schemas.microsoft.com/office/drawing/2014/main" id="{1705CF43-34A8-4FD4-84CA-7FEADFD111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b="15835"/>
          <a:stretch/>
        </p:blipFill>
        <p:spPr bwMode="auto">
          <a:xfrm>
            <a:off x="8501020" y="312478"/>
            <a:ext cx="3241443" cy="280489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E60361B7-D3CA-4D0E-A436-EE2A969318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7747" y="1187043"/>
            <a:ext cx="4441742" cy="4752011"/>
          </a:xfrm>
          <a:prstGeom prst="rect">
            <a:avLst/>
          </a:prstGeom>
        </p:spPr>
      </p:pic>
    </p:spTree>
    <p:extLst>
      <p:ext uri="{BB962C8B-B14F-4D97-AF65-F5344CB8AC3E}">
        <p14:creationId xmlns:p14="http://schemas.microsoft.com/office/powerpoint/2010/main" val="237039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
                                            <p:txEl>
                                              <p:pRg st="9" end="9"/>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3912"/>
                                        </p:tgtEl>
                                        <p:attrNameLst>
                                          <p:attrName>style.visibility</p:attrName>
                                        </p:attrNameLst>
                                      </p:cBhvr>
                                      <p:to>
                                        <p:strVal val="visible"/>
                                      </p:to>
                                    </p:set>
                                    <p:animEffect transition="in" filter="fade">
                                      <p:cBhvr>
                                        <p:cTn id="17" dur="500"/>
                                        <p:tgtEl>
                                          <p:spTgt spid="123912"/>
                                        </p:tgtEl>
                                      </p:cBhvr>
                                    </p:animEffect>
                                  </p:childTnLst>
                                </p:cTn>
                              </p:par>
                              <p:par>
                                <p:cTn id="18" presetID="10" presetClass="exit" presetSubtype="0" fill="hold" nodeType="withEffect">
                                  <p:stCondLst>
                                    <p:cond delay="0"/>
                                  </p:stCondLst>
                                  <p:childTnLst>
                                    <p:animEffect transition="out" filter="fade">
                                      <p:cBhvr>
                                        <p:cTn id="19" dur="500"/>
                                        <p:tgtEl>
                                          <p:spTgt spid="250"/>
                                        </p:tgtEl>
                                      </p:cBhvr>
                                    </p:animEffect>
                                    <p:set>
                                      <p:cBhvr>
                                        <p:cTn id="20" dur="1" fill="hold">
                                          <p:stCondLst>
                                            <p:cond delay="499"/>
                                          </p:stCondLst>
                                        </p:cTn>
                                        <p:tgtEl>
                                          <p:spTgt spid="25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3914"/>
                                        </p:tgtEl>
                                        <p:attrNameLst>
                                          <p:attrName>style.visibility</p:attrName>
                                        </p:attrNameLst>
                                      </p:cBhvr>
                                      <p:to>
                                        <p:strVal val="visible"/>
                                      </p:to>
                                    </p:set>
                                    <p:animEffect transition="in" filter="fade">
                                      <p:cBhvr>
                                        <p:cTn id="26" dur="500"/>
                                        <p:tgtEl>
                                          <p:spTgt spid="1239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1">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1">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1">
                                            <p:txEl>
                                              <p:pRg st="15" end="15"/>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xit" presetSubtype="0" fill="hold" nodeType="withEffect">
                                  <p:stCondLst>
                                    <p:cond delay="0"/>
                                  </p:stCondLst>
                                  <p:childTnLst>
                                    <p:animEffect transition="out" filter="fade">
                                      <p:cBhvr>
                                        <p:cTn id="43" dur="500"/>
                                        <p:tgtEl>
                                          <p:spTgt spid="123912"/>
                                        </p:tgtEl>
                                      </p:cBhvr>
                                    </p:animEffect>
                                    <p:set>
                                      <p:cBhvr>
                                        <p:cTn id="44" dur="1" fill="hold">
                                          <p:stCondLst>
                                            <p:cond delay="499"/>
                                          </p:stCondLst>
                                        </p:cTn>
                                        <p:tgtEl>
                                          <p:spTgt spid="1239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23914"/>
                                        </p:tgtEl>
                                      </p:cBhvr>
                                    </p:animEffect>
                                    <p:set>
                                      <p:cBhvr>
                                        <p:cTn id="47" dur="1" fill="hold">
                                          <p:stCondLst>
                                            <p:cond delay="499"/>
                                          </p:stCondLst>
                                        </p:cTn>
                                        <p:tgtEl>
                                          <p:spTgt spid="123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hink-cell data - do not delete" hidden="1">
            <a:extLst>
              <a:ext uri="{FF2B5EF4-FFF2-40B4-BE49-F238E27FC236}">
                <a16:creationId xmlns:a16="http://schemas.microsoft.com/office/drawing/2014/main" id="{3791D3E1-40D1-4189-B7CA-B40756475D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09" name="think-cell Folie" r:id="rId4" imgW="415" imgH="416" progId="TCLayout.ActiveDocument.1">
                  <p:embed/>
                </p:oleObj>
              </mc:Choice>
              <mc:Fallback>
                <p:oleObj name="think-cell Folie" r:id="rId4" imgW="415" imgH="416" progId="TCLayout.ActiveDocument.1">
                  <p:embed/>
                  <p:pic>
                    <p:nvPicPr>
                      <p:cNvPr id="39" name="think-cell data - do not delete" hidden="1">
                        <a:extLst>
                          <a:ext uri="{FF2B5EF4-FFF2-40B4-BE49-F238E27FC236}">
                            <a16:creationId xmlns:a16="http://schemas.microsoft.com/office/drawing/2014/main" id="{3791D3E1-40D1-4189-B7CA-B40756475D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FD22A55B-1C2A-4289-8086-5F2C2B8BAC76}"/>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
        <p:nvSpPr>
          <p:cNvPr id="40" name="TextBox 9">
            <a:extLst>
              <a:ext uri="{FF2B5EF4-FFF2-40B4-BE49-F238E27FC236}">
                <a16:creationId xmlns:a16="http://schemas.microsoft.com/office/drawing/2014/main" id="{3DB6EAC7-D6AB-4021-ADBD-E12538FC74A6}"/>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latin typeface="HelveticaNeueLT Com 33 ThEx" panose="020B0404020202020204" pitchFamily="34" charset="0"/>
                <a:cs typeface="Segoe UI" panose="020B0502040204020203" pitchFamily="34" charset="0"/>
              </a:rPr>
              <a:t>Strategic Research Area I: Carbon-based Fuel Application</a:t>
            </a:r>
          </a:p>
          <a:p>
            <a:pPr defTabSz="914400">
              <a:defRPr/>
            </a:pPr>
            <a:r>
              <a:rPr lang="en-US" sz="2400" dirty="0">
                <a:solidFill>
                  <a:srgbClr val="006065"/>
                </a:solidFill>
                <a:latin typeface="HelveticaNeueLT Com 33 ThEx" panose="020B0404020202020204" pitchFamily="34" charset="0"/>
                <a:cs typeface="Segoe UI" panose="020B0502040204020203" pitchFamily="34" charset="0"/>
              </a:rPr>
              <a:t>Mastering Complexity of Chemical Kinetics</a:t>
            </a:r>
          </a:p>
        </p:txBody>
      </p:sp>
      <p:sp>
        <p:nvSpPr>
          <p:cNvPr id="53" name="Rechteck 52">
            <a:extLst>
              <a:ext uri="{FF2B5EF4-FFF2-40B4-BE49-F238E27FC236}">
                <a16:creationId xmlns:a16="http://schemas.microsoft.com/office/drawing/2014/main" id="{8A4383C6-7141-4F33-A919-A2CB52C9CA48}"/>
              </a:ext>
            </a:extLst>
          </p:cNvPr>
          <p:cNvSpPr/>
          <p:nvPr/>
        </p:nvSpPr>
        <p:spPr>
          <a:xfrm>
            <a:off x="2349957" y="1804081"/>
            <a:ext cx="4390477" cy="4278094"/>
          </a:xfrm>
          <a:prstGeom prst="rect">
            <a:avLst/>
          </a:prstGeom>
        </p:spPr>
        <p:txBody>
          <a:bodyPr wrap="square">
            <a:spAutoFit/>
          </a:bodyPr>
          <a:lstStyle/>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devise and implement new numerical and experimental methods to determine the reaction network, thermodynamic, and process performance of bio-hybrid fuels that facilitate an machine learning (ML) assisted Fuel &amp; Chemical Design Process</a:t>
            </a:r>
          </a:p>
          <a:p>
            <a:pPr marL="285750" indent="-285750">
              <a:buClr>
                <a:srgbClr val="006065"/>
              </a:buClr>
              <a:buFont typeface="Arial" panose="020B0604020202020204" pitchFamily="34" charset="0"/>
              <a:buChar char="•"/>
            </a:pPr>
            <a:endParaRPr lang="en-US" sz="1600" dirty="0">
              <a:latin typeface="HelveticaNeueLT Com 45 Lt" panose="020B0403020202020204" pitchFamily="34" charset="0"/>
            </a:endParaRPr>
          </a:p>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The exploration of universal differential equations (UDE) and natural language processing (NLP) techniques for kinetic model development and the integration of such ML approaches in established tools like FSC-tool </a:t>
            </a:r>
            <a:r>
              <a:rPr lang="en-US" sz="1600" dirty="0" err="1">
                <a:latin typeface="HelveticaNeueLT Com 45 Lt" panose="020B0403020202020204" pitchFamily="34" charset="0"/>
              </a:rPr>
              <a:t>ChemTraYzer</a:t>
            </a:r>
            <a:r>
              <a:rPr lang="en-US" sz="1600" dirty="0">
                <a:latin typeface="HelveticaNeueLT Com 45 Lt" panose="020B0403020202020204" pitchFamily="34" charset="0"/>
              </a:rPr>
              <a:t> (CTY) shall enable superior accuracy, generalizability, high computational efficiency, discovery of missing reactions, high-quality datasets, and improved parallelized training strategies.</a:t>
            </a:r>
          </a:p>
        </p:txBody>
      </p:sp>
      <p:sp>
        <p:nvSpPr>
          <p:cNvPr id="54" name="object 12">
            <a:extLst>
              <a:ext uri="{FF2B5EF4-FFF2-40B4-BE49-F238E27FC236}">
                <a16:creationId xmlns:a16="http://schemas.microsoft.com/office/drawing/2014/main" id="{872A78E3-E8FC-40F1-A52A-E08555029719}"/>
              </a:ext>
            </a:extLst>
          </p:cNvPr>
          <p:cNvSpPr/>
          <p:nvPr/>
        </p:nvSpPr>
        <p:spPr>
          <a:xfrm>
            <a:off x="853159"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5" name="object 13">
            <a:extLst>
              <a:ext uri="{FF2B5EF4-FFF2-40B4-BE49-F238E27FC236}">
                <a16:creationId xmlns:a16="http://schemas.microsoft.com/office/drawing/2014/main" id="{263CF045-61BF-4095-9BE4-C48789840469}"/>
              </a:ext>
            </a:extLst>
          </p:cNvPr>
          <p:cNvSpPr txBox="1">
            <a:spLocks/>
          </p:cNvSpPr>
          <p:nvPr/>
        </p:nvSpPr>
        <p:spPr>
          <a:xfrm>
            <a:off x="878634" y="1216388"/>
            <a:ext cx="1091500" cy="653018"/>
          </a:xfrm>
          <a:prstGeom prst="rect">
            <a:avLst/>
          </a:prstGeom>
        </p:spPr>
        <p:txBody>
          <a:bodyPr vert="horz" wrap="square" lIns="0" tIns="10160" rIns="0" bIns="0" rtlCol="0">
            <a:noAutofit/>
          </a:bodyPr>
          <a:lstStyle>
            <a:lvl1pPr>
              <a:defRPr sz="900" b="0" i="0">
                <a:solidFill>
                  <a:schemeClr val="bg1"/>
                </a:solidFill>
                <a:latin typeface="HelveticaNeueLT Com 45 Lt"/>
                <a:ea typeface="+mj-ea"/>
                <a:cs typeface="HelveticaNeueLT Com 45 Lt"/>
              </a:defRPr>
            </a:lvl1pPr>
          </a:lstStyle>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Carbon-based </a:t>
            </a:r>
            <a:r>
              <a:rPr kumimoji="0" lang="en-US" sz="1200" b="0" i="0" u="none" strike="noStrike" kern="0" cap="none" spc="-20" normalizeH="0" baseline="0" noProof="0" dirty="0">
                <a:ln>
                  <a:noFill/>
                </a:ln>
                <a:solidFill>
                  <a:sysClr val="window" lastClr="FFFFFF"/>
                </a:solidFill>
                <a:effectLst/>
                <a:uLnTx/>
                <a:uFillTx/>
                <a:latin typeface="HelveticaNeueLT Com 45 Lt"/>
                <a:ea typeface="+mj-ea"/>
              </a:rPr>
              <a:t>Fuel</a:t>
            </a:r>
          </a:p>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Application</a:t>
            </a:r>
          </a:p>
        </p:txBody>
      </p:sp>
      <p:sp>
        <p:nvSpPr>
          <p:cNvPr id="56" name="object 15">
            <a:extLst>
              <a:ext uri="{FF2B5EF4-FFF2-40B4-BE49-F238E27FC236}">
                <a16:creationId xmlns:a16="http://schemas.microsoft.com/office/drawing/2014/main" id="{9E0161BD-E2EA-48FA-B7DC-D852201CDBE3}"/>
              </a:ext>
            </a:extLst>
          </p:cNvPr>
          <p:cNvSpPr/>
          <p:nvPr/>
        </p:nvSpPr>
        <p:spPr>
          <a:xfrm>
            <a:off x="853159" y="4363946"/>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7" name="object 44">
            <a:extLst>
              <a:ext uri="{FF2B5EF4-FFF2-40B4-BE49-F238E27FC236}">
                <a16:creationId xmlns:a16="http://schemas.microsoft.com/office/drawing/2014/main" id="{896F1DC3-3852-49C5-97F7-BC32EC691ED6}"/>
              </a:ext>
            </a:extLst>
          </p:cNvPr>
          <p:cNvSpPr txBox="1"/>
          <p:nvPr/>
        </p:nvSpPr>
        <p:spPr>
          <a:xfrm>
            <a:off x="925173" y="2371319"/>
            <a:ext cx="955063"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Bio-</a:t>
            </a:r>
            <a:r>
              <a:rPr sz="1050" kern="0" dirty="0">
                <a:solidFill>
                  <a:srgbClr val="FFFFFF"/>
                </a:solidFill>
                <a:latin typeface="HelveticaNeueLT Com 45 Lt"/>
                <a:cs typeface="HelveticaNeueLT Com 45 Lt"/>
              </a:rPr>
              <a:t>hybrid</a:t>
            </a:r>
            <a:r>
              <a:rPr sz="1050" kern="0" spc="145" dirty="0">
                <a:solidFill>
                  <a:srgbClr val="FFFFFF"/>
                </a:solidFill>
                <a:latin typeface="HelveticaNeueLT Com 45 Lt"/>
                <a:cs typeface="HelveticaNeueLT Com 45 Lt"/>
              </a:rPr>
              <a:t> </a:t>
            </a:r>
            <a:r>
              <a:rPr sz="1050" kern="0" spc="-20" dirty="0">
                <a:solidFill>
                  <a:srgbClr val="FFFFFF"/>
                </a:solidFill>
                <a:latin typeface="HelveticaNeueLT Com 45 Lt"/>
                <a:cs typeface="HelveticaNeueLT Com 45 Lt"/>
              </a:rPr>
              <a:t>Fuel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Characterization</a:t>
            </a:r>
            <a:endParaRPr sz="1050" kern="0" dirty="0">
              <a:solidFill>
                <a:sysClr val="windowText" lastClr="000000"/>
              </a:solidFill>
              <a:latin typeface="HelveticaNeueLT Com 45 Lt"/>
              <a:cs typeface="HelveticaNeueLT Com 45 Lt"/>
            </a:endParaRPr>
          </a:p>
        </p:txBody>
      </p:sp>
      <p:sp>
        <p:nvSpPr>
          <p:cNvPr id="58" name="object 50">
            <a:extLst>
              <a:ext uri="{FF2B5EF4-FFF2-40B4-BE49-F238E27FC236}">
                <a16:creationId xmlns:a16="http://schemas.microsoft.com/office/drawing/2014/main" id="{062B6237-FFE3-4863-8B69-3435DD0E69A8}"/>
              </a:ext>
            </a:extLst>
          </p:cNvPr>
          <p:cNvSpPr txBox="1"/>
          <p:nvPr/>
        </p:nvSpPr>
        <p:spPr>
          <a:xfrm>
            <a:off x="1066184" y="3021514"/>
            <a:ext cx="857204" cy="345328"/>
          </a:xfrm>
          <a:prstGeom prst="rect">
            <a:avLst/>
          </a:prstGeom>
        </p:spPr>
        <p:txBody>
          <a:bodyPr vert="horz" wrap="square" lIns="0" tIns="12065" rIns="0" bIns="0" rtlCol="0">
            <a:noAutofit/>
          </a:bodyPr>
          <a:lstStyle/>
          <a:p>
            <a:pPr marR="5080" algn="r" defTabSz="914400"/>
            <a:r>
              <a:rPr sz="1050" kern="0" spc="-10" dirty="0">
                <a:solidFill>
                  <a:srgbClr val="FFFFFF"/>
                </a:solidFill>
                <a:latin typeface="HelveticaNeueLT Com 45 Lt"/>
                <a:cs typeface="HelveticaNeueLT Com 45 Lt"/>
              </a:rPr>
              <a:t>Carbon-based</a:t>
            </a:r>
            <a:endParaRPr sz="1050" kern="0" dirty="0">
              <a:solidFill>
                <a:sysClr val="windowText" lastClr="000000"/>
              </a:solidFill>
              <a:latin typeface="HelveticaNeueLT Com 45 Lt"/>
              <a:cs typeface="HelveticaNeueLT Com 45 Lt"/>
            </a:endParaRPr>
          </a:p>
          <a:p>
            <a:pPr marR="5080" algn="r" defTabSz="914400"/>
            <a:r>
              <a:rPr sz="1050" kern="0" dirty="0">
                <a:solidFill>
                  <a:srgbClr val="FFFFFF"/>
                </a:solidFill>
                <a:latin typeface="HelveticaNeueLT Com 45 Lt"/>
                <a:cs typeface="HelveticaNeueLT Com 45 Lt"/>
              </a:rPr>
              <a:t>Fuel</a:t>
            </a:r>
            <a:r>
              <a:rPr sz="1050" kern="0" spc="-1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dirty="0">
              <a:solidFill>
                <a:sysClr val="windowText" lastClr="000000"/>
              </a:solidFill>
              <a:latin typeface="HelveticaNeueLT Com 45 Lt"/>
              <a:cs typeface="HelveticaNeueLT Com 45 Lt"/>
            </a:endParaRPr>
          </a:p>
        </p:txBody>
      </p:sp>
      <p:sp>
        <p:nvSpPr>
          <p:cNvPr id="59" name="object 56">
            <a:extLst>
              <a:ext uri="{FF2B5EF4-FFF2-40B4-BE49-F238E27FC236}">
                <a16:creationId xmlns:a16="http://schemas.microsoft.com/office/drawing/2014/main" id="{B90EA7A2-E968-4FFD-9120-977E73A6AF2D}"/>
              </a:ext>
            </a:extLst>
          </p:cNvPr>
          <p:cNvSpPr txBox="1"/>
          <p:nvPr/>
        </p:nvSpPr>
        <p:spPr>
          <a:xfrm>
            <a:off x="1005191" y="3563049"/>
            <a:ext cx="67466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Thermal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Energy</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dirty="0">
              <a:solidFill>
                <a:sysClr val="windowText" lastClr="000000"/>
              </a:solidFill>
              <a:latin typeface="HelveticaNeueLT Com 45 Lt"/>
              <a:cs typeface="HelveticaNeueLT Com 45 Lt"/>
            </a:endParaRPr>
          </a:p>
        </p:txBody>
      </p:sp>
      <p:grpSp>
        <p:nvGrpSpPr>
          <p:cNvPr id="60" name="Gruppieren 59">
            <a:extLst>
              <a:ext uri="{FF2B5EF4-FFF2-40B4-BE49-F238E27FC236}">
                <a16:creationId xmlns:a16="http://schemas.microsoft.com/office/drawing/2014/main" id="{F27AC46D-AAEA-447C-B4C3-2E63F0F1278C}"/>
              </a:ext>
            </a:extLst>
          </p:cNvPr>
          <p:cNvGrpSpPr/>
          <p:nvPr/>
        </p:nvGrpSpPr>
        <p:grpSpPr>
          <a:xfrm>
            <a:off x="872298" y="2327510"/>
            <a:ext cx="36002" cy="1184730"/>
            <a:chOff x="3221798" y="2327510"/>
            <a:chExt cx="36002" cy="1184730"/>
          </a:xfrm>
        </p:grpSpPr>
        <p:grpSp>
          <p:nvGrpSpPr>
            <p:cNvPr id="61" name="Gruppieren 60">
              <a:extLst>
                <a:ext uri="{FF2B5EF4-FFF2-40B4-BE49-F238E27FC236}">
                  <a16:creationId xmlns:a16="http://schemas.microsoft.com/office/drawing/2014/main" id="{44225E7D-49BF-41B6-A1D8-02BB378B5E89}"/>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63" name="Gruppieren 62">
                <a:extLst>
                  <a:ext uri="{FF2B5EF4-FFF2-40B4-BE49-F238E27FC236}">
                    <a16:creationId xmlns:a16="http://schemas.microsoft.com/office/drawing/2014/main" id="{BF12DD3C-4145-4F65-BD56-9B1ABD433206}"/>
                  </a:ext>
                </a:extLst>
              </p:cNvPr>
              <p:cNvGrpSpPr/>
              <p:nvPr/>
            </p:nvGrpSpPr>
            <p:grpSpPr>
              <a:xfrm>
                <a:off x="1028700" y="1644670"/>
                <a:ext cx="1548505" cy="180008"/>
                <a:chOff x="1028700" y="1644670"/>
                <a:chExt cx="1548505" cy="180008"/>
              </a:xfrm>
              <a:grpFill/>
            </p:grpSpPr>
            <p:sp>
              <p:nvSpPr>
                <p:cNvPr id="68" name="Pfeil: Fünfeck 67">
                  <a:extLst>
                    <a:ext uri="{FF2B5EF4-FFF2-40B4-BE49-F238E27FC236}">
                      <a16:creationId xmlns:a16="http://schemas.microsoft.com/office/drawing/2014/main" id="{4C5CF4FE-6BA0-4185-9858-24A6D6BA261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feil: Chevron 68">
                  <a:extLst>
                    <a:ext uri="{FF2B5EF4-FFF2-40B4-BE49-F238E27FC236}">
                      <a16:creationId xmlns:a16="http://schemas.microsoft.com/office/drawing/2014/main" id="{62922FD3-B3B2-4BB0-B02E-8E7956BC7BB1}"/>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Pfeil: Chevron 69">
                  <a:extLst>
                    <a:ext uri="{FF2B5EF4-FFF2-40B4-BE49-F238E27FC236}">
                      <a16:creationId xmlns:a16="http://schemas.microsoft.com/office/drawing/2014/main" id="{1173E752-B19B-493E-90E1-1E0C8F0BFB2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uppieren 63">
                <a:extLst>
                  <a:ext uri="{FF2B5EF4-FFF2-40B4-BE49-F238E27FC236}">
                    <a16:creationId xmlns:a16="http://schemas.microsoft.com/office/drawing/2014/main" id="{AC9E9431-9597-488E-BB7A-D2F6E81DF0E4}"/>
                  </a:ext>
                </a:extLst>
              </p:cNvPr>
              <p:cNvGrpSpPr/>
              <p:nvPr/>
            </p:nvGrpSpPr>
            <p:grpSpPr>
              <a:xfrm flipH="1">
                <a:off x="-3346369" y="1644681"/>
                <a:ext cx="1548498" cy="179988"/>
                <a:chOff x="3862380" y="1644681"/>
                <a:chExt cx="1548498" cy="179988"/>
              </a:xfrm>
              <a:grpFill/>
            </p:grpSpPr>
            <p:sp>
              <p:nvSpPr>
                <p:cNvPr id="65" name="Pfeil: Fünfeck 64">
                  <a:extLst>
                    <a:ext uri="{FF2B5EF4-FFF2-40B4-BE49-F238E27FC236}">
                      <a16:creationId xmlns:a16="http://schemas.microsoft.com/office/drawing/2014/main" id="{2243A370-6B26-494D-A928-66EE87325B1F}"/>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feil: Chevron 65">
                  <a:extLst>
                    <a:ext uri="{FF2B5EF4-FFF2-40B4-BE49-F238E27FC236}">
                      <a16:creationId xmlns:a16="http://schemas.microsoft.com/office/drawing/2014/main" id="{62E6B2F1-9AA2-4FF5-A9FE-3193D3DEB24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Pfeil: Chevron 66">
                  <a:extLst>
                    <a:ext uri="{FF2B5EF4-FFF2-40B4-BE49-F238E27FC236}">
                      <a16:creationId xmlns:a16="http://schemas.microsoft.com/office/drawing/2014/main" id="{5FCB2309-8634-45C0-A8BC-CCF09F8696FD}"/>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Rechteck 61">
              <a:extLst>
                <a:ext uri="{FF2B5EF4-FFF2-40B4-BE49-F238E27FC236}">
                  <a16:creationId xmlns:a16="http://schemas.microsoft.com/office/drawing/2014/main" id="{D224839E-0E23-4FEB-B70F-4EAF17E0A02C}"/>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a:extLst>
              <a:ext uri="{FF2B5EF4-FFF2-40B4-BE49-F238E27FC236}">
                <a16:creationId xmlns:a16="http://schemas.microsoft.com/office/drawing/2014/main" id="{5893DB2B-4DA4-4280-88D2-60A6BECD6294}"/>
              </a:ext>
            </a:extLst>
          </p:cNvPr>
          <p:cNvGrpSpPr/>
          <p:nvPr/>
        </p:nvGrpSpPr>
        <p:grpSpPr>
          <a:xfrm>
            <a:off x="968164" y="2784375"/>
            <a:ext cx="36018" cy="1841955"/>
            <a:chOff x="3221798" y="2327514"/>
            <a:chExt cx="36018" cy="1841955"/>
          </a:xfrm>
        </p:grpSpPr>
        <p:grpSp>
          <p:nvGrpSpPr>
            <p:cNvPr id="72" name="Gruppieren 71">
              <a:extLst>
                <a:ext uri="{FF2B5EF4-FFF2-40B4-BE49-F238E27FC236}">
                  <a16:creationId xmlns:a16="http://schemas.microsoft.com/office/drawing/2014/main" id="{5DCD2DD9-1884-4B2B-B221-20A1EDCD34AC}"/>
                </a:ext>
              </a:extLst>
            </p:cNvPr>
            <p:cNvGrpSpPr>
              <a:grpSpLocks noChangeAspect="1"/>
            </p:cNvGrpSpPr>
            <p:nvPr/>
          </p:nvGrpSpPr>
          <p:grpSpPr>
            <a:xfrm rot="16200000">
              <a:off x="2318836" y="3230490"/>
              <a:ext cx="1841955" cy="36004"/>
              <a:chOff x="-6632444" y="1644665"/>
              <a:chExt cx="9209649" cy="180018"/>
            </a:xfrm>
            <a:solidFill>
              <a:srgbClr val="7DA4A6"/>
            </a:solidFill>
          </p:grpSpPr>
          <p:grpSp>
            <p:nvGrpSpPr>
              <p:cNvPr id="74" name="Gruppieren 73">
                <a:extLst>
                  <a:ext uri="{FF2B5EF4-FFF2-40B4-BE49-F238E27FC236}">
                    <a16:creationId xmlns:a16="http://schemas.microsoft.com/office/drawing/2014/main" id="{E25A8EAF-3B07-4A06-9532-772C130B32E4}"/>
                  </a:ext>
                </a:extLst>
              </p:cNvPr>
              <p:cNvGrpSpPr/>
              <p:nvPr/>
            </p:nvGrpSpPr>
            <p:grpSpPr>
              <a:xfrm>
                <a:off x="1028700" y="1644670"/>
                <a:ext cx="1548505" cy="180008"/>
                <a:chOff x="1028700" y="1644670"/>
                <a:chExt cx="1548505" cy="180008"/>
              </a:xfrm>
              <a:grpFill/>
            </p:grpSpPr>
            <p:sp>
              <p:nvSpPr>
                <p:cNvPr id="79" name="Pfeil: Fünfeck 78">
                  <a:extLst>
                    <a:ext uri="{FF2B5EF4-FFF2-40B4-BE49-F238E27FC236}">
                      <a16:creationId xmlns:a16="http://schemas.microsoft.com/office/drawing/2014/main" id="{C55E7D42-ED20-4BAD-9936-84FE8F1D89D6}"/>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feil: Chevron 79">
                  <a:extLst>
                    <a:ext uri="{FF2B5EF4-FFF2-40B4-BE49-F238E27FC236}">
                      <a16:creationId xmlns:a16="http://schemas.microsoft.com/office/drawing/2014/main" id="{409CDBBD-3967-4B14-9CDE-BDFB3036D674}"/>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feil: Chevron 80">
                  <a:extLst>
                    <a:ext uri="{FF2B5EF4-FFF2-40B4-BE49-F238E27FC236}">
                      <a16:creationId xmlns:a16="http://schemas.microsoft.com/office/drawing/2014/main" id="{3F969FB2-9F3E-4D39-856D-D64EE69C7482}"/>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uppieren 74">
                <a:extLst>
                  <a:ext uri="{FF2B5EF4-FFF2-40B4-BE49-F238E27FC236}">
                    <a16:creationId xmlns:a16="http://schemas.microsoft.com/office/drawing/2014/main" id="{AAE7EF9C-BF39-4C4F-966B-3F9822186740}"/>
                  </a:ext>
                </a:extLst>
              </p:cNvPr>
              <p:cNvGrpSpPr/>
              <p:nvPr/>
            </p:nvGrpSpPr>
            <p:grpSpPr>
              <a:xfrm flipH="1">
                <a:off x="-6632444" y="1644665"/>
                <a:ext cx="1548462" cy="180018"/>
                <a:chOff x="7148491" y="1644665"/>
                <a:chExt cx="1548462" cy="180018"/>
              </a:xfrm>
              <a:grpFill/>
            </p:grpSpPr>
            <p:sp>
              <p:nvSpPr>
                <p:cNvPr id="76" name="Pfeil: Fünfeck 75">
                  <a:extLst>
                    <a:ext uri="{FF2B5EF4-FFF2-40B4-BE49-F238E27FC236}">
                      <a16:creationId xmlns:a16="http://schemas.microsoft.com/office/drawing/2014/main" id="{93EC23E1-4664-47B7-BD5B-BAA14E8A27FD}"/>
                    </a:ext>
                  </a:extLst>
                </p:cNvPr>
                <p:cNvSpPr/>
                <p:nvPr/>
              </p:nvSpPr>
              <p:spPr>
                <a:xfrm>
                  <a:off x="7148491" y="1644701"/>
                  <a:ext cx="1226819"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feil: Chevron 76">
                  <a:extLst>
                    <a:ext uri="{FF2B5EF4-FFF2-40B4-BE49-F238E27FC236}">
                      <a16:creationId xmlns:a16="http://schemas.microsoft.com/office/drawing/2014/main" id="{A2798A75-AB1C-4A39-8D1B-7DA2F2FDB81D}"/>
                    </a:ext>
                  </a:extLst>
                </p:cNvPr>
                <p:cNvSpPr/>
                <p:nvPr/>
              </p:nvSpPr>
              <p:spPr>
                <a:xfrm>
                  <a:off x="8356121" y="1644665"/>
                  <a:ext cx="179997" cy="17995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Pfeil: Chevron 77">
                  <a:extLst>
                    <a:ext uri="{FF2B5EF4-FFF2-40B4-BE49-F238E27FC236}">
                      <a16:creationId xmlns:a16="http://schemas.microsoft.com/office/drawing/2014/main" id="{ECBFCCA2-DB5C-4321-8CD4-01EF59B95040}"/>
                    </a:ext>
                  </a:extLst>
                </p:cNvPr>
                <p:cNvSpPr/>
                <p:nvPr/>
              </p:nvSpPr>
              <p:spPr>
                <a:xfrm>
                  <a:off x="8516956" y="1644708"/>
                  <a:ext cx="179997" cy="17995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3" name="Rechteck 72">
              <a:extLst>
                <a:ext uri="{FF2B5EF4-FFF2-40B4-BE49-F238E27FC236}">
                  <a16:creationId xmlns:a16="http://schemas.microsoft.com/office/drawing/2014/main" id="{EB306D60-8BC7-4538-98A2-5824B8BB13C2}"/>
                </a:ext>
              </a:extLst>
            </p:cNvPr>
            <p:cNvSpPr/>
            <p:nvPr/>
          </p:nvSpPr>
          <p:spPr>
            <a:xfrm>
              <a:off x="3221798" y="2549673"/>
              <a:ext cx="36000" cy="1404000"/>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uppieren 81">
            <a:extLst>
              <a:ext uri="{FF2B5EF4-FFF2-40B4-BE49-F238E27FC236}">
                <a16:creationId xmlns:a16="http://schemas.microsoft.com/office/drawing/2014/main" id="{B3D97F84-1720-429F-9EB9-CB02F9EF29A6}"/>
              </a:ext>
            </a:extLst>
          </p:cNvPr>
          <p:cNvGrpSpPr/>
          <p:nvPr/>
        </p:nvGrpSpPr>
        <p:grpSpPr>
          <a:xfrm>
            <a:off x="1938748" y="2750631"/>
            <a:ext cx="36002" cy="1184730"/>
            <a:chOff x="3221798" y="2327510"/>
            <a:chExt cx="36002" cy="1184730"/>
          </a:xfrm>
        </p:grpSpPr>
        <p:grpSp>
          <p:nvGrpSpPr>
            <p:cNvPr id="83" name="Gruppieren 82">
              <a:extLst>
                <a:ext uri="{FF2B5EF4-FFF2-40B4-BE49-F238E27FC236}">
                  <a16:creationId xmlns:a16="http://schemas.microsoft.com/office/drawing/2014/main" id="{ADBFA09F-C36C-4E4E-8B3A-C824B1204175}"/>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85" name="Gruppieren 84">
                <a:extLst>
                  <a:ext uri="{FF2B5EF4-FFF2-40B4-BE49-F238E27FC236}">
                    <a16:creationId xmlns:a16="http://schemas.microsoft.com/office/drawing/2014/main" id="{B4F84BEF-1AD1-44DE-98CF-AE441814111D}"/>
                  </a:ext>
                </a:extLst>
              </p:cNvPr>
              <p:cNvGrpSpPr/>
              <p:nvPr/>
            </p:nvGrpSpPr>
            <p:grpSpPr>
              <a:xfrm>
                <a:off x="1028700" y="1644670"/>
                <a:ext cx="1548505" cy="180008"/>
                <a:chOff x="1028700" y="1644670"/>
                <a:chExt cx="1548505" cy="180008"/>
              </a:xfrm>
              <a:grpFill/>
            </p:grpSpPr>
            <p:sp>
              <p:nvSpPr>
                <p:cNvPr id="90" name="Pfeil: Fünfeck 89">
                  <a:extLst>
                    <a:ext uri="{FF2B5EF4-FFF2-40B4-BE49-F238E27FC236}">
                      <a16:creationId xmlns:a16="http://schemas.microsoft.com/office/drawing/2014/main" id="{1FFC0E10-153C-4939-8C58-890CAD8E5E6A}"/>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Pfeil: Chevron 90">
                  <a:extLst>
                    <a:ext uri="{FF2B5EF4-FFF2-40B4-BE49-F238E27FC236}">
                      <a16:creationId xmlns:a16="http://schemas.microsoft.com/office/drawing/2014/main" id="{8D952D8E-7975-4D6C-8C4C-B3A95CF18C7B}"/>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Pfeil: Chevron 91">
                  <a:extLst>
                    <a:ext uri="{FF2B5EF4-FFF2-40B4-BE49-F238E27FC236}">
                      <a16:creationId xmlns:a16="http://schemas.microsoft.com/office/drawing/2014/main" id="{A516D79D-53C2-45B6-A854-D4B80190DEC3}"/>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uppieren 85">
                <a:extLst>
                  <a:ext uri="{FF2B5EF4-FFF2-40B4-BE49-F238E27FC236}">
                    <a16:creationId xmlns:a16="http://schemas.microsoft.com/office/drawing/2014/main" id="{460ABBF8-DB22-40CD-8C2A-B55E910A6BF0}"/>
                  </a:ext>
                </a:extLst>
              </p:cNvPr>
              <p:cNvGrpSpPr/>
              <p:nvPr/>
            </p:nvGrpSpPr>
            <p:grpSpPr>
              <a:xfrm flipH="1">
                <a:off x="-3346369" y="1644681"/>
                <a:ext cx="1548498" cy="179988"/>
                <a:chOff x="3862380" y="1644681"/>
                <a:chExt cx="1548498" cy="179988"/>
              </a:xfrm>
              <a:grpFill/>
            </p:grpSpPr>
            <p:sp>
              <p:nvSpPr>
                <p:cNvPr id="87" name="Pfeil: Fünfeck 86">
                  <a:extLst>
                    <a:ext uri="{FF2B5EF4-FFF2-40B4-BE49-F238E27FC236}">
                      <a16:creationId xmlns:a16="http://schemas.microsoft.com/office/drawing/2014/main" id="{D00C923F-2002-4E95-A572-766DA8205181}"/>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feil: Chevron 87">
                  <a:extLst>
                    <a:ext uri="{FF2B5EF4-FFF2-40B4-BE49-F238E27FC236}">
                      <a16:creationId xmlns:a16="http://schemas.microsoft.com/office/drawing/2014/main" id="{6B46D774-D0F2-4512-AE28-D45CC9B25856}"/>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Pfeil: Chevron 88">
                  <a:extLst>
                    <a:ext uri="{FF2B5EF4-FFF2-40B4-BE49-F238E27FC236}">
                      <a16:creationId xmlns:a16="http://schemas.microsoft.com/office/drawing/2014/main" id="{0B9D0726-6DD2-4CE2-9D04-99436990C9F2}"/>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4" name="Rechteck 83">
              <a:extLst>
                <a:ext uri="{FF2B5EF4-FFF2-40B4-BE49-F238E27FC236}">
                  <a16:creationId xmlns:a16="http://schemas.microsoft.com/office/drawing/2014/main" id="{8E20D3ED-61C3-4004-BA5F-335EEA60600A}"/>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hteck 46">
            <a:extLst>
              <a:ext uri="{FF2B5EF4-FFF2-40B4-BE49-F238E27FC236}">
                <a16:creationId xmlns:a16="http://schemas.microsoft.com/office/drawing/2014/main" id="{EAD56313-27FD-4281-9E5E-00D4C29AEB20}"/>
              </a:ext>
            </a:extLst>
          </p:cNvPr>
          <p:cNvSpPr/>
          <p:nvPr/>
        </p:nvSpPr>
        <p:spPr>
          <a:xfrm>
            <a:off x="2349957" y="1244955"/>
            <a:ext cx="4173632" cy="400110"/>
          </a:xfrm>
          <a:prstGeom prst="rect">
            <a:avLst/>
          </a:prstGeom>
        </p:spPr>
        <p:txBody>
          <a:bodyPr wrap="square">
            <a:spAutoFit/>
          </a:bodyPr>
          <a:lstStyle/>
          <a:p>
            <a:r>
              <a:rPr lang="en-US" sz="2000" dirty="0">
                <a:solidFill>
                  <a:srgbClr val="006065"/>
                </a:solidFill>
                <a:latin typeface="HelveticaNeueLT Com 45 Lt" panose="020B0403020202020204" pitchFamily="34" charset="0"/>
              </a:rPr>
              <a:t>Objectives</a:t>
            </a:r>
          </a:p>
        </p:txBody>
      </p:sp>
      <p:pic>
        <p:nvPicPr>
          <p:cNvPr id="132101" name="Picture 5" descr="https://ars.els-cdn.com/content/image/1-s2.0-S0010218021002686-gr14.jpg">
            <a:extLst>
              <a:ext uri="{FF2B5EF4-FFF2-40B4-BE49-F238E27FC236}">
                <a16:creationId xmlns:a16="http://schemas.microsoft.com/office/drawing/2014/main" id="{224F98EC-3A47-4494-8E43-59220F9409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1655" y="1542897"/>
            <a:ext cx="4173632" cy="43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26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hink-cell data - do not delete" hidden="1">
            <a:extLst>
              <a:ext uri="{FF2B5EF4-FFF2-40B4-BE49-F238E27FC236}">
                <a16:creationId xmlns:a16="http://schemas.microsoft.com/office/drawing/2014/main" id="{3791D3E1-40D1-4189-B7CA-B40756475D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47" name="think-cell Folie" r:id="rId4" imgW="415" imgH="416" progId="TCLayout.ActiveDocument.1">
                  <p:embed/>
                </p:oleObj>
              </mc:Choice>
              <mc:Fallback>
                <p:oleObj name="think-cell Folie" r:id="rId4" imgW="415" imgH="416" progId="TCLayout.ActiveDocument.1">
                  <p:embed/>
                  <p:pic>
                    <p:nvPicPr>
                      <p:cNvPr id="39" name="think-cell data - do not delete" hidden="1">
                        <a:extLst>
                          <a:ext uri="{FF2B5EF4-FFF2-40B4-BE49-F238E27FC236}">
                            <a16:creationId xmlns:a16="http://schemas.microsoft.com/office/drawing/2014/main" id="{3791D3E1-40D1-4189-B7CA-B40756475D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FD22A55B-1C2A-4289-8086-5F2C2B8BAC76}"/>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
        <p:nvSpPr>
          <p:cNvPr id="40" name="TextBox 9">
            <a:extLst>
              <a:ext uri="{FF2B5EF4-FFF2-40B4-BE49-F238E27FC236}">
                <a16:creationId xmlns:a16="http://schemas.microsoft.com/office/drawing/2014/main" id="{3DB6EAC7-D6AB-4021-ADBD-E12538FC74A6}"/>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latin typeface="HelveticaNeueLT Com 33 ThEx" panose="020B0404020202020204" pitchFamily="34" charset="0"/>
                <a:cs typeface="Segoe UI" panose="020B0502040204020203" pitchFamily="34" charset="0"/>
              </a:rPr>
              <a:t>Strategic Research Area I: Carbon-based Fuel Application</a:t>
            </a:r>
          </a:p>
          <a:p>
            <a:pPr defTabSz="914400">
              <a:defRPr/>
            </a:pPr>
            <a:r>
              <a:rPr lang="en-US" sz="2400" dirty="0">
                <a:solidFill>
                  <a:srgbClr val="006065"/>
                </a:solidFill>
                <a:latin typeface="HelveticaNeueLT Com 33 ThEx" panose="020B0404020202020204" pitchFamily="34" charset="0"/>
                <a:cs typeface="Segoe UI" panose="020B0502040204020203" pitchFamily="34" charset="0"/>
              </a:rPr>
              <a:t>Fleet Compatible Fuel and Engine Co-optimization</a:t>
            </a:r>
          </a:p>
        </p:txBody>
      </p:sp>
      <p:sp>
        <p:nvSpPr>
          <p:cNvPr id="53" name="Rechteck 52">
            <a:extLst>
              <a:ext uri="{FF2B5EF4-FFF2-40B4-BE49-F238E27FC236}">
                <a16:creationId xmlns:a16="http://schemas.microsoft.com/office/drawing/2014/main" id="{8A4383C6-7141-4F33-A919-A2CB52C9CA48}"/>
              </a:ext>
            </a:extLst>
          </p:cNvPr>
          <p:cNvSpPr/>
          <p:nvPr/>
        </p:nvSpPr>
        <p:spPr>
          <a:xfrm>
            <a:off x="2349957" y="1804081"/>
            <a:ext cx="4487723" cy="3539430"/>
          </a:xfrm>
          <a:prstGeom prst="rect">
            <a:avLst/>
          </a:prstGeom>
        </p:spPr>
        <p:txBody>
          <a:bodyPr wrap="square">
            <a:spAutoFit/>
          </a:bodyPr>
          <a:lstStyle/>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identify bio-hybrid fuels and fuel blends that are compatible with the existing vehicle fleet</a:t>
            </a:r>
          </a:p>
          <a:p>
            <a:pPr marL="285750" indent="-285750">
              <a:buClr>
                <a:srgbClr val="006065"/>
              </a:buClr>
              <a:buFont typeface="Arial" panose="020B0604020202020204" pitchFamily="34" charset="0"/>
              <a:buChar char="•"/>
            </a:pPr>
            <a:endParaRPr lang="en-US" sz="1600" dirty="0">
              <a:latin typeface="HelveticaNeueLT Com 45 Lt" panose="020B0403020202020204" pitchFamily="34" charset="0"/>
            </a:endParaRPr>
          </a:p>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co-develop a highly adaptive molecularly controlled propulsion system design, yielding an indicated efficiency of 𝜂</a:t>
            </a:r>
            <a:r>
              <a:rPr lang="en-US" sz="1600" baseline="-25000" dirty="0" err="1">
                <a:latin typeface="HelveticaNeueLT Com 45 Lt" panose="020B0403020202020204" pitchFamily="34" charset="0"/>
              </a:rPr>
              <a:t>i</a:t>
            </a:r>
            <a:r>
              <a:rPr lang="en-US" sz="1600" baseline="-25000" dirty="0">
                <a:latin typeface="HelveticaNeueLT Com 45 Lt" panose="020B0403020202020204" pitchFamily="34" charset="0"/>
              </a:rPr>
              <a:t> </a:t>
            </a:r>
            <a:r>
              <a:rPr lang="en-US" sz="1600" dirty="0">
                <a:latin typeface="HelveticaNeueLT Com 45 Lt" panose="020B0403020202020204" pitchFamily="34" charset="0"/>
              </a:rPr>
              <a:t>&gt; 50 % for on-road passenger cars</a:t>
            </a:r>
          </a:p>
          <a:p>
            <a:pPr marL="285750" indent="-285750">
              <a:buClr>
                <a:srgbClr val="006065"/>
              </a:buClr>
              <a:buFont typeface="Arial" panose="020B0604020202020204" pitchFamily="34" charset="0"/>
              <a:buChar char="•"/>
            </a:pPr>
            <a:endParaRPr lang="en-US" sz="1600" dirty="0">
              <a:latin typeface="HelveticaNeueLT Com 45 Lt" panose="020B0403020202020204" pitchFamily="34" charset="0"/>
            </a:endParaRPr>
          </a:p>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enable a zero-impact emission strategy by combining the molecularly controlled propulsion system with a tailored and adaptive exhaust gas aftertreatment system, despite the restrictions of fleet compatibility fuel and limited hardware modifications</a:t>
            </a:r>
          </a:p>
        </p:txBody>
      </p:sp>
      <p:sp>
        <p:nvSpPr>
          <p:cNvPr id="54" name="object 12">
            <a:extLst>
              <a:ext uri="{FF2B5EF4-FFF2-40B4-BE49-F238E27FC236}">
                <a16:creationId xmlns:a16="http://schemas.microsoft.com/office/drawing/2014/main" id="{872A78E3-E8FC-40F1-A52A-E08555029719}"/>
              </a:ext>
            </a:extLst>
          </p:cNvPr>
          <p:cNvSpPr/>
          <p:nvPr/>
        </p:nvSpPr>
        <p:spPr>
          <a:xfrm>
            <a:off x="853159"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5" name="object 13">
            <a:extLst>
              <a:ext uri="{FF2B5EF4-FFF2-40B4-BE49-F238E27FC236}">
                <a16:creationId xmlns:a16="http://schemas.microsoft.com/office/drawing/2014/main" id="{263CF045-61BF-4095-9BE4-C48789840469}"/>
              </a:ext>
            </a:extLst>
          </p:cNvPr>
          <p:cNvSpPr txBox="1">
            <a:spLocks/>
          </p:cNvSpPr>
          <p:nvPr/>
        </p:nvSpPr>
        <p:spPr>
          <a:xfrm>
            <a:off x="878634" y="1216388"/>
            <a:ext cx="1091500" cy="653018"/>
          </a:xfrm>
          <a:prstGeom prst="rect">
            <a:avLst/>
          </a:prstGeom>
        </p:spPr>
        <p:txBody>
          <a:bodyPr vert="horz" wrap="square" lIns="0" tIns="10160" rIns="0" bIns="0" rtlCol="0">
            <a:noAutofit/>
          </a:bodyPr>
          <a:lstStyle>
            <a:lvl1pPr>
              <a:defRPr sz="900" b="0" i="0">
                <a:solidFill>
                  <a:schemeClr val="bg1"/>
                </a:solidFill>
                <a:latin typeface="HelveticaNeueLT Com 45 Lt"/>
                <a:ea typeface="+mj-ea"/>
                <a:cs typeface="HelveticaNeueLT Com 45 Lt"/>
              </a:defRPr>
            </a:lvl1pPr>
          </a:lstStyle>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Carbon-based </a:t>
            </a:r>
            <a:r>
              <a:rPr kumimoji="0" lang="en-US" sz="1200" b="0" i="0" u="none" strike="noStrike" kern="0" cap="none" spc="-20" normalizeH="0" baseline="0" noProof="0" dirty="0">
                <a:ln>
                  <a:noFill/>
                </a:ln>
                <a:solidFill>
                  <a:sysClr val="window" lastClr="FFFFFF"/>
                </a:solidFill>
                <a:effectLst/>
                <a:uLnTx/>
                <a:uFillTx/>
                <a:latin typeface="HelveticaNeueLT Com 45 Lt"/>
                <a:ea typeface="+mj-ea"/>
              </a:rPr>
              <a:t>Fuel</a:t>
            </a:r>
          </a:p>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Application</a:t>
            </a:r>
          </a:p>
        </p:txBody>
      </p:sp>
      <p:sp>
        <p:nvSpPr>
          <p:cNvPr id="56" name="object 15">
            <a:extLst>
              <a:ext uri="{FF2B5EF4-FFF2-40B4-BE49-F238E27FC236}">
                <a16:creationId xmlns:a16="http://schemas.microsoft.com/office/drawing/2014/main" id="{9E0161BD-E2EA-48FA-B7DC-D852201CDBE3}"/>
              </a:ext>
            </a:extLst>
          </p:cNvPr>
          <p:cNvSpPr/>
          <p:nvPr/>
        </p:nvSpPr>
        <p:spPr>
          <a:xfrm>
            <a:off x="853159" y="4363946"/>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7" name="object 44">
            <a:extLst>
              <a:ext uri="{FF2B5EF4-FFF2-40B4-BE49-F238E27FC236}">
                <a16:creationId xmlns:a16="http://schemas.microsoft.com/office/drawing/2014/main" id="{896F1DC3-3852-49C5-97F7-BC32EC691ED6}"/>
              </a:ext>
            </a:extLst>
          </p:cNvPr>
          <p:cNvSpPr txBox="1"/>
          <p:nvPr/>
        </p:nvSpPr>
        <p:spPr>
          <a:xfrm>
            <a:off x="925173" y="2371319"/>
            <a:ext cx="955063"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Bio-</a:t>
            </a:r>
            <a:r>
              <a:rPr sz="1050" kern="0" dirty="0">
                <a:solidFill>
                  <a:srgbClr val="FFFFFF"/>
                </a:solidFill>
                <a:latin typeface="HelveticaNeueLT Com 45 Lt"/>
                <a:cs typeface="HelveticaNeueLT Com 45 Lt"/>
              </a:rPr>
              <a:t>hybrid</a:t>
            </a:r>
            <a:r>
              <a:rPr sz="1050" kern="0" spc="145" dirty="0">
                <a:solidFill>
                  <a:srgbClr val="FFFFFF"/>
                </a:solidFill>
                <a:latin typeface="HelveticaNeueLT Com 45 Lt"/>
                <a:cs typeface="HelveticaNeueLT Com 45 Lt"/>
              </a:rPr>
              <a:t> </a:t>
            </a:r>
            <a:r>
              <a:rPr sz="1050" kern="0" spc="-20" dirty="0">
                <a:solidFill>
                  <a:srgbClr val="FFFFFF"/>
                </a:solidFill>
                <a:latin typeface="HelveticaNeueLT Com 45 Lt"/>
                <a:cs typeface="HelveticaNeueLT Com 45 Lt"/>
              </a:rPr>
              <a:t>Fuel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Characterization</a:t>
            </a:r>
            <a:endParaRPr sz="1050" kern="0" dirty="0">
              <a:solidFill>
                <a:sysClr val="windowText" lastClr="000000"/>
              </a:solidFill>
              <a:latin typeface="HelveticaNeueLT Com 45 Lt"/>
              <a:cs typeface="HelveticaNeueLT Com 45 Lt"/>
            </a:endParaRPr>
          </a:p>
        </p:txBody>
      </p:sp>
      <p:sp>
        <p:nvSpPr>
          <p:cNvPr id="58" name="object 50">
            <a:extLst>
              <a:ext uri="{FF2B5EF4-FFF2-40B4-BE49-F238E27FC236}">
                <a16:creationId xmlns:a16="http://schemas.microsoft.com/office/drawing/2014/main" id="{062B6237-FFE3-4863-8B69-3435DD0E69A8}"/>
              </a:ext>
            </a:extLst>
          </p:cNvPr>
          <p:cNvSpPr txBox="1"/>
          <p:nvPr/>
        </p:nvSpPr>
        <p:spPr>
          <a:xfrm>
            <a:off x="1066184" y="3021514"/>
            <a:ext cx="857204" cy="345328"/>
          </a:xfrm>
          <a:prstGeom prst="rect">
            <a:avLst/>
          </a:prstGeom>
        </p:spPr>
        <p:txBody>
          <a:bodyPr vert="horz" wrap="square" lIns="0" tIns="12065" rIns="0" bIns="0" rtlCol="0">
            <a:noAutofit/>
          </a:bodyPr>
          <a:lstStyle/>
          <a:p>
            <a:pPr marR="5080" algn="r" defTabSz="914400"/>
            <a:r>
              <a:rPr sz="1050" kern="0" spc="-10" dirty="0">
                <a:solidFill>
                  <a:srgbClr val="FFFFFF"/>
                </a:solidFill>
                <a:latin typeface="HelveticaNeueLT Com 45 Lt"/>
                <a:cs typeface="HelveticaNeueLT Com 45 Lt"/>
              </a:rPr>
              <a:t>Carbon-based</a:t>
            </a:r>
            <a:endParaRPr sz="1050" kern="0" dirty="0">
              <a:solidFill>
                <a:sysClr val="windowText" lastClr="000000"/>
              </a:solidFill>
              <a:latin typeface="HelveticaNeueLT Com 45 Lt"/>
              <a:cs typeface="HelveticaNeueLT Com 45 Lt"/>
            </a:endParaRPr>
          </a:p>
          <a:p>
            <a:pPr marR="5080" algn="r" defTabSz="914400"/>
            <a:r>
              <a:rPr sz="1050" kern="0" dirty="0">
                <a:solidFill>
                  <a:srgbClr val="FFFFFF"/>
                </a:solidFill>
                <a:latin typeface="HelveticaNeueLT Com 45 Lt"/>
                <a:cs typeface="HelveticaNeueLT Com 45 Lt"/>
              </a:rPr>
              <a:t>Fuel</a:t>
            </a:r>
            <a:r>
              <a:rPr sz="1050" kern="0" spc="-1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dirty="0">
              <a:solidFill>
                <a:sysClr val="windowText" lastClr="000000"/>
              </a:solidFill>
              <a:latin typeface="HelveticaNeueLT Com 45 Lt"/>
              <a:cs typeface="HelveticaNeueLT Com 45 Lt"/>
            </a:endParaRPr>
          </a:p>
        </p:txBody>
      </p:sp>
      <p:sp>
        <p:nvSpPr>
          <p:cNvPr id="59" name="object 56">
            <a:extLst>
              <a:ext uri="{FF2B5EF4-FFF2-40B4-BE49-F238E27FC236}">
                <a16:creationId xmlns:a16="http://schemas.microsoft.com/office/drawing/2014/main" id="{B90EA7A2-E968-4FFD-9120-977E73A6AF2D}"/>
              </a:ext>
            </a:extLst>
          </p:cNvPr>
          <p:cNvSpPr txBox="1"/>
          <p:nvPr/>
        </p:nvSpPr>
        <p:spPr>
          <a:xfrm>
            <a:off x="1005191" y="3563049"/>
            <a:ext cx="67466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Thermal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Energy</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dirty="0">
              <a:solidFill>
                <a:sysClr val="windowText" lastClr="000000"/>
              </a:solidFill>
              <a:latin typeface="HelveticaNeueLT Com 45 Lt"/>
              <a:cs typeface="HelveticaNeueLT Com 45 Lt"/>
            </a:endParaRPr>
          </a:p>
        </p:txBody>
      </p:sp>
      <p:grpSp>
        <p:nvGrpSpPr>
          <p:cNvPr id="60" name="Gruppieren 59">
            <a:extLst>
              <a:ext uri="{FF2B5EF4-FFF2-40B4-BE49-F238E27FC236}">
                <a16:creationId xmlns:a16="http://schemas.microsoft.com/office/drawing/2014/main" id="{F27AC46D-AAEA-447C-B4C3-2E63F0F1278C}"/>
              </a:ext>
            </a:extLst>
          </p:cNvPr>
          <p:cNvGrpSpPr/>
          <p:nvPr/>
        </p:nvGrpSpPr>
        <p:grpSpPr>
          <a:xfrm>
            <a:off x="872298" y="2327510"/>
            <a:ext cx="36002" cy="1184730"/>
            <a:chOff x="3221798" y="2327510"/>
            <a:chExt cx="36002" cy="1184730"/>
          </a:xfrm>
        </p:grpSpPr>
        <p:grpSp>
          <p:nvGrpSpPr>
            <p:cNvPr id="61" name="Gruppieren 60">
              <a:extLst>
                <a:ext uri="{FF2B5EF4-FFF2-40B4-BE49-F238E27FC236}">
                  <a16:creationId xmlns:a16="http://schemas.microsoft.com/office/drawing/2014/main" id="{44225E7D-49BF-41B6-A1D8-02BB378B5E89}"/>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63" name="Gruppieren 62">
                <a:extLst>
                  <a:ext uri="{FF2B5EF4-FFF2-40B4-BE49-F238E27FC236}">
                    <a16:creationId xmlns:a16="http://schemas.microsoft.com/office/drawing/2014/main" id="{BF12DD3C-4145-4F65-BD56-9B1ABD433206}"/>
                  </a:ext>
                </a:extLst>
              </p:cNvPr>
              <p:cNvGrpSpPr/>
              <p:nvPr/>
            </p:nvGrpSpPr>
            <p:grpSpPr>
              <a:xfrm>
                <a:off x="1028700" y="1644670"/>
                <a:ext cx="1548505" cy="180008"/>
                <a:chOff x="1028700" y="1644670"/>
                <a:chExt cx="1548505" cy="180008"/>
              </a:xfrm>
              <a:grpFill/>
            </p:grpSpPr>
            <p:sp>
              <p:nvSpPr>
                <p:cNvPr id="68" name="Pfeil: Fünfeck 67">
                  <a:extLst>
                    <a:ext uri="{FF2B5EF4-FFF2-40B4-BE49-F238E27FC236}">
                      <a16:creationId xmlns:a16="http://schemas.microsoft.com/office/drawing/2014/main" id="{4C5CF4FE-6BA0-4185-9858-24A6D6BA261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feil: Chevron 68">
                  <a:extLst>
                    <a:ext uri="{FF2B5EF4-FFF2-40B4-BE49-F238E27FC236}">
                      <a16:creationId xmlns:a16="http://schemas.microsoft.com/office/drawing/2014/main" id="{62922FD3-B3B2-4BB0-B02E-8E7956BC7BB1}"/>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Pfeil: Chevron 69">
                  <a:extLst>
                    <a:ext uri="{FF2B5EF4-FFF2-40B4-BE49-F238E27FC236}">
                      <a16:creationId xmlns:a16="http://schemas.microsoft.com/office/drawing/2014/main" id="{1173E752-B19B-493E-90E1-1E0C8F0BFB2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uppieren 63">
                <a:extLst>
                  <a:ext uri="{FF2B5EF4-FFF2-40B4-BE49-F238E27FC236}">
                    <a16:creationId xmlns:a16="http://schemas.microsoft.com/office/drawing/2014/main" id="{AC9E9431-9597-488E-BB7A-D2F6E81DF0E4}"/>
                  </a:ext>
                </a:extLst>
              </p:cNvPr>
              <p:cNvGrpSpPr/>
              <p:nvPr/>
            </p:nvGrpSpPr>
            <p:grpSpPr>
              <a:xfrm flipH="1">
                <a:off x="-3346369" y="1644681"/>
                <a:ext cx="1548498" cy="179988"/>
                <a:chOff x="3862380" y="1644681"/>
                <a:chExt cx="1548498" cy="179988"/>
              </a:xfrm>
              <a:grpFill/>
            </p:grpSpPr>
            <p:sp>
              <p:nvSpPr>
                <p:cNvPr id="65" name="Pfeil: Fünfeck 64">
                  <a:extLst>
                    <a:ext uri="{FF2B5EF4-FFF2-40B4-BE49-F238E27FC236}">
                      <a16:creationId xmlns:a16="http://schemas.microsoft.com/office/drawing/2014/main" id="{2243A370-6B26-494D-A928-66EE87325B1F}"/>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feil: Chevron 65">
                  <a:extLst>
                    <a:ext uri="{FF2B5EF4-FFF2-40B4-BE49-F238E27FC236}">
                      <a16:creationId xmlns:a16="http://schemas.microsoft.com/office/drawing/2014/main" id="{62E6B2F1-9AA2-4FF5-A9FE-3193D3DEB24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Pfeil: Chevron 66">
                  <a:extLst>
                    <a:ext uri="{FF2B5EF4-FFF2-40B4-BE49-F238E27FC236}">
                      <a16:creationId xmlns:a16="http://schemas.microsoft.com/office/drawing/2014/main" id="{5FCB2309-8634-45C0-A8BC-CCF09F8696FD}"/>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Rechteck 61">
              <a:extLst>
                <a:ext uri="{FF2B5EF4-FFF2-40B4-BE49-F238E27FC236}">
                  <a16:creationId xmlns:a16="http://schemas.microsoft.com/office/drawing/2014/main" id="{D224839E-0E23-4FEB-B70F-4EAF17E0A02C}"/>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a:extLst>
              <a:ext uri="{FF2B5EF4-FFF2-40B4-BE49-F238E27FC236}">
                <a16:creationId xmlns:a16="http://schemas.microsoft.com/office/drawing/2014/main" id="{5893DB2B-4DA4-4280-88D2-60A6BECD6294}"/>
              </a:ext>
            </a:extLst>
          </p:cNvPr>
          <p:cNvGrpSpPr/>
          <p:nvPr/>
        </p:nvGrpSpPr>
        <p:grpSpPr>
          <a:xfrm>
            <a:off x="968164" y="2784375"/>
            <a:ext cx="36018" cy="1841955"/>
            <a:chOff x="3221798" y="2327514"/>
            <a:chExt cx="36018" cy="1841955"/>
          </a:xfrm>
        </p:grpSpPr>
        <p:grpSp>
          <p:nvGrpSpPr>
            <p:cNvPr id="72" name="Gruppieren 71">
              <a:extLst>
                <a:ext uri="{FF2B5EF4-FFF2-40B4-BE49-F238E27FC236}">
                  <a16:creationId xmlns:a16="http://schemas.microsoft.com/office/drawing/2014/main" id="{5DCD2DD9-1884-4B2B-B221-20A1EDCD34AC}"/>
                </a:ext>
              </a:extLst>
            </p:cNvPr>
            <p:cNvGrpSpPr>
              <a:grpSpLocks noChangeAspect="1"/>
            </p:cNvGrpSpPr>
            <p:nvPr/>
          </p:nvGrpSpPr>
          <p:grpSpPr>
            <a:xfrm rot="16200000">
              <a:off x="2318836" y="3230490"/>
              <a:ext cx="1841955" cy="36004"/>
              <a:chOff x="-6632444" y="1644665"/>
              <a:chExt cx="9209649" cy="180018"/>
            </a:xfrm>
            <a:solidFill>
              <a:srgbClr val="7DA4A6"/>
            </a:solidFill>
          </p:grpSpPr>
          <p:grpSp>
            <p:nvGrpSpPr>
              <p:cNvPr id="74" name="Gruppieren 73">
                <a:extLst>
                  <a:ext uri="{FF2B5EF4-FFF2-40B4-BE49-F238E27FC236}">
                    <a16:creationId xmlns:a16="http://schemas.microsoft.com/office/drawing/2014/main" id="{E25A8EAF-3B07-4A06-9532-772C130B32E4}"/>
                  </a:ext>
                </a:extLst>
              </p:cNvPr>
              <p:cNvGrpSpPr/>
              <p:nvPr/>
            </p:nvGrpSpPr>
            <p:grpSpPr>
              <a:xfrm>
                <a:off x="1028700" y="1644670"/>
                <a:ext cx="1548505" cy="180008"/>
                <a:chOff x="1028700" y="1644670"/>
                <a:chExt cx="1548505" cy="180008"/>
              </a:xfrm>
              <a:grpFill/>
            </p:grpSpPr>
            <p:sp>
              <p:nvSpPr>
                <p:cNvPr id="79" name="Pfeil: Fünfeck 78">
                  <a:extLst>
                    <a:ext uri="{FF2B5EF4-FFF2-40B4-BE49-F238E27FC236}">
                      <a16:creationId xmlns:a16="http://schemas.microsoft.com/office/drawing/2014/main" id="{C55E7D42-ED20-4BAD-9936-84FE8F1D89D6}"/>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feil: Chevron 79">
                  <a:extLst>
                    <a:ext uri="{FF2B5EF4-FFF2-40B4-BE49-F238E27FC236}">
                      <a16:creationId xmlns:a16="http://schemas.microsoft.com/office/drawing/2014/main" id="{409CDBBD-3967-4B14-9CDE-BDFB3036D674}"/>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feil: Chevron 80">
                  <a:extLst>
                    <a:ext uri="{FF2B5EF4-FFF2-40B4-BE49-F238E27FC236}">
                      <a16:creationId xmlns:a16="http://schemas.microsoft.com/office/drawing/2014/main" id="{3F969FB2-9F3E-4D39-856D-D64EE69C7482}"/>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uppieren 74">
                <a:extLst>
                  <a:ext uri="{FF2B5EF4-FFF2-40B4-BE49-F238E27FC236}">
                    <a16:creationId xmlns:a16="http://schemas.microsoft.com/office/drawing/2014/main" id="{AAE7EF9C-BF39-4C4F-966B-3F9822186740}"/>
                  </a:ext>
                </a:extLst>
              </p:cNvPr>
              <p:cNvGrpSpPr/>
              <p:nvPr/>
            </p:nvGrpSpPr>
            <p:grpSpPr>
              <a:xfrm flipH="1">
                <a:off x="-6632444" y="1644665"/>
                <a:ext cx="1548462" cy="180018"/>
                <a:chOff x="7148491" y="1644665"/>
                <a:chExt cx="1548462" cy="180018"/>
              </a:xfrm>
              <a:grpFill/>
            </p:grpSpPr>
            <p:sp>
              <p:nvSpPr>
                <p:cNvPr id="76" name="Pfeil: Fünfeck 75">
                  <a:extLst>
                    <a:ext uri="{FF2B5EF4-FFF2-40B4-BE49-F238E27FC236}">
                      <a16:creationId xmlns:a16="http://schemas.microsoft.com/office/drawing/2014/main" id="{93EC23E1-4664-47B7-BD5B-BAA14E8A27FD}"/>
                    </a:ext>
                  </a:extLst>
                </p:cNvPr>
                <p:cNvSpPr/>
                <p:nvPr/>
              </p:nvSpPr>
              <p:spPr>
                <a:xfrm>
                  <a:off x="7148491" y="1644701"/>
                  <a:ext cx="1226819"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feil: Chevron 76">
                  <a:extLst>
                    <a:ext uri="{FF2B5EF4-FFF2-40B4-BE49-F238E27FC236}">
                      <a16:creationId xmlns:a16="http://schemas.microsoft.com/office/drawing/2014/main" id="{A2798A75-AB1C-4A39-8D1B-7DA2F2FDB81D}"/>
                    </a:ext>
                  </a:extLst>
                </p:cNvPr>
                <p:cNvSpPr/>
                <p:nvPr/>
              </p:nvSpPr>
              <p:spPr>
                <a:xfrm>
                  <a:off x="8356121" y="1644665"/>
                  <a:ext cx="179997" cy="17995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Pfeil: Chevron 77">
                  <a:extLst>
                    <a:ext uri="{FF2B5EF4-FFF2-40B4-BE49-F238E27FC236}">
                      <a16:creationId xmlns:a16="http://schemas.microsoft.com/office/drawing/2014/main" id="{ECBFCCA2-DB5C-4321-8CD4-01EF59B95040}"/>
                    </a:ext>
                  </a:extLst>
                </p:cNvPr>
                <p:cNvSpPr/>
                <p:nvPr/>
              </p:nvSpPr>
              <p:spPr>
                <a:xfrm>
                  <a:off x="8516956" y="1644708"/>
                  <a:ext cx="179997" cy="17995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3" name="Rechteck 72">
              <a:extLst>
                <a:ext uri="{FF2B5EF4-FFF2-40B4-BE49-F238E27FC236}">
                  <a16:creationId xmlns:a16="http://schemas.microsoft.com/office/drawing/2014/main" id="{EB306D60-8BC7-4538-98A2-5824B8BB13C2}"/>
                </a:ext>
              </a:extLst>
            </p:cNvPr>
            <p:cNvSpPr/>
            <p:nvPr/>
          </p:nvSpPr>
          <p:spPr>
            <a:xfrm>
              <a:off x="3221798" y="2549673"/>
              <a:ext cx="36000" cy="1404000"/>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uppieren 81">
            <a:extLst>
              <a:ext uri="{FF2B5EF4-FFF2-40B4-BE49-F238E27FC236}">
                <a16:creationId xmlns:a16="http://schemas.microsoft.com/office/drawing/2014/main" id="{B3D97F84-1720-429F-9EB9-CB02F9EF29A6}"/>
              </a:ext>
            </a:extLst>
          </p:cNvPr>
          <p:cNvGrpSpPr/>
          <p:nvPr/>
        </p:nvGrpSpPr>
        <p:grpSpPr>
          <a:xfrm>
            <a:off x="1938748" y="2750631"/>
            <a:ext cx="36002" cy="1184730"/>
            <a:chOff x="3221798" y="2327510"/>
            <a:chExt cx="36002" cy="1184730"/>
          </a:xfrm>
        </p:grpSpPr>
        <p:grpSp>
          <p:nvGrpSpPr>
            <p:cNvPr id="83" name="Gruppieren 82">
              <a:extLst>
                <a:ext uri="{FF2B5EF4-FFF2-40B4-BE49-F238E27FC236}">
                  <a16:creationId xmlns:a16="http://schemas.microsoft.com/office/drawing/2014/main" id="{ADBFA09F-C36C-4E4E-8B3A-C824B1204175}"/>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85" name="Gruppieren 84">
                <a:extLst>
                  <a:ext uri="{FF2B5EF4-FFF2-40B4-BE49-F238E27FC236}">
                    <a16:creationId xmlns:a16="http://schemas.microsoft.com/office/drawing/2014/main" id="{B4F84BEF-1AD1-44DE-98CF-AE441814111D}"/>
                  </a:ext>
                </a:extLst>
              </p:cNvPr>
              <p:cNvGrpSpPr/>
              <p:nvPr/>
            </p:nvGrpSpPr>
            <p:grpSpPr>
              <a:xfrm>
                <a:off x="1028700" y="1644670"/>
                <a:ext cx="1548505" cy="180008"/>
                <a:chOff x="1028700" y="1644670"/>
                <a:chExt cx="1548505" cy="180008"/>
              </a:xfrm>
              <a:grpFill/>
            </p:grpSpPr>
            <p:sp>
              <p:nvSpPr>
                <p:cNvPr id="90" name="Pfeil: Fünfeck 89">
                  <a:extLst>
                    <a:ext uri="{FF2B5EF4-FFF2-40B4-BE49-F238E27FC236}">
                      <a16:creationId xmlns:a16="http://schemas.microsoft.com/office/drawing/2014/main" id="{1FFC0E10-153C-4939-8C58-890CAD8E5E6A}"/>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Pfeil: Chevron 90">
                  <a:extLst>
                    <a:ext uri="{FF2B5EF4-FFF2-40B4-BE49-F238E27FC236}">
                      <a16:creationId xmlns:a16="http://schemas.microsoft.com/office/drawing/2014/main" id="{8D952D8E-7975-4D6C-8C4C-B3A95CF18C7B}"/>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Pfeil: Chevron 91">
                  <a:extLst>
                    <a:ext uri="{FF2B5EF4-FFF2-40B4-BE49-F238E27FC236}">
                      <a16:creationId xmlns:a16="http://schemas.microsoft.com/office/drawing/2014/main" id="{A516D79D-53C2-45B6-A854-D4B80190DEC3}"/>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uppieren 85">
                <a:extLst>
                  <a:ext uri="{FF2B5EF4-FFF2-40B4-BE49-F238E27FC236}">
                    <a16:creationId xmlns:a16="http://schemas.microsoft.com/office/drawing/2014/main" id="{460ABBF8-DB22-40CD-8C2A-B55E910A6BF0}"/>
                  </a:ext>
                </a:extLst>
              </p:cNvPr>
              <p:cNvGrpSpPr/>
              <p:nvPr/>
            </p:nvGrpSpPr>
            <p:grpSpPr>
              <a:xfrm flipH="1">
                <a:off x="-3346369" y="1644681"/>
                <a:ext cx="1548498" cy="179988"/>
                <a:chOff x="3862380" y="1644681"/>
                <a:chExt cx="1548498" cy="179988"/>
              </a:xfrm>
              <a:grpFill/>
            </p:grpSpPr>
            <p:sp>
              <p:nvSpPr>
                <p:cNvPr id="87" name="Pfeil: Fünfeck 86">
                  <a:extLst>
                    <a:ext uri="{FF2B5EF4-FFF2-40B4-BE49-F238E27FC236}">
                      <a16:creationId xmlns:a16="http://schemas.microsoft.com/office/drawing/2014/main" id="{D00C923F-2002-4E95-A572-766DA8205181}"/>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feil: Chevron 87">
                  <a:extLst>
                    <a:ext uri="{FF2B5EF4-FFF2-40B4-BE49-F238E27FC236}">
                      <a16:creationId xmlns:a16="http://schemas.microsoft.com/office/drawing/2014/main" id="{6B46D774-D0F2-4512-AE28-D45CC9B25856}"/>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Pfeil: Chevron 88">
                  <a:extLst>
                    <a:ext uri="{FF2B5EF4-FFF2-40B4-BE49-F238E27FC236}">
                      <a16:creationId xmlns:a16="http://schemas.microsoft.com/office/drawing/2014/main" id="{0B9D0726-6DD2-4CE2-9D04-99436990C9F2}"/>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4" name="Rechteck 83">
              <a:extLst>
                <a:ext uri="{FF2B5EF4-FFF2-40B4-BE49-F238E27FC236}">
                  <a16:creationId xmlns:a16="http://schemas.microsoft.com/office/drawing/2014/main" id="{8E20D3ED-61C3-4004-BA5F-335EEA60600A}"/>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hteck 46">
            <a:extLst>
              <a:ext uri="{FF2B5EF4-FFF2-40B4-BE49-F238E27FC236}">
                <a16:creationId xmlns:a16="http://schemas.microsoft.com/office/drawing/2014/main" id="{EAD56313-27FD-4281-9E5E-00D4C29AEB20}"/>
              </a:ext>
            </a:extLst>
          </p:cNvPr>
          <p:cNvSpPr/>
          <p:nvPr/>
        </p:nvSpPr>
        <p:spPr>
          <a:xfrm>
            <a:off x="2349957" y="1244955"/>
            <a:ext cx="4173632" cy="400110"/>
          </a:xfrm>
          <a:prstGeom prst="rect">
            <a:avLst/>
          </a:prstGeom>
        </p:spPr>
        <p:txBody>
          <a:bodyPr wrap="square">
            <a:spAutoFit/>
          </a:bodyPr>
          <a:lstStyle/>
          <a:p>
            <a:r>
              <a:rPr lang="en-US" sz="2000" dirty="0">
                <a:solidFill>
                  <a:srgbClr val="006065"/>
                </a:solidFill>
                <a:latin typeface="HelveticaNeueLT Com 45 Lt" panose="020B0403020202020204" pitchFamily="34" charset="0"/>
              </a:rPr>
              <a:t>Objectives</a:t>
            </a:r>
          </a:p>
        </p:txBody>
      </p:sp>
      <p:pic>
        <p:nvPicPr>
          <p:cNvPr id="5" name="Grafik 4">
            <a:extLst>
              <a:ext uri="{FF2B5EF4-FFF2-40B4-BE49-F238E27FC236}">
                <a16:creationId xmlns:a16="http://schemas.microsoft.com/office/drawing/2014/main" id="{1DCB1FC7-3221-47E8-B7AB-DCC3B3948E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8183" y="1773988"/>
            <a:ext cx="5346332" cy="3511948"/>
          </a:xfrm>
          <a:prstGeom prst="rect">
            <a:avLst/>
          </a:prstGeom>
        </p:spPr>
      </p:pic>
    </p:spTree>
    <p:extLst>
      <p:ext uri="{BB962C8B-B14F-4D97-AF65-F5344CB8AC3E}">
        <p14:creationId xmlns:p14="http://schemas.microsoft.com/office/powerpoint/2010/main" val="357869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hink-cell data - do not delete" hidden="1">
            <a:extLst>
              <a:ext uri="{FF2B5EF4-FFF2-40B4-BE49-F238E27FC236}">
                <a16:creationId xmlns:a16="http://schemas.microsoft.com/office/drawing/2014/main" id="{3791D3E1-40D1-4189-B7CA-B40756475DA3}"/>
              </a:ext>
            </a:extLst>
          </p:cNvPr>
          <p:cNvGraphicFramePr>
            <a:graphicFrameLocks noChangeAspect="1"/>
          </p:cNvGraphicFramePr>
          <p:nvPr>
            <p:custDataLst>
              <p:tags r:id="rId2"/>
            </p:custDataLst>
            <p:extLst>
              <p:ext uri="{D42A27DB-BD31-4B8C-83A1-F6EECF244321}">
                <p14:modId xmlns:p14="http://schemas.microsoft.com/office/powerpoint/2010/main" val="853979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86" name="think-cell Folie" r:id="rId4" imgW="415" imgH="416" progId="TCLayout.ActiveDocument.1">
                  <p:embed/>
                </p:oleObj>
              </mc:Choice>
              <mc:Fallback>
                <p:oleObj name="think-cell Folie" r:id="rId4" imgW="415" imgH="416" progId="TCLayout.ActiveDocument.1">
                  <p:embed/>
                  <p:pic>
                    <p:nvPicPr>
                      <p:cNvPr id="39" name="think-cell data - do not delete" hidden="1">
                        <a:extLst>
                          <a:ext uri="{FF2B5EF4-FFF2-40B4-BE49-F238E27FC236}">
                            <a16:creationId xmlns:a16="http://schemas.microsoft.com/office/drawing/2014/main" id="{3791D3E1-40D1-4189-B7CA-B40756475D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FD22A55B-1C2A-4289-8086-5F2C2B8BAC76}"/>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
        <p:nvSpPr>
          <p:cNvPr id="40" name="TextBox 9">
            <a:extLst>
              <a:ext uri="{FF2B5EF4-FFF2-40B4-BE49-F238E27FC236}">
                <a16:creationId xmlns:a16="http://schemas.microsoft.com/office/drawing/2014/main" id="{3DB6EAC7-D6AB-4021-ADBD-E12538FC74A6}"/>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latin typeface="HelveticaNeueLT Com 33 ThEx" panose="020B0404020202020204" pitchFamily="34" charset="0"/>
                <a:cs typeface="Segoe UI" panose="020B0502040204020203" pitchFamily="34" charset="0"/>
              </a:rPr>
              <a:t>Strategic Research Area I: Carbon-based Fuel Application</a:t>
            </a:r>
          </a:p>
          <a:p>
            <a:pPr defTabSz="914400">
              <a:defRPr/>
            </a:pPr>
            <a:r>
              <a:rPr lang="en-US" sz="2400" dirty="0">
                <a:solidFill>
                  <a:srgbClr val="006065"/>
                </a:solidFill>
                <a:latin typeface="HelveticaNeueLT Com 33 ThEx" panose="020B0404020202020204" pitchFamily="34" charset="0"/>
                <a:cs typeface="Segoe UI" panose="020B0502040204020203" pitchFamily="34" charset="0"/>
              </a:rPr>
              <a:t>Next Generation Direct Liquid Fuel Cells</a:t>
            </a:r>
          </a:p>
        </p:txBody>
      </p:sp>
      <p:sp>
        <p:nvSpPr>
          <p:cNvPr id="54" name="object 12">
            <a:extLst>
              <a:ext uri="{FF2B5EF4-FFF2-40B4-BE49-F238E27FC236}">
                <a16:creationId xmlns:a16="http://schemas.microsoft.com/office/drawing/2014/main" id="{872A78E3-E8FC-40F1-A52A-E08555029719}"/>
              </a:ext>
            </a:extLst>
          </p:cNvPr>
          <p:cNvSpPr/>
          <p:nvPr/>
        </p:nvSpPr>
        <p:spPr>
          <a:xfrm>
            <a:off x="853159"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5" name="object 13">
            <a:extLst>
              <a:ext uri="{FF2B5EF4-FFF2-40B4-BE49-F238E27FC236}">
                <a16:creationId xmlns:a16="http://schemas.microsoft.com/office/drawing/2014/main" id="{263CF045-61BF-4095-9BE4-C48789840469}"/>
              </a:ext>
            </a:extLst>
          </p:cNvPr>
          <p:cNvSpPr txBox="1">
            <a:spLocks/>
          </p:cNvSpPr>
          <p:nvPr/>
        </p:nvSpPr>
        <p:spPr>
          <a:xfrm>
            <a:off x="878634" y="1216388"/>
            <a:ext cx="1091500" cy="653018"/>
          </a:xfrm>
          <a:prstGeom prst="rect">
            <a:avLst/>
          </a:prstGeom>
        </p:spPr>
        <p:txBody>
          <a:bodyPr vert="horz" wrap="square" lIns="0" tIns="10160" rIns="0" bIns="0" rtlCol="0">
            <a:noAutofit/>
          </a:bodyPr>
          <a:lstStyle>
            <a:lvl1pPr>
              <a:defRPr sz="900" b="0" i="0">
                <a:solidFill>
                  <a:schemeClr val="bg1"/>
                </a:solidFill>
                <a:latin typeface="HelveticaNeueLT Com 45 Lt"/>
                <a:ea typeface="+mj-ea"/>
                <a:cs typeface="HelveticaNeueLT Com 45 Lt"/>
              </a:defRPr>
            </a:lvl1pPr>
          </a:lstStyle>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Carbon-based </a:t>
            </a:r>
            <a:r>
              <a:rPr kumimoji="0" lang="en-US" sz="1200" b="0" i="0" u="none" strike="noStrike" kern="0" cap="none" spc="-20" normalizeH="0" baseline="0" noProof="0" dirty="0">
                <a:ln>
                  <a:noFill/>
                </a:ln>
                <a:solidFill>
                  <a:sysClr val="window" lastClr="FFFFFF"/>
                </a:solidFill>
                <a:effectLst/>
                <a:uLnTx/>
                <a:uFillTx/>
                <a:latin typeface="HelveticaNeueLT Com 45 Lt"/>
                <a:ea typeface="+mj-ea"/>
              </a:rPr>
              <a:t>Fuel</a:t>
            </a:r>
          </a:p>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Application</a:t>
            </a:r>
          </a:p>
        </p:txBody>
      </p:sp>
      <p:sp>
        <p:nvSpPr>
          <p:cNvPr id="56" name="object 15">
            <a:extLst>
              <a:ext uri="{FF2B5EF4-FFF2-40B4-BE49-F238E27FC236}">
                <a16:creationId xmlns:a16="http://schemas.microsoft.com/office/drawing/2014/main" id="{9E0161BD-E2EA-48FA-B7DC-D852201CDBE3}"/>
              </a:ext>
            </a:extLst>
          </p:cNvPr>
          <p:cNvSpPr/>
          <p:nvPr/>
        </p:nvSpPr>
        <p:spPr>
          <a:xfrm>
            <a:off x="853159" y="4363946"/>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7" name="object 44">
            <a:extLst>
              <a:ext uri="{FF2B5EF4-FFF2-40B4-BE49-F238E27FC236}">
                <a16:creationId xmlns:a16="http://schemas.microsoft.com/office/drawing/2014/main" id="{896F1DC3-3852-49C5-97F7-BC32EC691ED6}"/>
              </a:ext>
            </a:extLst>
          </p:cNvPr>
          <p:cNvSpPr txBox="1"/>
          <p:nvPr/>
        </p:nvSpPr>
        <p:spPr>
          <a:xfrm>
            <a:off x="925173" y="2371319"/>
            <a:ext cx="955063"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Bio-</a:t>
            </a:r>
            <a:r>
              <a:rPr sz="1050" kern="0" dirty="0">
                <a:solidFill>
                  <a:srgbClr val="FFFFFF"/>
                </a:solidFill>
                <a:latin typeface="HelveticaNeueLT Com 45 Lt"/>
                <a:cs typeface="HelveticaNeueLT Com 45 Lt"/>
              </a:rPr>
              <a:t>hybrid</a:t>
            </a:r>
            <a:r>
              <a:rPr sz="1050" kern="0" spc="145" dirty="0">
                <a:solidFill>
                  <a:srgbClr val="FFFFFF"/>
                </a:solidFill>
                <a:latin typeface="HelveticaNeueLT Com 45 Lt"/>
                <a:cs typeface="HelveticaNeueLT Com 45 Lt"/>
              </a:rPr>
              <a:t> </a:t>
            </a:r>
            <a:r>
              <a:rPr sz="1050" kern="0" spc="-20" dirty="0">
                <a:solidFill>
                  <a:srgbClr val="FFFFFF"/>
                </a:solidFill>
                <a:latin typeface="HelveticaNeueLT Com 45 Lt"/>
                <a:cs typeface="HelveticaNeueLT Com 45 Lt"/>
              </a:rPr>
              <a:t>Fuel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Characterization</a:t>
            </a:r>
            <a:endParaRPr sz="1050" kern="0" dirty="0">
              <a:solidFill>
                <a:sysClr val="windowText" lastClr="000000"/>
              </a:solidFill>
              <a:latin typeface="HelveticaNeueLT Com 45 Lt"/>
              <a:cs typeface="HelveticaNeueLT Com 45 Lt"/>
            </a:endParaRPr>
          </a:p>
        </p:txBody>
      </p:sp>
      <p:sp>
        <p:nvSpPr>
          <p:cNvPr id="58" name="object 50">
            <a:extLst>
              <a:ext uri="{FF2B5EF4-FFF2-40B4-BE49-F238E27FC236}">
                <a16:creationId xmlns:a16="http://schemas.microsoft.com/office/drawing/2014/main" id="{062B6237-FFE3-4863-8B69-3435DD0E69A8}"/>
              </a:ext>
            </a:extLst>
          </p:cNvPr>
          <p:cNvSpPr txBox="1"/>
          <p:nvPr/>
        </p:nvSpPr>
        <p:spPr>
          <a:xfrm>
            <a:off x="1066184" y="3021514"/>
            <a:ext cx="857204" cy="345328"/>
          </a:xfrm>
          <a:prstGeom prst="rect">
            <a:avLst/>
          </a:prstGeom>
        </p:spPr>
        <p:txBody>
          <a:bodyPr vert="horz" wrap="square" lIns="0" tIns="12065" rIns="0" bIns="0" rtlCol="0">
            <a:noAutofit/>
          </a:bodyPr>
          <a:lstStyle/>
          <a:p>
            <a:pPr marR="5080" algn="r" defTabSz="914400"/>
            <a:r>
              <a:rPr sz="1050" kern="0" spc="-10" dirty="0">
                <a:solidFill>
                  <a:srgbClr val="FFFFFF"/>
                </a:solidFill>
                <a:latin typeface="HelveticaNeueLT Com 45 Lt"/>
                <a:cs typeface="HelveticaNeueLT Com 45 Lt"/>
              </a:rPr>
              <a:t>Carbon-based</a:t>
            </a:r>
            <a:endParaRPr sz="1050" kern="0" dirty="0">
              <a:solidFill>
                <a:sysClr val="windowText" lastClr="000000"/>
              </a:solidFill>
              <a:latin typeface="HelveticaNeueLT Com 45 Lt"/>
              <a:cs typeface="HelveticaNeueLT Com 45 Lt"/>
            </a:endParaRPr>
          </a:p>
          <a:p>
            <a:pPr marR="5080" algn="r" defTabSz="914400"/>
            <a:r>
              <a:rPr sz="1050" kern="0" dirty="0">
                <a:solidFill>
                  <a:srgbClr val="FFFFFF"/>
                </a:solidFill>
                <a:latin typeface="HelveticaNeueLT Com 45 Lt"/>
                <a:cs typeface="HelveticaNeueLT Com 45 Lt"/>
              </a:rPr>
              <a:t>Fuel</a:t>
            </a:r>
            <a:r>
              <a:rPr sz="1050" kern="0" spc="-1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dirty="0">
              <a:solidFill>
                <a:sysClr val="windowText" lastClr="000000"/>
              </a:solidFill>
              <a:latin typeface="HelveticaNeueLT Com 45 Lt"/>
              <a:cs typeface="HelveticaNeueLT Com 45 Lt"/>
            </a:endParaRPr>
          </a:p>
        </p:txBody>
      </p:sp>
      <p:sp>
        <p:nvSpPr>
          <p:cNvPr id="59" name="object 56">
            <a:extLst>
              <a:ext uri="{FF2B5EF4-FFF2-40B4-BE49-F238E27FC236}">
                <a16:creationId xmlns:a16="http://schemas.microsoft.com/office/drawing/2014/main" id="{B90EA7A2-E968-4FFD-9120-977E73A6AF2D}"/>
              </a:ext>
            </a:extLst>
          </p:cNvPr>
          <p:cNvSpPr txBox="1"/>
          <p:nvPr/>
        </p:nvSpPr>
        <p:spPr>
          <a:xfrm>
            <a:off x="1005191" y="3563049"/>
            <a:ext cx="67466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Thermal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Energy</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dirty="0">
              <a:solidFill>
                <a:sysClr val="windowText" lastClr="000000"/>
              </a:solidFill>
              <a:latin typeface="HelveticaNeueLT Com 45 Lt"/>
              <a:cs typeface="HelveticaNeueLT Com 45 Lt"/>
            </a:endParaRPr>
          </a:p>
        </p:txBody>
      </p:sp>
      <p:grpSp>
        <p:nvGrpSpPr>
          <p:cNvPr id="60" name="Gruppieren 59">
            <a:extLst>
              <a:ext uri="{FF2B5EF4-FFF2-40B4-BE49-F238E27FC236}">
                <a16:creationId xmlns:a16="http://schemas.microsoft.com/office/drawing/2014/main" id="{F27AC46D-AAEA-447C-B4C3-2E63F0F1278C}"/>
              </a:ext>
            </a:extLst>
          </p:cNvPr>
          <p:cNvGrpSpPr/>
          <p:nvPr/>
        </p:nvGrpSpPr>
        <p:grpSpPr>
          <a:xfrm>
            <a:off x="872298" y="2327510"/>
            <a:ext cx="36002" cy="1184730"/>
            <a:chOff x="3221798" y="2327510"/>
            <a:chExt cx="36002" cy="1184730"/>
          </a:xfrm>
        </p:grpSpPr>
        <p:grpSp>
          <p:nvGrpSpPr>
            <p:cNvPr id="61" name="Gruppieren 60">
              <a:extLst>
                <a:ext uri="{FF2B5EF4-FFF2-40B4-BE49-F238E27FC236}">
                  <a16:creationId xmlns:a16="http://schemas.microsoft.com/office/drawing/2014/main" id="{44225E7D-49BF-41B6-A1D8-02BB378B5E89}"/>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63" name="Gruppieren 62">
                <a:extLst>
                  <a:ext uri="{FF2B5EF4-FFF2-40B4-BE49-F238E27FC236}">
                    <a16:creationId xmlns:a16="http://schemas.microsoft.com/office/drawing/2014/main" id="{BF12DD3C-4145-4F65-BD56-9B1ABD433206}"/>
                  </a:ext>
                </a:extLst>
              </p:cNvPr>
              <p:cNvGrpSpPr/>
              <p:nvPr/>
            </p:nvGrpSpPr>
            <p:grpSpPr>
              <a:xfrm>
                <a:off x="1028700" y="1644670"/>
                <a:ext cx="1548505" cy="180008"/>
                <a:chOff x="1028700" y="1644670"/>
                <a:chExt cx="1548505" cy="180008"/>
              </a:xfrm>
              <a:grpFill/>
            </p:grpSpPr>
            <p:sp>
              <p:nvSpPr>
                <p:cNvPr id="68" name="Pfeil: Fünfeck 67">
                  <a:extLst>
                    <a:ext uri="{FF2B5EF4-FFF2-40B4-BE49-F238E27FC236}">
                      <a16:creationId xmlns:a16="http://schemas.microsoft.com/office/drawing/2014/main" id="{4C5CF4FE-6BA0-4185-9858-24A6D6BA261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feil: Chevron 68">
                  <a:extLst>
                    <a:ext uri="{FF2B5EF4-FFF2-40B4-BE49-F238E27FC236}">
                      <a16:creationId xmlns:a16="http://schemas.microsoft.com/office/drawing/2014/main" id="{62922FD3-B3B2-4BB0-B02E-8E7956BC7BB1}"/>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Pfeil: Chevron 69">
                  <a:extLst>
                    <a:ext uri="{FF2B5EF4-FFF2-40B4-BE49-F238E27FC236}">
                      <a16:creationId xmlns:a16="http://schemas.microsoft.com/office/drawing/2014/main" id="{1173E752-B19B-493E-90E1-1E0C8F0BFB2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uppieren 63">
                <a:extLst>
                  <a:ext uri="{FF2B5EF4-FFF2-40B4-BE49-F238E27FC236}">
                    <a16:creationId xmlns:a16="http://schemas.microsoft.com/office/drawing/2014/main" id="{AC9E9431-9597-488E-BB7A-D2F6E81DF0E4}"/>
                  </a:ext>
                </a:extLst>
              </p:cNvPr>
              <p:cNvGrpSpPr/>
              <p:nvPr/>
            </p:nvGrpSpPr>
            <p:grpSpPr>
              <a:xfrm flipH="1">
                <a:off x="-3346369" y="1644681"/>
                <a:ext cx="1548498" cy="179988"/>
                <a:chOff x="3862380" y="1644681"/>
                <a:chExt cx="1548498" cy="179988"/>
              </a:xfrm>
              <a:grpFill/>
            </p:grpSpPr>
            <p:sp>
              <p:nvSpPr>
                <p:cNvPr id="65" name="Pfeil: Fünfeck 64">
                  <a:extLst>
                    <a:ext uri="{FF2B5EF4-FFF2-40B4-BE49-F238E27FC236}">
                      <a16:creationId xmlns:a16="http://schemas.microsoft.com/office/drawing/2014/main" id="{2243A370-6B26-494D-A928-66EE87325B1F}"/>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feil: Chevron 65">
                  <a:extLst>
                    <a:ext uri="{FF2B5EF4-FFF2-40B4-BE49-F238E27FC236}">
                      <a16:creationId xmlns:a16="http://schemas.microsoft.com/office/drawing/2014/main" id="{62E6B2F1-9AA2-4FF5-A9FE-3193D3DEB24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Pfeil: Chevron 66">
                  <a:extLst>
                    <a:ext uri="{FF2B5EF4-FFF2-40B4-BE49-F238E27FC236}">
                      <a16:creationId xmlns:a16="http://schemas.microsoft.com/office/drawing/2014/main" id="{5FCB2309-8634-45C0-A8BC-CCF09F8696FD}"/>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Rechteck 61">
              <a:extLst>
                <a:ext uri="{FF2B5EF4-FFF2-40B4-BE49-F238E27FC236}">
                  <a16:creationId xmlns:a16="http://schemas.microsoft.com/office/drawing/2014/main" id="{D224839E-0E23-4FEB-B70F-4EAF17E0A02C}"/>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a:extLst>
              <a:ext uri="{FF2B5EF4-FFF2-40B4-BE49-F238E27FC236}">
                <a16:creationId xmlns:a16="http://schemas.microsoft.com/office/drawing/2014/main" id="{5893DB2B-4DA4-4280-88D2-60A6BECD6294}"/>
              </a:ext>
            </a:extLst>
          </p:cNvPr>
          <p:cNvGrpSpPr/>
          <p:nvPr/>
        </p:nvGrpSpPr>
        <p:grpSpPr>
          <a:xfrm>
            <a:off x="968164" y="2784375"/>
            <a:ext cx="36018" cy="1841955"/>
            <a:chOff x="3221798" y="2327514"/>
            <a:chExt cx="36018" cy="1841955"/>
          </a:xfrm>
        </p:grpSpPr>
        <p:grpSp>
          <p:nvGrpSpPr>
            <p:cNvPr id="72" name="Gruppieren 71">
              <a:extLst>
                <a:ext uri="{FF2B5EF4-FFF2-40B4-BE49-F238E27FC236}">
                  <a16:creationId xmlns:a16="http://schemas.microsoft.com/office/drawing/2014/main" id="{5DCD2DD9-1884-4B2B-B221-20A1EDCD34AC}"/>
                </a:ext>
              </a:extLst>
            </p:cNvPr>
            <p:cNvGrpSpPr>
              <a:grpSpLocks noChangeAspect="1"/>
            </p:cNvGrpSpPr>
            <p:nvPr/>
          </p:nvGrpSpPr>
          <p:grpSpPr>
            <a:xfrm rot="16200000">
              <a:off x="2318836" y="3230490"/>
              <a:ext cx="1841955" cy="36004"/>
              <a:chOff x="-6632444" y="1644665"/>
              <a:chExt cx="9209649" cy="180018"/>
            </a:xfrm>
            <a:solidFill>
              <a:srgbClr val="7DA4A6"/>
            </a:solidFill>
          </p:grpSpPr>
          <p:grpSp>
            <p:nvGrpSpPr>
              <p:cNvPr id="74" name="Gruppieren 73">
                <a:extLst>
                  <a:ext uri="{FF2B5EF4-FFF2-40B4-BE49-F238E27FC236}">
                    <a16:creationId xmlns:a16="http://schemas.microsoft.com/office/drawing/2014/main" id="{E25A8EAF-3B07-4A06-9532-772C130B32E4}"/>
                  </a:ext>
                </a:extLst>
              </p:cNvPr>
              <p:cNvGrpSpPr/>
              <p:nvPr/>
            </p:nvGrpSpPr>
            <p:grpSpPr>
              <a:xfrm>
                <a:off x="1028700" y="1644670"/>
                <a:ext cx="1548505" cy="180008"/>
                <a:chOff x="1028700" y="1644670"/>
                <a:chExt cx="1548505" cy="180008"/>
              </a:xfrm>
              <a:grpFill/>
            </p:grpSpPr>
            <p:sp>
              <p:nvSpPr>
                <p:cNvPr id="79" name="Pfeil: Fünfeck 78">
                  <a:extLst>
                    <a:ext uri="{FF2B5EF4-FFF2-40B4-BE49-F238E27FC236}">
                      <a16:creationId xmlns:a16="http://schemas.microsoft.com/office/drawing/2014/main" id="{C55E7D42-ED20-4BAD-9936-84FE8F1D89D6}"/>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feil: Chevron 79">
                  <a:extLst>
                    <a:ext uri="{FF2B5EF4-FFF2-40B4-BE49-F238E27FC236}">
                      <a16:creationId xmlns:a16="http://schemas.microsoft.com/office/drawing/2014/main" id="{409CDBBD-3967-4B14-9CDE-BDFB3036D674}"/>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feil: Chevron 80">
                  <a:extLst>
                    <a:ext uri="{FF2B5EF4-FFF2-40B4-BE49-F238E27FC236}">
                      <a16:creationId xmlns:a16="http://schemas.microsoft.com/office/drawing/2014/main" id="{3F969FB2-9F3E-4D39-856D-D64EE69C7482}"/>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uppieren 74">
                <a:extLst>
                  <a:ext uri="{FF2B5EF4-FFF2-40B4-BE49-F238E27FC236}">
                    <a16:creationId xmlns:a16="http://schemas.microsoft.com/office/drawing/2014/main" id="{AAE7EF9C-BF39-4C4F-966B-3F9822186740}"/>
                  </a:ext>
                </a:extLst>
              </p:cNvPr>
              <p:cNvGrpSpPr/>
              <p:nvPr/>
            </p:nvGrpSpPr>
            <p:grpSpPr>
              <a:xfrm flipH="1">
                <a:off x="-6632444" y="1644665"/>
                <a:ext cx="1548462" cy="180018"/>
                <a:chOff x="7148491" y="1644665"/>
                <a:chExt cx="1548462" cy="180018"/>
              </a:xfrm>
              <a:grpFill/>
            </p:grpSpPr>
            <p:sp>
              <p:nvSpPr>
                <p:cNvPr id="76" name="Pfeil: Fünfeck 75">
                  <a:extLst>
                    <a:ext uri="{FF2B5EF4-FFF2-40B4-BE49-F238E27FC236}">
                      <a16:creationId xmlns:a16="http://schemas.microsoft.com/office/drawing/2014/main" id="{93EC23E1-4664-47B7-BD5B-BAA14E8A27FD}"/>
                    </a:ext>
                  </a:extLst>
                </p:cNvPr>
                <p:cNvSpPr/>
                <p:nvPr/>
              </p:nvSpPr>
              <p:spPr>
                <a:xfrm>
                  <a:off x="7148491" y="1644701"/>
                  <a:ext cx="1226819"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feil: Chevron 76">
                  <a:extLst>
                    <a:ext uri="{FF2B5EF4-FFF2-40B4-BE49-F238E27FC236}">
                      <a16:creationId xmlns:a16="http://schemas.microsoft.com/office/drawing/2014/main" id="{A2798A75-AB1C-4A39-8D1B-7DA2F2FDB81D}"/>
                    </a:ext>
                  </a:extLst>
                </p:cNvPr>
                <p:cNvSpPr/>
                <p:nvPr/>
              </p:nvSpPr>
              <p:spPr>
                <a:xfrm>
                  <a:off x="8356121" y="1644665"/>
                  <a:ext cx="179997" cy="17995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Pfeil: Chevron 77">
                  <a:extLst>
                    <a:ext uri="{FF2B5EF4-FFF2-40B4-BE49-F238E27FC236}">
                      <a16:creationId xmlns:a16="http://schemas.microsoft.com/office/drawing/2014/main" id="{ECBFCCA2-DB5C-4321-8CD4-01EF59B95040}"/>
                    </a:ext>
                  </a:extLst>
                </p:cNvPr>
                <p:cNvSpPr/>
                <p:nvPr/>
              </p:nvSpPr>
              <p:spPr>
                <a:xfrm>
                  <a:off x="8516956" y="1644708"/>
                  <a:ext cx="179997" cy="17995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3" name="Rechteck 72">
              <a:extLst>
                <a:ext uri="{FF2B5EF4-FFF2-40B4-BE49-F238E27FC236}">
                  <a16:creationId xmlns:a16="http://schemas.microsoft.com/office/drawing/2014/main" id="{EB306D60-8BC7-4538-98A2-5824B8BB13C2}"/>
                </a:ext>
              </a:extLst>
            </p:cNvPr>
            <p:cNvSpPr/>
            <p:nvPr/>
          </p:nvSpPr>
          <p:spPr>
            <a:xfrm>
              <a:off x="3221798" y="2549673"/>
              <a:ext cx="36000" cy="1404000"/>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uppieren 81">
            <a:extLst>
              <a:ext uri="{FF2B5EF4-FFF2-40B4-BE49-F238E27FC236}">
                <a16:creationId xmlns:a16="http://schemas.microsoft.com/office/drawing/2014/main" id="{B3D97F84-1720-429F-9EB9-CB02F9EF29A6}"/>
              </a:ext>
            </a:extLst>
          </p:cNvPr>
          <p:cNvGrpSpPr/>
          <p:nvPr/>
        </p:nvGrpSpPr>
        <p:grpSpPr>
          <a:xfrm>
            <a:off x="1938748" y="2750631"/>
            <a:ext cx="36002" cy="1184730"/>
            <a:chOff x="3221798" y="2327510"/>
            <a:chExt cx="36002" cy="1184730"/>
          </a:xfrm>
        </p:grpSpPr>
        <p:grpSp>
          <p:nvGrpSpPr>
            <p:cNvPr id="83" name="Gruppieren 82">
              <a:extLst>
                <a:ext uri="{FF2B5EF4-FFF2-40B4-BE49-F238E27FC236}">
                  <a16:creationId xmlns:a16="http://schemas.microsoft.com/office/drawing/2014/main" id="{ADBFA09F-C36C-4E4E-8B3A-C824B1204175}"/>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85" name="Gruppieren 84">
                <a:extLst>
                  <a:ext uri="{FF2B5EF4-FFF2-40B4-BE49-F238E27FC236}">
                    <a16:creationId xmlns:a16="http://schemas.microsoft.com/office/drawing/2014/main" id="{B4F84BEF-1AD1-44DE-98CF-AE441814111D}"/>
                  </a:ext>
                </a:extLst>
              </p:cNvPr>
              <p:cNvGrpSpPr/>
              <p:nvPr/>
            </p:nvGrpSpPr>
            <p:grpSpPr>
              <a:xfrm>
                <a:off x="1028700" y="1644670"/>
                <a:ext cx="1548505" cy="180008"/>
                <a:chOff x="1028700" y="1644670"/>
                <a:chExt cx="1548505" cy="180008"/>
              </a:xfrm>
              <a:grpFill/>
            </p:grpSpPr>
            <p:sp>
              <p:nvSpPr>
                <p:cNvPr id="90" name="Pfeil: Fünfeck 89">
                  <a:extLst>
                    <a:ext uri="{FF2B5EF4-FFF2-40B4-BE49-F238E27FC236}">
                      <a16:creationId xmlns:a16="http://schemas.microsoft.com/office/drawing/2014/main" id="{1FFC0E10-153C-4939-8C58-890CAD8E5E6A}"/>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Pfeil: Chevron 90">
                  <a:extLst>
                    <a:ext uri="{FF2B5EF4-FFF2-40B4-BE49-F238E27FC236}">
                      <a16:creationId xmlns:a16="http://schemas.microsoft.com/office/drawing/2014/main" id="{8D952D8E-7975-4D6C-8C4C-B3A95CF18C7B}"/>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Pfeil: Chevron 91">
                  <a:extLst>
                    <a:ext uri="{FF2B5EF4-FFF2-40B4-BE49-F238E27FC236}">
                      <a16:creationId xmlns:a16="http://schemas.microsoft.com/office/drawing/2014/main" id="{A516D79D-53C2-45B6-A854-D4B80190DEC3}"/>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uppieren 85">
                <a:extLst>
                  <a:ext uri="{FF2B5EF4-FFF2-40B4-BE49-F238E27FC236}">
                    <a16:creationId xmlns:a16="http://schemas.microsoft.com/office/drawing/2014/main" id="{460ABBF8-DB22-40CD-8C2A-B55E910A6BF0}"/>
                  </a:ext>
                </a:extLst>
              </p:cNvPr>
              <p:cNvGrpSpPr/>
              <p:nvPr/>
            </p:nvGrpSpPr>
            <p:grpSpPr>
              <a:xfrm flipH="1">
                <a:off x="-3346369" y="1644681"/>
                <a:ext cx="1548498" cy="179988"/>
                <a:chOff x="3862380" y="1644681"/>
                <a:chExt cx="1548498" cy="179988"/>
              </a:xfrm>
              <a:grpFill/>
            </p:grpSpPr>
            <p:sp>
              <p:nvSpPr>
                <p:cNvPr id="87" name="Pfeil: Fünfeck 86">
                  <a:extLst>
                    <a:ext uri="{FF2B5EF4-FFF2-40B4-BE49-F238E27FC236}">
                      <a16:creationId xmlns:a16="http://schemas.microsoft.com/office/drawing/2014/main" id="{D00C923F-2002-4E95-A572-766DA8205181}"/>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feil: Chevron 87">
                  <a:extLst>
                    <a:ext uri="{FF2B5EF4-FFF2-40B4-BE49-F238E27FC236}">
                      <a16:creationId xmlns:a16="http://schemas.microsoft.com/office/drawing/2014/main" id="{6B46D774-D0F2-4512-AE28-D45CC9B25856}"/>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Pfeil: Chevron 88">
                  <a:extLst>
                    <a:ext uri="{FF2B5EF4-FFF2-40B4-BE49-F238E27FC236}">
                      <a16:creationId xmlns:a16="http://schemas.microsoft.com/office/drawing/2014/main" id="{0B9D0726-6DD2-4CE2-9D04-99436990C9F2}"/>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4" name="Rechteck 83">
              <a:extLst>
                <a:ext uri="{FF2B5EF4-FFF2-40B4-BE49-F238E27FC236}">
                  <a16:creationId xmlns:a16="http://schemas.microsoft.com/office/drawing/2014/main" id="{8E20D3ED-61C3-4004-BA5F-335EEA60600A}"/>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hteck 46">
            <a:extLst>
              <a:ext uri="{FF2B5EF4-FFF2-40B4-BE49-F238E27FC236}">
                <a16:creationId xmlns:a16="http://schemas.microsoft.com/office/drawing/2014/main" id="{EAD56313-27FD-4281-9E5E-00D4C29AEB20}"/>
              </a:ext>
            </a:extLst>
          </p:cNvPr>
          <p:cNvSpPr/>
          <p:nvPr/>
        </p:nvSpPr>
        <p:spPr>
          <a:xfrm>
            <a:off x="2349957" y="1244955"/>
            <a:ext cx="4173632" cy="400110"/>
          </a:xfrm>
          <a:prstGeom prst="rect">
            <a:avLst/>
          </a:prstGeom>
        </p:spPr>
        <p:txBody>
          <a:bodyPr wrap="square">
            <a:spAutoFit/>
          </a:bodyPr>
          <a:lstStyle/>
          <a:p>
            <a:r>
              <a:rPr lang="en-US" sz="2000" dirty="0">
                <a:solidFill>
                  <a:srgbClr val="006065"/>
                </a:solidFill>
                <a:latin typeface="HelveticaNeueLT Com 45 Lt" panose="020B0403020202020204" pitchFamily="34" charset="0"/>
              </a:rPr>
              <a:t>Objectives</a:t>
            </a:r>
          </a:p>
        </p:txBody>
      </p:sp>
      <p:pic>
        <p:nvPicPr>
          <p:cNvPr id="3" name="Grafik 2">
            <a:extLst>
              <a:ext uri="{FF2B5EF4-FFF2-40B4-BE49-F238E27FC236}">
                <a16:creationId xmlns:a16="http://schemas.microsoft.com/office/drawing/2014/main" id="{3FF93656-66BC-455D-AA77-C9F71F5AB9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8515" y="1085939"/>
            <a:ext cx="5743484" cy="4914776"/>
          </a:xfrm>
          <a:prstGeom prst="rect">
            <a:avLst/>
          </a:prstGeom>
        </p:spPr>
      </p:pic>
      <p:sp>
        <p:nvSpPr>
          <p:cNvPr id="53" name="Rechteck 52">
            <a:extLst>
              <a:ext uri="{FF2B5EF4-FFF2-40B4-BE49-F238E27FC236}">
                <a16:creationId xmlns:a16="http://schemas.microsoft.com/office/drawing/2014/main" id="{8A4383C6-7141-4F33-A919-A2CB52C9CA48}"/>
              </a:ext>
            </a:extLst>
          </p:cNvPr>
          <p:cNvSpPr/>
          <p:nvPr/>
        </p:nvSpPr>
        <p:spPr>
          <a:xfrm>
            <a:off x="2349958" y="1804081"/>
            <a:ext cx="4335280" cy="3046988"/>
          </a:xfrm>
          <a:prstGeom prst="rect">
            <a:avLst/>
          </a:prstGeom>
        </p:spPr>
        <p:txBody>
          <a:bodyPr wrap="square">
            <a:spAutoFit/>
          </a:bodyPr>
          <a:lstStyle/>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develop adaptive fuel cells that can work with a variety of fuels and their blends,</a:t>
            </a:r>
          </a:p>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optimize fuel conversion by tailored fuel-catalyst interactions, screening new catalyst materials but also the fuel itself</a:t>
            </a:r>
          </a:p>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optimize membranes for higher stability, reduced fuel cross-over without losses in the high ionic transport performance</a:t>
            </a:r>
          </a:p>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study and mitigate degradation effects by in-depth structural analysis as well as optimized operation strategies and showing their feasibility on the system level</a:t>
            </a:r>
          </a:p>
        </p:txBody>
      </p:sp>
    </p:spTree>
    <p:extLst>
      <p:ext uri="{BB962C8B-B14F-4D97-AF65-F5344CB8AC3E}">
        <p14:creationId xmlns:p14="http://schemas.microsoft.com/office/powerpoint/2010/main" val="350158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9" name="think-cell data - do not delete" hidden="1">
            <a:extLst>
              <a:ext uri="{FF2B5EF4-FFF2-40B4-BE49-F238E27FC236}">
                <a16:creationId xmlns:a16="http://schemas.microsoft.com/office/drawing/2014/main" id="{3791D3E1-40D1-4189-B7CA-B40756475D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70" name="think-cell Folie" r:id="rId4" imgW="415" imgH="416" progId="TCLayout.ActiveDocument.1">
                  <p:embed/>
                </p:oleObj>
              </mc:Choice>
              <mc:Fallback>
                <p:oleObj name="think-cell Folie" r:id="rId4" imgW="415" imgH="416" progId="TCLayout.ActiveDocument.1">
                  <p:embed/>
                  <p:pic>
                    <p:nvPicPr>
                      <p:cNvPr id="39" name="think-cell data - do not delete" hidden="1">
                        <a:extLst>
                          <a:ext uri="{FF2B5EF4-FFF2-40B4-BE49-F238E27FC236}">
                            <a16:creationId xmlns:a16="http://schemas.microsoft.com/office/drawing/2014/main" id="{3791D3E1-40D1-4189-B7CA-B40756475D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FD22A55B-1C2A-4289-8086-5F2C2B8BAC76}"/>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
        <p:nvSpPr>
          <p:cNvPr id="40" name="TextBox 9">
            <a:extLst>
              <a:ext uri="{FF2B5EF4-FFF2-40B4-BE49-F238E27FC236}">
                <a16:creationId xmlns:a16="http://schemas.microsoft.com/office/drawing/2014/main" id="{3DB6EAC7-D6AB-4021-ADBD-E12538FC74A6}"/>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latin typeface="HelveticaNeueLT Com 33 ThEx" panose="020B0404020202020204" pitchFamily="34" charset="0"/>
                <a:cs typeface="Segoe UI" panose="020B0502040204020203" pitchFamily="34" charset="0"/>
              </a:rPr>
              <a:t>Strategic Research Area I: Carbon-based Fuel Application</a:t>
            </a:r>
          </a:p>
          <a:p>
            <a:pPr defTabSz="914400">
              <a:defRPr/>
            </a:pPr>
            <a:r>
              <a:rPr lang="en-US" sz="2400" dirty="0">
                <a:solidFill>
                  <a:srgbClr val="006065"/>
                </a:solidFill>
                <a:latin typeface="HelveticaNeueLT Com 33 ThEx" panose="020B0404020202020204" pitchFamily="34" charset="0"/>
                <a:cs typeface="Segoe UI" panose="020B0502040204020203" pitchFamily="34" charset="0"/>
              </a:rPr>
              <a:t>Fleet Compatible Fuel and Engine Co-optimization</a:t>
            </a:r>
          </a:p>
        </p:txBody>
      </p:sp>
      <p:sp>
        <p:nvSpPr>
          <p:cNvPr id="53" name="Rechteck 52">
            <a:extLst>
              <a:ext uri="{FF2B5EF4-FFF2-40B4-BE49-F238E27FC236}">
                <a16:creationId xmlns:a16="http://schemas.microsoft.com/office/drawing/2014/main" id="{8A4383C6-7141-4F33-A919-A2CB52C9CA48}"/>
              </a:ext>
            </a:extLst>
          </p:cNvPr>
          <p:cNvSpPr/>
          <p:nvPr/>
        </p:nvSpPr>
        <p:spPr>
          <a:xfrm>
            <a:off x="2349957" y="1804081"/>
            <a:ext cx="5021698" cy="830997"/>
          </a:xfrm>
          <a:prstGeom prst="rect">
            <a:avLst/>
          </a:prstGeom>
        </p:spPr>
        <p:txBody>
          <a:bodyPr wrap="square">
            <a:spAutoFit/>
          </a:bodyPr>
          <a:lstStyle/>
          <a:p>
            <a:pPr marL="285750" indent="-285750">
              <a:buClr>
                <a:srgbClr val="006065"/>
              </a:buClr>
              <a:buFont typeface="Arial" panose="020B0604020202020204" pitchFamily="34" charset="0"/>
              <a:buChar char="•"/>
            </a:pPr>
            <a:r>
              <a:rPr lang="en-US" sz="1600" dirty="0">
                <a:latin typeface="HelveticaNeueLT Com 45 Lt" panose="020B0403020202020204" pitchFamily="34" charset="0"/>
              </a:rPr>
              <a:t>near wall effects due to unfavorable surface-to-volume ratios of retrofit combustion chamber </a:t>
            </a:r>
          </a:p>
          <a:p>
            <a:pPr marL="285750" indent="-285750">
              <a:buFont typeface="Arial" panose="020B0604020202020204" pitchFamily="34" charset="0"/>
              <a:buChar char="•"/>
            </a:pPr>
            <a:endParaRPr lang="en-US" sz="1600" dirty="0">
              <a:solidFill>
                <a:srgbClr val="006065"/>
              </a:solidFill>
              <a:latin typeface="HelveticaNeueLT Com 45 Lt" panose="020B0403020202020204" pitchFamily="34" charset="0"/>
            </a:endParaRPr>
          </a:p>
        </p:txBody>
      </p:sp>
      <p:sp>
        <p:nvSpPr>
          <p:cNvPr id="54" name="object 12">
            <a:extLst>
              <a:ext uri="{FF2B5EF4-FFF2-40B4-BE49-F238E27FC236}">
                <a16:creationId xmlns:a16="http://schemas.microsoft.com/office/drawing/2014/main" id="{872A78E3-E8FC-40F1-A52A-E08555029719}"/>
              </a:ext>
            </a:extLst>
          </p:cNvPr>
          <p:cNvSpPr/>
          <p:nvPr/>
        </p:nvSpPr>
        <p:spPr>
          <a:xfrm>
            <a:off x="853159"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5" name="object 13">
            <a:extLst>
              <a:ext uri="{FF2B5EF4-FFF2-40B4-BE49-F238E27FC236}">
                <a16:creationId xmlns:a16="http://schemas.microsoft.com/office/drawing/2014/main" id="{263CF045-61BF-4095-9BE4-C48789840469}"/>
              </a:ext>
            </a:extLst>
          </p:cNvPr>
          <p:cNvSpPr txBox="1">
            <a:spLocks/>
          </p:cNvSpPr>
          <p:nvPr/>
        </p:nvSpPr>
        <p:spPr>
          <a:xfrm>
            <a:off x="878634" y="1216388"/>
            <a:ext cx="1091500" cy="653018"/>
          </a:xfrm>
          <a:prstGeom prst="rect">
            <a:avLst/>
          </a:prstGeom>
        </p:spPr>
        <p:txBody>
          <a:bodyPr vert="horz" wrap="square" lIns="0" tIns="10160" rIns="0" bIns="0" rtlCol="0">
            <a:noAutofit/>
          </a:bodyPr>
          <a:lstStyle>
            <a:lvl1pPr>
              <a:defRPr sz="900" b="0" i="0">
                <a:solidFill>
                  <a:schemeClr val="bg1"/>
                </a:solidFill>
                <a:latin typeface="HelveticaNeueLT Com 45 Lt"/>
                <a:ea typeface="+mj-ea"/>
                <a:cs typeface="HelveticaNeueLT Com 45 Lt"/>
              </a:defRPr>
            </a:lvl1pPr>
          </a:lstStyle>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Carbon-based </a:t>
            </a:r>
            <a:r>
              <a:rPr kumimoji="0" lang="en-US" sz="1200" b="0" i="0" u="none" strike="noStrike" kern="0" cap="none" spc="-20" normalizeH="0" baseline="0" noProof="0" dirty="0">
                <a:ln>
                  <a:noFill/>
                </a:ln>
                <a:solidFill>
                  <a:sysClr val="window" lastClr="FFFFFF"/>
                </a:solidFill>
                <a:effectLst/>
                <a:uLnTx/>
                <a:uFillTx/>
                <a:latin typeface="HelveticaNeueLT Com 45 Lt"/>
                <a:ea typeface="+mj-ea"/>
              </a:rPr>
              <a:t>Fuel</a:t>
            </a:r>
          </a:p>
          <a:p>
            <a:pPr marL="12700" marR="5080" lvl="0" indent="0" algn="ctr" defTabSz="914400" eaLnBrk="1" fontAlgn="auto" latinLnBrk="0" hangingPunct="1">
              <a:lnSpc>
                <a:spcPct val="101499"/>
              </a:lnSpc>
              <a:spcBef>
                <a:spcPts val="80"/>
              </a:spcBef>
              <a:spcAft>
                <a:spcPts val="0"/>
              </a:spcAft>
              <a:buClrTx/>
              <a:buSzTx/>
              <a:buFontTx/>
              <a:buNone/>
              <a:tabLst/>
              <a:defRPr/>
            </a:pPr>
            <a:r>
              <a:rPr kumimoji="0" lang="en-US" sz="1200" b="0" i="0" u="none" strike="noStrike" kern="0" cap="none" spc="-10" normalizeH="0" baseline="0" noProof="0" dirty="0">
                <a:ln>
                  <a:noFill/>
                </a:ln>
                <a:solidFill>
                  <a:sysClr val="window" lastClr="FFFFFF"/>
                </a:solidFill>
                <a:effectLst/>
                <a:uLnTx/>
                <a:uFillTx/>
                <a:latin typeface="HelveticaNeueLT Com 45 Lt"/>
                <a:ea typeface="+mj-ea"/>
              </a:rPr>
              <a:t>Application</a:t>
            </a:r>
          </a:p>
        </p:txBody>
      </p:sp>
      <p:sp>
        <p:nvSpPr>
          <p:cNvPr id="56" name="object 15">
            <a:extLst>
              <a:ext uri="{FF2B5EF4-FFF2-40B4-BE49-F238E27FC236}">
                <a16:creationId xmlns:a16="http://schemas.microsoft.com/office/drawing/2014/main" id="{9E0161BD-E2EA-48FA-B7DC-D852201CDBE3}"/>
              </a:ext>
            </a:extLst>
          </p:cNvPr>
          <p:cNvSpPr/>
          <p:nvPr/>
        </p:nvSpPr>
        <p:spPr>
          <a:xfrm>
            <a:off x="853159" y="4363946"/>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00606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7" name="object 44">
            <a:extLst>
              <a:ext uri="{FF2B5EF4-FFF2-40B4-BE49-F238E27FC236}">
                <a16:creationId xmlns:a16="http://schemas.microsoft.com/office/drawing/2014/main" id="{896F1DC3-3852-49C5-97F7-BC32EC691ED6}"/>
              </a:ext>
            </a:extLst>
          </p:cNvPr>
          <p:cNvSpPr txBox="1"/>
          <p:nvPr/>
        </p:nvSpPr>
        <p:spPr>
          <a:xfrm>
            <a:off x="925173" y="2371319"/>
            <a:ext cx="955063"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Bio-</a:t>
            </a:r>
            <a:r>
              <a:rPr sz="1050" kern="0" dirty="0">
                <a:solidFill>
                  <a:srgbClr val="FFFFFF"/>
                </a:solidFill>
                <a:latin typeface="HelveticaNeueLT Com 45 Lt"/>
                <a:cs typeface="HelveticaNeueLT Com 45 Lt"/>
              </a:rPr>
              <a:t>hybrid</a:t>
            </a:r>
            <a:r>
              <a:rPr sz="1050" kern="0" spc="145" dirty="0">
                <a:solidFill>
                  <a:srgbClr val="FFFFFF"/>
                </a:solidFill>
                <a:latin typeface="HelveticaNeueLT Com 45 Lt"/>
                <a:cs typeface="HelveticaNeueLT Com 45 Lt"/>
              </a:rPr>
              <a:t> </a:t>
            </a:r>
            <a:r>
              <a:rPr sz="1050" kern="0" spc="-20" dirty="0">
                <a:solidFill>
                  <a:srgbClr val="FFFFFF"/>
                </a:solidFill>
                <a:latin typeface="HelveticaNeueLT Com 45 Lt"/>
                <a:cs typeface="HelveticaNeueLT Com 45 Lt"/>
              </a:rPr>
              <a:t>Fuel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Characterization</a:t>
            </a:r>
            <a:endParaRPr sz="1050" kern="0" dirty="0">
              <a:solidFill>
                <a:sysClr val="windowText" lastClr="000000"/>
              </a:solidFill>
              <a:latin typeface="HelveticaNeueLT Com 45 Lt"/>
              <a:cs typeface="HelveticaNeueLT Com 45 Lt"/>
            </a:endParaRPr>
          </a:p>
        </p:txBody>
      </p:sp>
      <p:sp>
        <p:nvSpPr>
          <p:cNvPr id="58" name="object 50">
            <a:extLst>
              <a:ext uri="{FF2B5EF4-FFF2-40B4-BE49-F238E27FC236}">
                <a16:creationId xmlns:a16="http://schemas.microsoft.com/office/drawing/2014/main" id="{062B6237-FFE3-4863-8B69-3435DD0E69A8}"/>
              </a:ext>
            </a:extLst>
          </p:cNvPr>
          <p:cNvSpPr txBox="1"/>
          <p:nvPr/>
        </p:nvSpPr>
        <p:spPr>
          <a:xfrm>
            <a:off x="1066184" y="3021514"/>
            <a:ext cx="857204" cy="345328"/>
          </a:xfrm>
          <a:prstGeom prst="rect">
            <a:avLst/>
          </a:prstGeom>
        </p:spPr>
        <p:txBody>
          <a:bodyPr vert="horz" wrap="square" lIns="0" tIns="12065" rIns="0" bIns="0" rtlCol="0">
            <a:noAutofit/>
          </a:bodyPr>
          <a:lstStyle/>
          <a:p>
            <a:pPr marR="5080" algn="r" defTabSz="914400"/>
            <a:r>
              <a:rPr sz="1050" kern="0" spc="-10" dirty="0">
                <a:solidFill>
                  <a:srgbClr val="FFFFFF"/>
                </a:solidFill>
                <a:latin typeface="HelveticaNeueLT Com 45 Lt"/>
                <a:cs typeface="HelveticaNeueLT Com 45 Lt"/>
              </a:rPr>
              <a:t>Carbon-based</a:t>
            </a:r>
            <a:endParaRPr sz="1050" kern="0" dirty="0">
              <a:solidFill>
                <a:sysClr val="windowText" lastClr="000000"/>
              </a:solidFill>
              <a:latin typeface="HelveticaNeueLT Com 45 Lt"/>
              <a:cs typeface="HelveticaNeueLT Com 45 Lt"/>
            </a:endParaRPr>
          </a:p>
          <a:p>
            <a:pPr marR="5080" algn="r" defTabSz="914400"/>
            <a:r>
              <a:rPr sz="1050" kern="0" dirty="0">
                <a:solidFill>
                  <a:srgbClr val="FFFFFF"/>
                </a:solidFill>
                <a:latin typeface="HelveticaNeueLT Com 45 Lt"/>
                <a:cs typeface="HelveticaNeueLT Com 45 Lt"/>
              </a:rPr>
              <a:t>Fuel</a:t>
            </a:r>
            <a:r>
              <a:rPr sz="1050" kern="0" spc="-1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dirty="0">
              <a:solidFill>
                <a:sysClr val="windowText" lastClr="000000"/>
              </a:solidFill>
              <a:latin typeface="HelveticaNeueLT Com 45 Lt"/>
              <a:cs typeface="HelveticaNeueLT Com 45 Lt"/>
            </a:endParaRPr>
          </a:p>
        </p:txBody>
      </p:sp>
      <p:sp>
        <p:nvSpPr>
          <p:cNvPr id="59" name="object 56">
            <a:extLst>
              <a:ext uri="{FF2B5EF4-FFF2-40B4-BE49-F238E27FC236}">
                <a16:creationId xmlns:a16="http://schemas.microsoft.com/office/drawing/2014/main" id="{B90EA7A2-E968-4FFD-9120-977E73A6AF2D}"/>
              </a:ext>
            </a:extLst>
          </p:cNvPr>
          <p:cNvSpPr txBox="1"/>
          <p:nvPr/>
        </p:nvSpPr>
        <p:spPr>
          <a:xfrm>
            <a:off x="1005191" y="3563049"/>
            <a:ext cx="67466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Thermal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Energy</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dirty="0">
              <a:solidFill>
                <a:sysClr val="windowText" lastClr="000000"/>
              </a:solidFill>
              <a:latin typeface="HelveticaNeueLT Com 45 Lt"/>
              <a:cs typeface="HelveticaNeueLT Com 45 Lt"/>
            </a:endParaRPr>
          </a:p>
        </p:txBody>
      </p:sp>
      <p:grpSp>
        <p:nvGrpSpPr>
          <p:cNvPr id="60" name="Gruppieren 59">
            <a:extLst>
              <a:ext uri="{FF2B5EF4-FFF2-40B4-BE49-F238E27FC236}">
                <a16:creationId xmlns:a16="http://schemas.microsoft.com/office/drawing/2014/main" id="{F27AC46D-AAEA-447C-B4C3-2E63F0F1278C}"/>
              </a:ext>
            </a:extLst>
          </p:cNvPr>
          <p:cNvGrpSpPr/>
          <p:nvPr/>
        </p:nvGrpSpPr>
        <p:grpSpPr>
          <a:xfrm>
            <a:off x="872298" y="2327510"/>
            <a:ext cx="36002" cy="1184730"/>
            <a:chOff x="3221798" y="2327510"/>
            <a:chExt cx="36002" cy="1184730"/>
          </a:xfrm>
        </p:grpSpPr>
        <p:grpSp>
          <p:nvGrpSpPr>
            <p:cNvPr id="61" name="Gruppieren 60">
              <a:extLst>
                <a:ext uri="{FF2B5EF4-FFF2-40B4-BE49-F238E27FC236}">
                  <a16:creationId xmlns:a16="http://schemas.microsoft.com/office/drawing/2014/main" id="{44225E7D-49BF-41B6-A1D8-02BB378B5E89}"/>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63" name="Gruppieren 62">
                <a:extLst>
                  <a:ext uri="{FF2B5EF4-FFF2-40B4-BE49-F238E27FC236}">
                    <a16:creationId xmlns:a16="http://schemas.microsoft.com/office/drawing/2014/main" id="{BF12DD3C-4145-4F65-BD56-9B1ABD433206}"/>
                  </a:ext>
                </a:extLst>
              </p:cNvPr>
              <p:cNvGrpSpPr/>
              <p:nvPr/>
            </p:nvGrpSpPr>
            <p:grpSpPr>
              <a:xfrm>
                <a:off x="1028700" y="1644670"/>
                <a:ext cx="1548505" cy="180008"/>
                <a:chOff x="1028700" y="1644670"/>
                <a:chExt cx="1548505" cy="180008"/>
              </a:xfrm>
              <a:grpFill/>
            </p:grpSpPr>
            <p:sp>
              <p:nvSpPr>
                <p:cNvPr id="68" name="Pfeil: Fünfeck 67">
                  <a:extLst>
                    <a:ext uri="{FF2B5EF4-FFF2-40B4-BE49-F238E27FC236}">
                      <a16:creationId xmlns:a16="http://schemas.microsoft.com/office/drawing/2014/main" id="{4C5CF4FE-6BA0-4185-9858-24A6D6BA261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Pfeil: Chevron 68">
                  <a:extLst>
                    <a:ext uri="{FF2B5EF4-FFF2-40B4-BE49-F238E27FC236}">
                      <a16:creationId xmlns:a16="http://schemas.microsoft.com/office/drawing/2014/main" id="{62922FD3-B3B2-4BB0-B02E-8E7956BC7BB1}"/>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Pfeil: Chevron 69">
                  <a:extLst>
                    <a:ext uri="{FF2B5EF4-FFF2-40B4-BE49-F238E27FC236}">
                      <a16:creationId xmlns:a16="http://schemas.microsoft.com/office/drawing/2014/main" id="{1173E752-B19B-493E-90E1-1E0C8F0BFB29}"/>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uppieren 63">
                <a:extLst>
                  <a:ext uri="{FF2B5EF4-FFF2-40B4-BE49-F238E27FC236}">
                    <a16:creationId xmlns:a16="http://schemas.microsoft.com/office/drawing/2014/main" id="{AC9E9431-9597-488E-BB7A-D2F6E81DF0E4}"/>
                  </a:ext>
                </a:extLst>
              </p:cNvPr>
              <p:cNvGrpSpPr/>
              <p:nvPr/>
            </p:nvGrpSpPr>
            <p:grpSpPr>
              <a:xfrm flipH="1">
                <a:off x="-3346369" y="1644681"/>
                <a:ext cx="1548498" cy="179988"/>
                <a:chOff x="3862380" y="1644681"/>
                <a:chExt cx="1548498" cy="179988"/>
              </a:xfrm>
              <a:grpFill/>
            </p:grpSpPr>
            <p:sp>
              <p:nvSpPr>
                <p:cNvPr id="65" name="Pfeil: Fünfeck 64">
                  <a:extLst>
                    <a:ext uri="{FF2B5EF4-FFF2-40B4-BE49-F238E27FC236}">
                      <a16:creationId xmlns:a16="http://schemas.microsoft.com/office/drawing/2014/main" id="{2243A370-6B26-494D-A928-66EE87325B1F}"/>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feil: Chevron 65">
                  <a:extLst>
                    <a:ext uri="{FF2B5EF4-FFF2-40B4-BE49-F238E27FC236}">
                      <a16:creationId xmlns:a16="http://schemas.microsoft.com/office/drawing/2014/main" id="{62E6B2F1-9AA2-4FF5-A9FE-3193D3DEB240}"/>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Pfeil: Chevron 66">
                  <a:extLst>
                    <a:ext uri="{FF2B5EF4-FFF2-40B4-BE49-F238E27FC236}">
                      <a16:creationId xmlns:a16="http://schemas.microsoft.com/office/drawing/2014/main" id="{5FCB2309-8634-45C0-A8BC-CCF09F8696FD}"/>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Rechteck 61">
              <a:extLst>
                <a:ext uri="{FF2B5EF4-FFF2-40B4-BE49-F238E27FC236}">
                  <a16:creationId xmlns:a16="http://schemas.microsoft.com/office/drawing/2014/main" id="{D224839E-0E23-4FEB-B70F-4EAF17E0A02C}"/>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uppieren 70">
            <a:extLst>
              <a:ext uri="{FF2B5EF4-FFF2-40B4-BE49-F238E27FC236}">
                <a16:creationId xmlns:a16="http://schemas.microsoft.com/office/drawing/2014/main" id="{5893DB2B-4DA4-4280-88D2-60A6BECD6294}"/>
              </a:ext>
            </a:extLst>
          </p:cNvPr>
          <p:cNvGrpSpPr/>
          <p:nvPr/>
        </p:nvGrpSpPr>
        <p:grpSpPr>
          <a:xfrm>
            <a:off x="968164" y="2784375"/>
            <a:ext cx="36018" cy="1841955"/>
            <a:chOff x="3221798" y="2327514"/>
            <a:chExt cx="36018" cy="1841955"/>
          </a:xfrm>
        </p:grpSpPr>
        <p:grpSp>
          <p:nvGrpSpPr>
            <p:cNvPr id="72" name="Gruppieren 71">
              <a:extLst>
                <a:ext uri="{FF2B5EF4-FFF2-40B4-BE49-F238E27FC236}">
                  <a16:creationId xmlns:a16="http://schemas.microsoft.com/office/drawing/2014/main" id="{5DCD2DD9-1884-4B2B-B221-20A1EDCD34AC}"/>
                </a:ext>
              </a:extLst>
            </p:cNvPr>
            <p:cNvGrpSpPr>
              <a:grpSpLocks noChangeAspect="1"/>
            </p:cNvGrpSpPr>
            <p:nvPr/>
          </p:nvGrpSpPr>
          <p:grpSpPr>
            <a:xfrm rot="16200000">
              <a:off x="2318836" y="3230490"/>
              <a:ext cx="1841955" cy="36004"/>
              <a:chOff x="-6632444" y="1644665"/>
              <a:chExt cx="9209649" cy="180018"/>
            </a:xfrm>
            <a:solidFill>
              <a:srgbClr val="7DA4A6"/>
            </a:solidFill>
          </p:grpSpPr>
          <p:grpSp>
            <p:nvGrpSpPr>
              <p:cNvPr id="74" name="Gruppieren 73">
                <a:extLst>
                  <a:ext uri="{FF2B5EF4-FFF2-40B4-BE49-F238E27FC236}">
                    <a16:creationId xmlns:a16="http://schemas.microsoft.com/office/drawing/2014/main" id="{E25A8EAF-3B07-4A06-9532-772C130B32E4}"/>
                  </a:ext>
                </a:extLst>
              </p:cNvPr>
              <p:cNvGrpSpPr/>
              <p:nvPr/>
            </p:nvGrpSpPr>
            <p:grpSpPr>
              <a:xfrm>
                <a:off x="1028700" y="1644670"/>
                <a:ext cx="1548505" cy="180008"/>
                <a:chOff x="1028700" y="1644670"/>
                <a:chExt cx="1548505" cy="180008"/>
              </a:xfrm>
              <a:grpFill/>
            </p:grpSpPr>
            <p:sp>
              <p:nvSpPr>
                <p:cNvPr id="79" name="Pfeil: Fünfeck 78">
                  <a:extLst>
                    <a:ext uri="{FF2B5EF4-FFF2-40B4-BE49-F238E27FC236}">
                      <a16:creationId xmlns:a16="http://schemas.microsoft.com/office/drawing/2014/main" id="{C55E7D42-ED20-4BAD-9936-84FE8F1D89D6}"/>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feil: Chevron 79">
                  <a:extLst>
                    <a:ext uri="{FF2B5EF4-FFF2-40B4-BE49-F238E27FC236}">
                      <a16:creationId xmlns:a16="http://schemas.microsoft.com/office/drawing/2014/main" id="{409CDBBD-3967-4B14-9CDE-BDFB3036D674}"/>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feil: Chevron 80">
                  <a:extLst>
                    <a:ext uri="{FF2B5EF4-FFF2-40B4-BE49-F238E27FC236}">
                      <a16:creationId xmlns:a16="http://schemas.microsoft.com/office/drawing/2014/main" id="{3F969FB2-9F3E-4D39-856D-D64EE69C7482}"/>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 name="Gruppieren 74">
                <a:extLst>
                  <a:ext uri="{FF2B5EF4-FFF2-40B4-BE49-F238E27FC236}">
                    <a16:creationId xmlns:a16="http://schemas.microsoft.com/office/drawing/2014/main" id="{AAE7EF9C-BF39-4C4F-966B-3F9822186740}"/>
                  </a:ext>
                </a:extLst>
              </p:cNvPr>
              <p:cNvGrpSpPr/>
              <p:nvPr/>
            </p:nvGrpSpPr>
            <p:grpSpPr>
              <a:xfrm flipH="1">
                <a:off x="-6632444" y="1644665"/>
                <a:ext cx="1548462" cy="180018"/>
                <a:chOff x="7148491" y="1644665"/>
                <a:chExt cx="1548462" cy="180018"/>
              </a:xfrm>
              <a:grpFill/>
            </p:grpSpPr>
            <p:sp>
              <p:nvSpPr>
                <p:cNvPr id="76" name="Pfeil: Fünfeck 75">
                  <a:extLst>
                    <a:ext uri="{FF2B5EF4-FFF2-40B4-BE49-F238E27FC236}">
                      <a16:creationId xmlns:a16="http://schemas.microsoft.com/office/drawing/2014/main" id="{93EC23E1-4664-47B7-BD5B-BAA14E8A27FD}"/>
                    </a:ext>
                  </a:extLst>
                </p:cNvPr>
                <p:cNvSpPr/>
                <p:nvPr/>
              </p:nvSpPr>
              <p:spPr>
                <a:xfrm>
                  <a:off x="7148491" y="1644701"/>
                  <a:ext cx="1226819"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feil: Chevron 76">
                  <a:extLst>
                    <a:ext uri="{FF2B5EF4-FFF2-40B4-BE49-F238E27FC236}">
                      <a16:creationId xmlns:a16="http://schemas.microsoft.com/office/drawing/2014/main" id="{A2798A75-AB1C-4A39-8D1B-7DA2F2FDB81D}"/>
                    </a:ext>
                  </a:extLst>
                </p:cNvPr>
                <p:cNvSpPr/>
                <p:nvPr/>
              </p:nvSpPr>
              <p:spPr>
                <a:xfrm>
                  <a:off x="8356121" y="1644665"/>
                  <a:ext cx="179997" cy="17995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Pfeil: Chevron 77">
                  <a:extLst>
                    <a:ext uri="{FF2B5EF4-FFF2-40B4-BE49-F238E27FC236}">
                      <a16:creationId xmlns:a16="http://schemas.microsoft.com/office/drawing/2014/main" id="{ECBFCCA2-DB5C-4321-8CD4-01EF59B95040}"/>
                    </a:ext>
                  </a:extLst>
                </p:cNvPr>
                <p:cNvSpPr/>
                <p:nvPr/>
              </p:nvSpPr>
              <p:spPr>
                <a:xfrm>
                  <a:off x="8516956" y="1644708"/>
                  <a:ext cx="179997" cy="17995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3" name="Rechteck 72">
              <a:extLst>
                <a:ext uri="{FF2B5EF4-FFF2-40B4-BE49-F238E27FC236}">
                  <a16:creationId xmlns:a16="http://schemas.microsoft.com/office/drawing/2014/main" id="{EB306D60-8BC7-4538-98A2-5824B8BB13C2}"/>
                </a:ext>
              </a:extLst>
            </p:cNvPr>
            <p:cNvSpPr/>
            <p:nvPr/>
          </p:nvSpPr>
          <p:spPr>
            <a:xfrm>
              <a:off x="3221798" y="2549673"/>
              <a:ext cx="36000" cy="1404000"/>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uppieren 81">
            <a:extLst>
              <a:ext uri="{FF2B5EF4-FFF2-40B4-BE49-F238E27FC236}">
                <a16:creationId xmlns:a16="http://schemas.microsoft.com/office/drawing/2014/main" id="{B3D97F84-1720-429F-9EB9-CB02F9EF29A6}"/>
              </a:ext>
            </a:extLst>
          </p:cNvPr>
          <p:cNvGrpSpPr/>
          <p:nvPr/>
        </p:nvGrpSpPr>
        <p:grpSpPr>
          <a:xfrm>
            <a:off x="1938748" y="2750631"/>
            <a:ext cx="36002" cy="1184730"/>
            <a:chOff x="3221798" y="2327510"/>
            <a:chExt cx="36002" cy="1184730"/>
          </a:xfrm>
        </p:grpSpPr>
        <p:grpSp>
          <p:nvGrpSpPr>
            <p:cNvPr id="83" name="Gruppieren 82">
              <a:extLst>
                <a:ext uri="{FF2B5EF4-FFF2-40B4-BE49-F238E27FC236}">
                  <a16:creationId xmlns:a16="http://schemas.microsoft.com/office/drawing/2014/main" id="{ADBFA09F-C36C-4E4E-8B3A-C824B1204175}"/>
                </a:ext>
              </a:extLst>
            </p:cNvPr>
            <p:cNvGrpSpPr>
              <a:grpSpLocks noChangeAspect="1"/>
            </p:cNvGrpSpPr>
            <p:nvPr/>
          </p:nvGrpSpPr>
          <p:grpSpPr>
            <a:xfrm rot="16200000">
              <a:off x="2647434" y="2901874"/>
              <a:ext cx="1184730" cy="36002"/>
              <a:chOff x="-3346369" y="1644670"/>
              <a:chExt cx="5923574" cy="180008"/>
            </a:xfrm>
            <a:solidFill>
              <a:srgbClr val="7DA4A6"/>
            </a:solidFill>
          </p:grpSpPr>
          <p:grpSp>
            <p:nvGrpSpPr>
              <p:cNvPr id="85" name="Gruppieren 84">
                <a:extLst>
                  <a:ext uri="{FF2B5EF4-FFF2-40B4-BE49-F238E27FC236}">
                    <a16:creationId xmlns:a16="http://schemas.microsoft.com/office/drawing/2014/main" id="{B4F84BEF-1AD1-44DE-98CF-AE441814111D}"/>
                  </a:ext>
                </a:extLst>
              </p:cNvPr>
              <p:cNvGrpSpPr/>
              <p:nvPr/>
            </p:nvGrpSpPr>
            <p:grpSpPr>
              <a:xfrm>
                <a:off x="1028700" y="1644670"/>
                <a:ext cx="1548505" cy="180008"/>
                <a:chOff x="1028700" y="1644670"/>
                <a:chExt cx="1548505" cy="180008"/>
              </a:xfrm>
              <a:grpFill/>
            </p:grpSpPr>
            <p:sp>
              <p:nvSpPr>
                <p:cNvPr id="90" name="Pfeil: Fünfeck 89">
                  <a:extLst>
                    <a:ext uri="{FF2B5EF4-FFF2-40B4-BE49-F238E27FC236}">
                      <a16:creationId xmlns:a16="http://schemas.microsoft.com/office/drawing/2014/main" id="{1FFC0E10-153C-4939-8C58-890CAD8E5E6A}"/>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Pfeil: Chevron 90">
                  <a:extLst>
                    <a:ext uri="{FF2B5EF4-FFF2-40B4-BE49-F238E27FC236}">
                      <a16:creationId xmlns:a16="http://schemas.microsoft.com/office/drawing/2014/main" id="{8D952D8E-7975-4D6C-8C4C-B3A95CF18C7B}"/>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Pfeil: Chevron 91">
                  <a:extLst>
                    <a:ext uri="{FF2B5EF4-FFF2-40B4-BE49-F238E27FC236}">
                      <a16:creationId xmlns:a16="http://schemas.microsoft.com/office/drawing/2014/main" id="{A516D79D-53C2-45B6-A854-D4B80190DEC3}"/>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uppieren 85">
                <a:extLst>
                  <a:ext uri="{FF2B5EF4-FFF2-40B4-BE49-F238E27FC236}">
                    <a16:creationId xmlns:a16="http://schemas.microsoft.com/office/drawing/2014/main" id="{460ABBF8-DB22-40CD-8C2A-B55E910A6BF0}"/>
                  </a:ext>
                </a:extLst>
              </p:cNvPr>
              <p:cNvGrpSpPr/>
              <p:nvPr/>
            </p:nvGrpSpPr>
            <p:grpSpPr>
              <a:xfrm flipH="1">
                <a:off x="-3346369" y="1644681"/>
                <a:ext cx="1548498" cy="179988"/>
                <a:chOff x="3862380" y="1644681"/>
                <a:chExt cx="1548498" cy="179988"/>
              </a:xfrm>
              <a:grpFill/>
            </p:grpSpPr>
            <p:sp>
              <p:nvSpPr>
                <p:cNvPr id="87" name="Pfeil: Fünfeck 86">
                  <a:extLst>
                    <a:ext uri="{FF2B5EF4-FFF2-40B4-BE49-F238E27FC236}">
                      <a16:creationId xmlns:a16="http://schemas.microsoft.com/office/drawing/2014/main" id="{D00C923F-2002-4E95-A572-766DA8205181}"/>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feil: Chevron 87">
                  <a:extLst>
                    <a:ext uri="{FF2B5EF4-FFF2-40B4-BE49-F238E27FC236}">
                      <a16:creationId xmlns:a16="http://schemas.microsoft.com/office/drawing/2014/main" id="{6B46D774-D0F2-4512-AE28-D45CC9B25856}"/>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Pfeil: Chevron 88">
                  <a:extLst>
                    <a:ext uri="{FF2B5EF4-FFF2-40B4-BE49-F238E27FC236}">
                      <a16:creationId xmlns:a16="http://schemas.microsoft.com/office/drawing/2014/main" id="{0B9D0726-6DD2-4CE2-9D04-99436990C9F2}"/>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4" name="Rechteck 83">
              <a:extLst>
                <a:ext uri="{FF2B5EF4-FFF2-40B4-BE49-F238E27FC236}">
                  <a16:creationId xmlns:a16="http://schemas.microsoft.com/office/drawing/2014/main" id="{8E20D3ED-61C3-4004-BA5F-335EEA60600A}"/>
                </a:ext>
              </a:extLst>
            </p:cNvPr>
            <p:cNvSpPr/>
            <p:nvPr/>
          </p:nvSpPr>
          <p:spPr>
            <a:xfrm>
              <a:off x="3221798" y="2504432"/>
              <a:ext cx="36000" cy="851168"/>
            </a:xfrm>
            <a:prstGeom prst="rect">
              <a:avLst/>
            </a:prstGeom>
            <a:solidFill>
              <a:srgbClr val="7DA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51A13094-AF24-451D-B454-3E5F27FE8E67}"/>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7151526" y="1326376"/>
            <a:ext cx="4716679" cy="3316684"/>
          </a:xfrm>
          <a:prstGeom prst="rect">
            <a:avLst/>
          </a:prstGeom>
        </p:spPr>
      </p:pic>
      <p:sp>
        <p:nvSpPr>
          <p:cNvPr id="47" name="Rechteck 46">
            <a:extLst>
              <a:ext uri="{FF2B5EF4-FFF2-40B4-BE49-F238E27FC236}">
                <a16:creationId xmlns:a16="http://schemas.microsoft.com/office/drawing/2014/main" id="{EAD56313-27FD-4281-9E5E-00D4C29AEB20}"/>
              </a:ext>
            </a:extLst>
          </p:cNvPr>
          <p:cNvSpPr/>
          <p:nvPr/>
        </p:nvSpPr>
        <p:spPr>
          <a:xfrm>
            <a:off x="2349957" y="1244955"/>
            <a:ext cx="4173632" cy="400110"/>
          </a:xfrm>
          <a:prstGeom prst="rect">
            <a:avLst/>
          </a:prstGeom>
        </p:spPr>
        <p:txBody>
          <a:bodyPr wrap="square">
            <a:spAutoFit/>
          </a:bodyPr>
          <a:lstStyle/>
          <a:p>
            <a:r>
              <a:rPr lang="en-US" sz="2000" dirty="0">
                <a:solidFill>
                  <a:srgbClr val="006065"/>
                </a:solidFill>
                <a:latin typeface="HelveticaNeueLT Com 45 Lt" panose="020B0403020202020204" pitchFamily="34" charset="0"/>
              </a:rPr>
              <a:t>Key Challenges</a:t>
            </a:r>
          </a:p>
        </p:txBody>
      </p:sp>
    </p:spTree>
    <p:extLst>
      <p:ext uri="{BB962C8B-B14F-4D97-AF65-F5344CB8AC3E}">
        <p14:creationId xmlns:p14="http://schemas.microsoft.com/office/powerpoint/2010/main" val="211501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544713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2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Gruppieren 1">
            <a:extLst>
              <a:ext uri="{FF2B5EF4-FFF2-40B4-BE49-F238E27FC236}">
                <a16:creationId xmlns:a16="http://schemas.microsoft.com/office/drawing/2014/main" id="{E644FFB5-BF6D-45B0-AF22-653212F0430E}"/>
              </a:ext>
            </a:extLst>
          </p:cNvPr>
          <p:cNvGrpSpPr/>
          <p:nvPr/>
        </p:nvGrpSpPr>
        <p:grpSpPr>
          <a:xfrm>
            <a:off x="853159" y="1209049"/>
            <a:ext cx="1142316" cy="4830742"/>
            <a:chOff x="4485430" y="1209049"/>
            <a:chExt cx="1142316" cy="4830742"/>
          </a:xfrm>
        </p:grpSpPr>
        <p:sp>
          <p:nvSpPr>
            <p:cNvPr id="51" name="object 16">
              <a:extLst>
                <a:ext uri="{FF2B5EF4-FFF2-40B4-BE49-F238E27FC236}">
                  <a16:creationId xmlns:a16="http://schemas.microsoft.com/office/drawing/2014/main" id="{F35A810A-018C-44B5-B7D3-1A553B9D6508}"/>
                </a:ext>
              </a:extLst>
            </p:cNvPr>
            <p:cNvSpPr/>
            <p:nvPr/>
          </p:nvSpPr>
          <p:spPr>
            <a:xfrm>
              <a:off x="4485434" y="1209049"/>
              <a:ext cx="1142312" cy="4830742"/>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0098A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2" name="object 17">
              <a:extLst>
                <a:ext uri="{FF2B5EF4-FFF2-40B4-BE49-F238E27FC236}">
                  <a16:creationId xmlns:a16="http://schemas.microsoft.com/office/drawing/2014/main" id="{DF1AFBAE-4AA5-4356-B1CD-AC57C1482E26}"/>
                </a:ext>
              </a:extLst>
            </p:cNvPr>
            <p:cNvSpPr txBox="1"/>
            <p:nvPr/>
          </p:nvSpPr>
          <p:spPr>
            <a:xfrm>
              <a:off x="4692212" y="1215127"/>
              <a:ext cx="728294" cy="653018"/>
            </a:xfrm>
            <a:prstGeom prst="rect">
              <a:avLst/>
            </a:prstGeom>
          </p:spPr>
          <p:txBody>
            <a:bodyPr vert="horz" wrap="square" lIns="0" tIns="10160" rIns="0" bIns="0" rtlCol="0">
              <a:noAutofit/>
            </a:bodyPr>
            <a:lstStyle/>
            <a:p>
              <a:pPr marL="12065" marR="5080" algn="ctr" defTabSz="914400">
                <a:lnSpc>
                  <a:spcPct val="101499"/>
                </a:lnSpc>
                <a:spcBef>
                  <a:spcPts val="80"/>
                </a:spcBef>
              </a:pPr>
              <a:r>
                <a:rPr sz="1200" kern="0" spc="-10" dirty="0">
                  <a:solidFill>
                    <a:srgbClr val="FFFFFF"/>
                  </a:solidFill>
                  <a:latin typeface="HelveticaNeueLT Com 45 Lt"/>
                  <a:cs typeface="HelveticaNeueLT Com 45 Lt"/>
                </a:rPr>
                <a:t>Ammonia </a:t>
              </a:r>
              <a:r>
                <a:rPr sz="1200" kern="0" spc="-20" dirty="0">
                  <a:solidFill>
                    <a:srgbClr val="FFFFFF"/>
                  </a:solidFill>
                  <a:latin typeface="HelveticaNeueLT Com 45 Lt"/>
                  <a:cs typeface="HelveticaNeueLT Com 45 Lt"/>
                </a:rPr>
                <a:t>Fuel </a:t>
              </a:r>
              <a:r>
                <a:rPr sz="1200" kern="0" spc="-10" dirty="0">
                  <a:solidFill>
                    <a:srgbClr val="FFFFFF"/>
                  </a:solidFill>
                  <a:latin typeface="HelveticaNeueLT Com 45 Lt"/>
                  <a:cs typeface="HelveticaNeueLT Com 45 Lt"/>
                </a:rPr>
                <a:t>Utilization</a:t>
              </a:r>
              <a:endParaRPr sz="1200" kern="0" dirty="0">
                <a:solidFill>
                  <a:sysClr val="windowText" lastClr="000000"/>
                </a:solidFill>
                <a:latin typeface="HelveticaNeueLT Com 45 Lt"/>
                <a:cs typeface="HelveticaNeueLT Com 45 Lt"/>
              </a:endParaRPr>
            </a:p>
          </p:txBody>
        </p:sp>
        <p:sp>
          <p:nvSpPr>
            <p:cNvPr id="53" name="object 19">
              <a:extLst>
                <a:ext uri="{FF2B5EF4-FFF2-40B4-BE49-F238E27FC236}">
                  <a16:creationId xmlns:a16="http://schemas.microsoft.com/office/drawing/2014/main" id="{C7FB958C-C0D4-400F-B0C6-C670F95C092D}"/>
                </a:ext>
              </a:extLst>
            </p:cNvPr>
            <p:cNvSpPr/>
            <p:nvPr/>
          </p:nvSpPr>
          <p:spPr>
            <a:xfrm>
              <a:off x="4485430" y="4363962"/>
              <a:ext cx="1142312" cy="1675829"/>
            </a:xfrm>
            <a:custGeom>
              <a:avLst/>
              <a:gdLst/>
              <a:ahLst/>
              <a:cxnLst/>
              <a:rect l="l" t="t" r="r" b="b"/>
              <a:pathLst>
                <a:path w="770889" h="1130935">
                  <a:moveTo>
                    <a:pt x="770610" y="1099299"/>
                  </a:moveTo>
                  <a:lnTo>
                    <a:pt x="0" y="1099299"/>
                  </a:lnTo>
                  <a:lnTo>
                    <a:pt x="0" y="1130617"/>
                  </a:lnTo>
                  <a:lnTo>
                    <a:pt x="770610" y="1130617"/>
                  </a:lnTo>
                  <a:lnTo>
                    <a:pt x="770610" y="1099299"/>
                  </a:lnTo>
                  <a:close/>
                </a:path>
                <a:path w="770889" h="1130935">
                  <a:moveTo>
                    <a:pt x="770610" y="0"/>
                  </a:moveTo>
                  <a:lnTo>
                    <a:pt x="0" y="0"/>
                  </a:lnTo>
                  <a:lnTo>
                    <a:pt x="0" y="998067"/>
                  </a:lnTo>
                  <a:lnTo>
                    <a:pt x="770610" y="998067"/>
                  </a:lnTo>
                  <a:lnTo>
                    <a:pt x="770610" y="0"/>
                  </a:lnTo>
                  <a:close/>
                </a:path>
              </a:pathLst>
            </a:custGeom>
            <a:solidFill>
              <a:srgbClr val="0098A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8" name="object 62">
              <a:extLst>
                <a:ext uri="{FF2B5EF4-FFF2-40B4-BE49-F238E27FC236}">
                  <a16:creationId xmlns:a16="http://schemas.microsoft.com/office/drawing/2014/main" id="{562DF3D8-7B70-44F4-A5F9-63FBEAF2C62B}"/>
                </a:ext>
              </a:extLst>
            </p:cNvPr>
            <p:cNvSpPr txBox="1"/>
            <p:nvPr/>
          </p:nvSpPr>
          <p:spPr>
            <a:xfrm>
              <a:off x="4557431" y="2584688"/>
              <a:ext cx="674660"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N-emission</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Control</a:t>
              </a:r>
              <a:endParaRPr sz="1050" kern="0" dirty="0">
                <a:solidFill>
                  <a:sysClr val="windowText" lastClr="000000"/>
                </a:solidFill>
                <a:latin typeface="HelveticaNeueLT Com 45 Lt"/>
                <a:cs typeface="HelveticaNeueLT Com 45 Lt"/>
              </a:endParaRPr>
            </a:p>
          </p:txBody>
        </p:sp>
        <p:sp>
          <p:nvSpPr>
            <p:cNvPr id="59" name="object 68">
              <a:extLst>
                <a:ext uri="{FF2B5EF4-FFF2-40B4-BE49-F238E27FC236}">
                  <a16:creationId xmlns:a16="http://schemas.microsoft.com/office/drawing/2014/main" id="{A304FBE1-5B1E-45B5-82A3-76879115C373}"/>
                </a:ext>
              </a:extLst>
            </p:cNvPr>
            <p:cNvSpPr txBox="1"/>
            <p:nvPr/>
          </p:nvSpPr>
          <p:spPr>
            <a:xfrm>
              <a:off x="4827446" y="3126222"/>
              <a:ext cx="728294" cy="345328"/>
            </a:xfrm>
            <a:prstGeom prst="rect">
              <a:avLst/>
            </a:prstGeom>
          </p:spPr>
          <p:txBody>
            <a:bodyPr vert="horz" wrap="square" lIns="0" tIns="19685" rIns="0" bIns="0" rtlCol="0">
              <a:noAutofit/>
            </a:bodyPr>
            <a:lstStyle/>
            <a:p>
              <a:pPr marL="12700" marR="5080" indent="102870" defTabSz="914400"/>
              <a:r>
                <a:rPr sz="1050" kern="0" spc="-10" dirty="0">
                  <a:solidFill>
                    <a:srgbClr val="FFFFFF"/>
                  </a:solidFill>
                  <a:latin typeface="HelveticaNeueLT Com 45 Lt"/>
                  <a:cs typeface="HelveticaNeueLT Com 45 Lt"/>
                </a:rPr>
                <a:t>Ammonia</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Combustion</a:t>
              </a:r>
              <a:endParaRPr sz="1050" kern="0" dirty="0">
                <a:solidFill>
                  <a:sysClr val="windowText" lastClr="000000"/>
                </a:solidFill>
                <a:latin typeface="HelveticaNeueLT Com 45 Lt"/>
                <a:cs typeface="HelveticaNeueLT Com 45 Lt"/>
              </a:endParaRPr>
            </a:p>
          </p:txBody>
        </p:sp>
        <p:sp>
          <p:nvSpPr>
            <p:cNvPr id="60" name="object 74">
              <a:extLst>
                <a:ext uri="{FF2B5EF4-FFF2-40B4-BE49-F238E27FC236}">
                  <a16:creationId xmlns:a16="http://schemas.microsoft.com/office/drawing/2014/main" id="{4C294F5D-C674-4086-B045-45CA94BBF5FC}"/>
                </a:ext>
              </a:extLst>
            </p:cNvPr>
            <p:cNvSpPr txBox="1"/>
            <p:nvPr/>
          </p:nvSpPr>
          <p:spPr>
            <a:xfrm>
              <a:off x="4637448" y="3667758"/>
              <a:ext cx="605971" cy="345328"/>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Ammonia</a:t>
              </a:r>
              <a:r>
                <a:rPr sz="1050" kern="0" spc="500"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Fuel</a:t>
              </a:r>
              <a:r>
                <a:rPr sz="1050" kern="0" spc="13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Cells</a:t>
              </a:r>
              <a:endParaRPr sz="1050" kern="0">
                <a:solidFill>
                  <a:sysClr val="windowText" lastClr="000000"/>
                </a:solidFill>
                <a:latin typeface="HelveticaNeueLT Com 45 Lt"/>
                <a:cs typeface="HelveticaNeueLT Com 45 Lt"/>
              </a:endParaRPr>
            </a:p>
          </p:txBody>
        </p:sp>
        <p:grpSp>
          <p:nvGrpSpPr>
            <p:cNvPr id="72" name="Gruppieren 71">
              <a:extLst>
                <a:ext uri="{FF2B5EF4-FFF2-40B4-BE49-F238E27FC236}">
                  <a16:creationId xmlns:a16="http://schemas.microsoft.com/office/drawing/2014/main" id="{7A3842C3-2C09-4D2C-8A68-AE6AC122CF8C}"/>
                </a:ext>
              </a:extLst>
            </p:cNvPr>
            <p:cNvGrpSpPr>
              <a:grpSpLocks noChangeAspect="1"/>
            </p:cNvGrpSpPr>
            <p:nvPr/>
          </p:nvGrpSpPr>
          <p:grpSpPr>
            <a:xfrm rot="16200000">
              <a:off x="3938910" y="3102325"/>
              <a:ext cx="1184730" cy="36002"/>
              <a:chOff x="-3346369" y="1644670"/>
              <a:chExt cx="5923574" cy="180008"/>
            </a:xfrm>
            <a:solidFill>
              <a:srgbClr val="79CDD0"/>
            </a:solidFill>
          </p:grpSpPr>
          <p:grpSp>
            <p:nvGrpSpPr>
              <p:cNvPr id="73" name="Gruppieren 72">
                <a:extLst>
                  <a:ext uri="{FF2B5EF4-FFF2-40B4-BE49-F238E27FC236}">
                    <a16:creationId xmlns:a16="http://schemas.microsoft.com/office/drawing/2014/main" id="{90836939-ACE1-4E89-9343-00108425427C}"/>
                  </a:ext>
                </a:extLst>
              </p:cNvPr>
              <p:cNvGrpSpPr/>
              <p:nvPr/>
            </p:nvGrpSpPr>
            <p:grpSpPr>
              <a:xfrm>
                <a:off x="1028700" y="1644670"/>
                <a:ext cx="1548505" cy="180008"/>
                <a:chOff x="1028700" y="1644670"/>
                <a:chExt cx="1548505" cy="180008"/>
              </a:xfrm>
              <a:grpFill/>
            </p:grpSpPr>
            <p:sp>
              <p:nvSpPr>
                <p:cNvPr id="78" name="Pfeil: Fünfeck 77">
                  <a:extLst>
                    <a:ext uri="{FF2B5EF4-FFF2-40B4-BE49-F238E27FC236}">
                      <a16:creationId xmlns:a16="http://schemas.microsoft.com/office/drawing/2014/main" id="{15522BA5-8238-40E5-B5AC-937EF98CC67B}"/>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Pfeil: Chevron 78">
                  <a:extLst>
                    <a:ext uri="{FF2B5EF4-FFF2-40B4-BE49-F238E27FC236}">
                      <a16:creationId xmlns:a16="http://schemas.microsoft.com/office/drawing/2014/main" id="{7196DA37-5C4C-49FD-A52F-238DFE36B739}"/>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Pfeil: Chevron 79">
                  <a:extLst>
                    <a:ext uri="{FF2B5EF4-FFF2-40B4-BE49-F238E27FC236}">
                      <a16:creationId xmlns:a16="http://schemas.microsoft.com/office/drawing/2014/main" id="{CD855DDF-5875-4751-9740-B8DD0D8D2BD0}"/>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uppieren 73">
                <a:extLst>
                  <a:ext uri="{FF2B5EF4-FFF2-40B4-BE49-F238E27FC236}">
                    <a16:creationId xmlns:a16="http://schemas.microsoft.com/office/drawing/2014/main" id="{9679B885-48CE-48C9-B5E4-4F68B725D2BB}"/>
                  </a:ext>
                </a:extLst>
              </p:cNvPr>
              <p:cNvGrpSpPr/>
              <p:nvPr/>
            </p:nvGrpSpPr>
            <p:grpSpPr>
              <a:xfrm flipH="1">
                <a:off x="-3346369" y="1644681"/>
                <a:ext cx="1548498" cy="179988"/>
                <a:chOff x="3862380" y="1644681"/>
                <a:chExt cx="1548498" cy="179988"/>
              </a:xfrm>
              <a:grpFill/>
            </p:grpSpPr>
            <p:sp>
              <p:nvSpPr>
                <p:cNvPr id="75" name="Pfeil: Fünfeck 74">
                  <a:extLst>
                    <a:ext uri="{FF2B5EF4-FFF2-40B4-BE49-F238E27FC236}">
                      <a16:creationId xmlns:a16="http://schemas.microsoft.com/office/drawing/2014/main" id="{8F96997F-F951-40FD-8349-F6894F7941FE}"/>
                    </a:ext>
                  </a:extLst>
                </p:cNvPr>
                <p:cNvSpPr/>
                <p:nvPr/>
              </p:nvSpPr>
              <p:spPr>
                <a:xfrm>
                  <a:off x="3862380" y="1644681"/>
                  <a:ext cx="1226818" cy="17998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feil: Chevron 75">
                  <a:extLst>
                    <a:ext uri="{FF2B5EF4-FFF2-40B4-BE49-F238E27FC236}">
                      <a16:creationId xmlns:a16="http://schemas.microsoft.com/office/drawing/2014/main" id="{4FE774D2-1CB4-4839-8789-E82ACDC87C87}"/>
                    </a:ext>
                  </a:extLst>
                </p:cNvPr>
                <p:cNvSpPr/>
                <p:nvPr/>
              </p:nvSpPr>
              <p:spPr>
                <a:xfrm>
                  <a:off x="5070038" y="1644681"/>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Pfeil: Chevron 76">
                  <a:extLst>
                    <a:ext uri="{FF2B5EF4-FFF2-40B4-BE49-F238E27FC236}">
                      <a16:creationId xmlns:a16="http://schemas.microsoft.com/office/drawing/2014/main" id="{A7B4B20D-FB03-4998-9B0B-4FB0557152AA}"/>
                    </a:ext>
                  </a:extLst>
                </p:cNvPr>
                <p:cNvSpPr/>
                <p:nvPr/>
              </p:nvSpPr>
              <p:spPr>
                <a:xfrm>
                  <a:off x="5230880" y="1644688"/>
                  <a:ext cx="179998" cy="17996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1" name="Rechteck 80">
              <a:extLst>
                <a:ext uri="{FF2B5EF4-FFF2-40B4-BE49-F238E27FC236}">
                  <a16:creationId xmlns:a16="http://schemas.microsoft.com/office/drawing/2014/main" id="{D54CFAFF-7A86-4666-BC54-AD41B60829C6}"/>
                </a:ext>
              </a:extLst>
            </p:cNvPr>
            <p:cNvSpPr/>
            <p:nvPr/>
          </p:nvSpPr>
          <p:spPr>
            <a:xfrm>
              <a:off x="4513274" y="2704883"/>
              <a:ext cx="36000" cy="851168"/>
            </a:xfrm>
            <a:prstGeom prst="rect">
              <a:avLst/>
            </a:prstGeom>
            <a:solidFill>
              <a:srgbClr val="79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uppieren 81">
              <a:extLst>
                <a:ext uri="{FF2B5EF4-FFF2-40B4-BE49-F238E27FC236}">
                  <a16:creationId xmlns:a16="http://schemas.microsoft.com/office/drawing/2014/main" id="{26F4713F-F162-4A1A-BCA7-9401B9A16C51}"/>
                </a:ext>
              </a:extLst>
            </p:cNvPr>
            <p:cNvGrpSpPr>
              <a:grpSpLocks noChangeAspect="1"/>
            </p:cNvGrpSpPr>
            <p:nvPr/>
          </p:nvGrpSpPr>
          <p:grpSpPr>
            <a:xfrm rot="16200000">
              <a:off x="3887965" y="3752677"/>
              <a:ext cx="1446665" cy="36002"/>
              <a:chOff x="-4656018" y="1644668"/>
              <a:chExt cx="7233223" cy="180010"/>
            </a:xfrm>
            <a:solidFill>
              <a:srgbClr val="79CDD0"/>
            </a:solidFill>
          </p:grpSpPr>
          <p:grpSp>
            <p:nvGrpSpPr>
              <p:cNvPr id="83" name="Gruppieren 82">
                <a:extLst>
                  <a:ext uri="{FF2B5EF4-FFF2-40B4-BE49-F238E27FC236}">
                    <a16:creationId xmlns:a16="http://schemas.microsoft.com/office/drawing/2014/main" id="{9ED35D0C-6C70-420D-83E7-6B9B7E3E82C7}"/>
                  </a:ext>
                </a:extLst>
              </p:cNvPr>
              <p:cNvGrpSpPr/>
              <p:nvPr/>
            </p:nvGrpSpPr>
            <p:grpSpPr>
              <a:xfrm>
                <a:off x="1028700" y="1644670"/>
                <a:ext cx="1548505" cy="180008"/>
                <a:chOff x="1028700" y="1644670"/>
                <a:chExt cx="1548505" cy="180008"/>
              </a:xfrm>
              <a:grpFill/>
            </p:grpSpPr>
            <p:sp>
              <p:nvSpPr>
                <p:cNvPr id="88" name="Pfeil: Fünfeck 87">
                  <a:extLst>
                    <a:ext uri="{FF2B5EF4-FFF2-40B4-BE49-F238E27FC236}">
                      <a16:creationId xmlns:a16="http://schemas.microsoft.com/office/drawing/2014/main" id="{7C3AF389-DC2F-4B5A-9435-1A6612CBB970}"/>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Pfeil: Chevron 88">
                  <a:extLst>
                    <a:ext uri="{FF2B5EF4-FFF2-40B4-BE49-F238E27FC236}">
                      <a16:creationId xmlns:a16="http://schemas.microsoft.com/office/drawing/2014/main" id="{FA748969-3711-407B-857C-3E763DD25223}"/>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Pfeil: Chevron 89">
                  <a:extLst>
                    <a:ext uri="{FF2B5EF4-FFF2-40B4-BE49-F238E27FC236}">
                      <a16:creationId xmlns:a16="http://schemas.microsoft.com/office/drawing/2014/main" id="{4ED4DAFF-305B-434E-9C02-794173BE70B0}"/>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uppieren 83">
                <a:extLst>
                  <a:ext uri="{FF2B5EF4-FFF2-40B4-BE49-F238E27FC236}">
                    <a16:creationId xmlns:a16="http://schemas.microsoft.com/office/drawing/2014/main" id="{729DA445-F89E-43B0-9FFA-56D0311BD03D}"/>
                  </a:ext>
                </a:extLst>
              </p:cNvPr>
              <p:cNvGrpSpPr/>
              <p:nvPr/>
            </p:nvGrpSpPr>
            <p:grpSpPr>
              <a:xfrm flipH="1">
                <a:off x="-4656018" y="1644668"/>
                <a:ext cx="1548497" cy="179993"/>
                <a:chOff x="5172030" y="1644668"/>
                <a:chExt cx="1548497" cy="179993"/>
              </a:xfrm>
              <a:grpFill/>
            </p:grpSpPr>
            <p:sp>
              <p:nvSpPr>
                <p:cNvPr id="85" name="Pfeil: Fünfeck 84">
                  <a:extLst>
                    <a:ext uri="{FF2B5EF4-FFF2-40B4-BE49-F238E27FC236}">
                      <a16:creationId xmlns:a16="http://schemas.microsoft.com/office/drawing/2014/main" id="{4F8850B3-E6B0-4198-BD6B-AC6D02CD1D16}"/>
                    </a:ext>
                  </a:extLst>
                </p:cNvPr>
                <p:cNvSpPr/>
                <p:nvPr/>
              </p:nvSpPr>
              <p:spPr>
                <a:xfrm>
                  <a:off x="5172030" y="1644668"/>
                  <a:ext cx="1226826" cy="179993"/>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feil: Chevron 85">
                  <a:extLst>
                    <a:ext uri="{FF2B5EF4-FFF2-40B4-BE49-F238E27FC236}">
                      <a16:creationId xmlns:a16="http://schemas.microsoft.com/office/drawing/2014/main" id="{9AB23CD5-3C39-4D41-9B9F-C35FE9BCDFCD}"/>
                    </a:ext>
                  </a:extLst>
                </p:cNvPr>
                <p:cNvSpPr/>
                <p:nvPr/>
              </p:nvSpPr>
              <p:spPr>
                <a:xfrm>
                  <a:off x="6379662" y="1644668"/>
                  <a:ext cx="179997" cy="17998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Pfeil: Chevron 86">
                  <a:extLst>
                    <a:ext uri="{FF2B5EF4-FFF2-40B4-BE49-F238E27FC236}">
                      <a16:creationId xmlns:a16="http://schemas.microsoft.com/office/drawing/2014/main" id="{E4B55311-DB7A-46D7-B87A-73159DC74CEE}"/>
                    </a:ext>
                  </a:extLst>
                </p:cNvPr>
                <p:cNvSpPr/>
                <p:nvPr/>
              </p:nvSpPr>
              <p:spPr>
                <a:xfrm>
                  <a:off x="6540530" y="1644673"/>
                  <a:ext cx="179997" cy="17997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1" name="Rechteck 90">
              <a:extLst>
                <a:ext uri="{FF2B5EF4-FFF2-40B4-BE49-F238E27FC236}">
                  <a16:creationId xmlns:a16="http://schemas.microsoft.com/office/drawing/2014/main" id="{32B947BD-19C4-46B7-9A64-B6DA34A4EA45}"/>
                </a:ext>
              </a:extLst>
            </p:cNvPr>
            <p:cNvSpPr/>
            <p:nvPr/>
          </p:nvSpPr>
          <p:spPr>
            <a:xfrm>
              <a:off x="4593287" y="3274995"/>
              <a:ext cx="36000" cy="940220"/>
            </a:xfrm>
            <a:prstGeom prst="rect">
              <a:avLst/>
            </a:prstGeom>
            <a:solidFill>
              <a:srgbClr val="79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uppieren 91">
              <a:extLst>
                <a:ext uri="{FF2B5EF4-FFF2-40B4-BE49-F238E27FC236}">
                  <a16:creationId xmlns:a16="http://schemas.microsoft.com/office/drawing/2014/main" id="{30C15EA9-C43B-486B-80C9-1EAEE9BB025C}"/>
                </a:ext>
              </a:extLst>
            </p:cNvPr>
            <p:cNvGrpSpPr>
              <a:grpSpLocks noChangeAspect="1"/>
            </p:cNvGrpSpPr>
            <p:nvPr/>
          </p:nvGrpSpPr>
          <p:grpSpPr>
            <a:xfrm rot="16200000">
              <a:off x="4744064" y="3417224"/>
              <a:ext cx="1658601" cy="36004"/>
              <a:chOff x="-5715694" y="1644656"/>
              <a:chExt cx="8292899" cy="180022"/>
            </a:xfrm>
            <a:solidFill>
              <a:srgbClr val="79CDD0"/>
            </a:solidFill>
          </p:grpSpPr>
          <p:grpSp>
            <p:nvGrpSpPr>
              <p:cNvPr id="93" name="Gruppieren 92">
                <a:extLst>
                  <a:ext uri="{FF2B5EF4-FFF2-40B4-BE49-F238E27FC236}">
                    <a16:creationId xmlns:a16="http://schemas.microsoft.com/office/drawing/2014/main" id="{56D1F680-1445-450B-AF66-0CF47AF7AF2D}"/>
                  </a:ext>
                </a:extLst>
              </p:cNvPr>
              <p:cNvGrpSpPr/>
              <p:nvPr/>
            </p:nvGrpSpPr>
            <p:grpSpPr>
              <a:xfrm>
                <a:off x="1028700" y="1644670"/>
                <a:ext cx="1548505" cy="180008"/>
                <a:chOff x="1028700" y="1644670"/>
                <a:chExt cx="1548505" cy="180008"/>
              </a:xfrm>
              <a:grpFill/>
            </p:grpSpPr>
            <p:sp>
              <p:nvSpPr>
                <p:cNvPr id="98" name="Pfeil: Fünfeck 97">
                  <a:extLst>
                    <a:ext uri="{FF2B5EF4-FFF2-40B4-BE49-F238E27FC236}">
                      <a16:creationId xmlns:a16="http://schemas.microsoft.com/office/drawing/2014/main" id="{F473152B-59E1-46C9-9444-D180457A80F1}"/>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Pfeil: Chevron 98">
                  <a:extLst>
                    <a:ext uri="{FF2B5EF4-FFF2-40B4-BE49-F238E27FC236}">
                      <a16:creationId xmlns:a16="http://schemas.microsoft.com/office/drawing/2014/main" id="{FA303CAC-D44E-4232-A5FC-067F266F302D}"/>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Pfeil: Chevron 99">
                  <a:extLst>
                    <a:ext uri="{FF2B5EF4-FFF2-40B4-BE49-F238E27FC236}">
                      <a16:creationId xmlns:a16="http://schemas.microsoft.com/office/drawing/2014/main" id="{56487AAE-897C-4EC4-8AC9-0A256E15718D}"/>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uppieren 93">
                <a:extLst>
                  <a:ext uri="{FF2B5EF4-FFF2-40B4-BE49-F238E27FC236}">
                    <a16:creationId xmlns:a16="http://schemas.microsoft.com/office/drawing/2014/main" id="{0D5505C9-F7F9-49A5-B01D-09FBACC0ADA7}"/>
                  </a:ext>
                </a:extLst>
              </p:cNvPr>
              <p:cNvGrpSpPr/>
              <p:nvPr/>
            </p:nvGrpSpPr>
            <p:grpSpPr>
              <a:xfrm flipH="1">
                <a:off x="-5715694" y="1644656"/>
                <a:ext cx="1548569" cy="180012"/>
                <a:chOff x="6231634" y="1644656"/>
                <a:chExt cx="1548569" cy="180012"/>
              </a:xfrm>
              <a:grpFill/>
            </p:grpSpPr>
            <p:sp>
              <p:nvSpPr>
                <p:cNvPr id="95" name="Pfeil: Fünfeck 94">
                  <a:extLst>
                    <a:ext uri="{FF2B5EF4-FFF2-40B4-BE49-F238E27FC236}">
                      <a16:creationId xmlns:a16="http://schemas.microsoft.com/office/drawing/2014/main" id="{0609A06A-D44F-41E4-B640-368EA49181AB}"/>
                    </a:ext>
                  </a:extLst>
                </p:cNvPr>
                <p:cNvSpPr/>
                <p:nvPr/>
              </p:nvSpPr>
              <p:spPr>
                <a:xfrm>
                  <a:off x="6231634" y="1644686"/>
                  <a:ext cx="1226833" cy="179982"/>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feil: Chevron 95">
                  <a:extLst>
                    <a:ext uri="{FF2B5EF4-FFF2-40B4-BE49-F238E27FC236}">
                      <a16:creationId xmlns:a16="http://schemas.microsoft.com/office/drawing/2014/main" id="{AEE19B2E-9578-4174-84A7-B712A2362D23}"/>
                    </a:ext>
                  </a:extLst>
                </p:cNvPr>
                <p:cNvSpPr/>
                <p:nvPr/>
              </p:nvSpPr>
              <p:spPr>
                <a:xfrm>
                  <a:off x="7439295" y="1644656"/>
                  <a:ext cx="179998" cy="17999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Pfeil: Chevron 96">
                  <a:extLst>
                    <a:ext uri="{FF2B5EF4-FFF2-40B4-BE49-F238E27FC236}">
                      <a16:creationId xmlns:a16="http://schemas.microsoft.com/office/drawing/2014/main" id="{4D596CC9-743D-4AA5-93A4-E2E5894A9DEC}"/>
                    </a:ext>
                  </a:extLst>
                </p:cNvPr>
                <p:cNvSpPr/>
                <p:nvPr/>
              </p:nvSpPr>
              <p:spPr>
                <a:xfrm>
                  <a:off x="7600205" y="1644689"/>
                  <a:ext cx="179998" cy="17997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1" name="Rechteck 100">
              <a:extLst>
                <a:ext uri="{FF2B5EF4-FFF2-40B4-BE49-F238E27FC236}">
                  <a16:creationId xmlns:a16="http://schemas.microsoft.com/office/drawing/2014/main" id="{8ECEA43A-9E0F-4B6E-AAF4-141956921336}"/>
                </a:ext>
              </a:extLst>
            </p:cNvPr>
            <p:cNvSpPr/>
            <p:nvPr/>
          </p:nvSpPr>
          <p:spPr>
            <a:xfrm>
              <a:off x="5555345" y="2891243"/>
              <a:ext cx="36000" cy="1091567"/>
            </a:xfrm>
            <a:prstGeom prst="rect">
              <a:avLst/>
            </a:prstGeom>
            <a:solidFill>
              <a:srgbClr val="79C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latin typeface="HelveticaNeueLT Com 33 ThEx" panose="020B0404020202020204" pitchFamily="34" charset="0"/>
                <a:cs typeface="Segoe UI" panose="020B0502040204020203" pitchFamily="34" charset="0"/>
              </a:rPr>
              <a:t>Strategic Research Area II: Ammonia Fuel Utilization</a:t>
            </a:r>
          </a:p>
          <a:p>
            <a:pPr lvl="0" defTabSz="914400">
              <a:defRPr/>
            </a:pPr>
            <a:r>
              <a:rPr lang="en-US" sz="2400" dirty="0">
                <a:solidFill>
                  <a:srgbClr val="0098A0"/>
                </a:solidFill>
                <a:latin typeface="HelveticaNeueLT Com 33 ThEx" panose="020B0404020202020204" pitchFamily="34" charset="0"/>
                <a:cs typeface="Segoe UI" panose="020B0502040204020203" pitchFamily="34" charset="0"/>
              </a:rPr>
              <a:t>Carbon-free, Clean &amp; Efficient Energy Conversion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4924425"/>
          </a:xfrm>
          <a:prstGeom prst="rect">
            <a:avLst/>
          </a:prstGeom>
        </p:spPr>
        <p:txBody>
          <a:bodyPr wrap="square">
            <a:spAutoFit/>
          </a:bodyPr>
          <a:lstStyle/>
          <a:p>
            <a:r>
              <a:rPr lang="en-US" sz="2000" dirty="0">
                <a:solidFill>
                  <a:srgbClr val="0098A0"/>
                </a:solidFill>
                <a:latin typeface="HelveticaNeueLT Com 45 Lt" panose="020B0403020202020204" pitchFamily="34" charset="0"/>
              </a:rPr>
              <a:t>Molecularly Controlled Combustion</a:t>
            </a:r>
          </a:p>
          <a:p>
            <a:pPr marL="266700" lvl="1"/>
            <a:r>
              <a:rPr lang="en-US" dirty="0">
                <a:latin typeface="HelveticaNeueLT Com 45 Lt" panose="020B0403020202020204" pitchFamily="34" charset="0"/>
              </a:rPr>
              <a:t>molecular torch &amp; spark  </a:t>
            </a:r>
          </a:p>
          <a:p>
            <a:pPr marL="266700" lvl="1"/>
            <a:r>
              <a:rPr lang="en-US" dirty="0">
                <a:latin typeface="HelveticaNeueLT Com 45 Lt" panose="020B0403020202020204" pitchFamily="34" charset="0"/>
              </a:rPr>
              <a:t>in-cylinder coating</a:t>
            </a:r>
          </a:p>
          <a:p>
            <a:pPr marL="266700" lvl="1"/>
            <a:r>
              <a:rPr lang="en-US" dirty="0">
                <a:latin typeface="HelveticaNeueLT Com 45 Lt" panose="020B0403020202020204" pitchFamily="34" charset="0"/>
              </a:rPr>
              <a:t>adaptive exhaust gas aftertreatment</a:t>
            </a:r>
          </a:p>
          <a:p>
            <a:pPr marL="266700" lvl="1"/>
            <a:r>
              <a:rPr lang="en-US" dirty="0">
                <a:latin typeface="HelveticaNeueLT Com 45 Lt" panose="020B0403020202020204" pitchFamily="34" charset="0"/>
              </a:rPr>
              <a:t>reactivity tailoring</a:t>
            </a:r>
          </a:p>
          <a:p>
            <a:pPr marL="266700" lvl="1"/>
            <a:endParaRPr lang="en-US" dirty="0">
              <a:latin typeface="HelveticaNeueLT Com 45 Lt" panose="020B0403020202020204" pitchFamily="34" charset="0"/>
            </a:endParaRPr>
          </a:p>
          <a:p>
            <a:pPr lvl="0"/>
            <a:r>
              <a:rPr lang="en-US" sz="2000" dirty="0">
                <a:solidFill>
                  <a:srgbClr val="0098A0"/>
                </a:solidFill>
                <a:latin typeface="HelveticaNeueLT Com 45 Lt" panose="020B0403020202020204" pitchFamily="34" charset="0"/>
              </a:rPr>
              <a:t>Fuel &amp; Device Compatibility</a:t>
            </a:r>
          </a:p>
          <a:p>
            <a:pPr marL="266700" lvl="1"/>
            <a:r>
              <a:rPr lang="en-US" dirty="0">
                <a:latin typeface="HelveticaNeueLT Com 45 Lt" panose="020B0403020202020204" pitchFamily="34" charset="0"/>
              </a:rPr>
              <a:t>internal reforming</a:t>
            </a:r>
          </a:p>
          <a:p>
            <a:pPr marL="266700" lvl="1"/>
            <a:r>
              <a:rPr lang="en-US" dirty="0">
                <a:latin typeface="HelveticaNeueLT Com 45 Lt" panose="020B0403020202020204" pitchFamily="34" charset="0"/>
              </a:rPr>
              <a:t>injection technology</a:t>
            </a:r>
          </a:p>
          <a:p>
            <a:pPr marL="266700" lvl="1"/>
            <a:r>
              <a:rPr lang="en-US" dirty="0">
                <a:latin typeface="HelveticaNeueLT Com 45 Lt" panose="020B0403020202020204" pitchFamily="34" charset="0"/>
              </a:rPr>
              <a:t>material interaction</a:t>
            </a:r>
          </a:p>
          <a:p>
            <a:pPr marL="266700" lvl="1"/>
            <a:endParaRPr lang="en-US" dirty="0">
              <a:solidFill>
                <a:srgbClr val="006065"/>
              </a:solidFill>
              <a:latin typeface="HelveticaNeueLT Com 45 Lt" panose="020B0403020202020204" pitchFamily="34" charset="0"/>
            </a:endParaRPr>
          </a:p>
          <a:p>
            <a:pPr lvl="0"/>
            <a:r>
              <a:rPr lang="en-US" sz="2000" dirty="0">
                <a:solidFill>
                  <a:srgbClr val="0098A0"/>
                </a:solidFill>
                <a:latin typeface="HelveticaNeueLT Com 45 Lt" panose="020B0403020202020204" pitchFamily="34" charset="0"/>
              </a:rPr>
              <a:t>Fuel Cell Technologies</a:t>
            </a:r>
          </a:p>
          <a:p>
            <a:pPr marL="266700" lvl="1"/>
            <a:r>
              <a:rPr lang="en-US" dirty="0">
                <a:latin typeface="HelveticaNeueLT Com 45 Lt" panose="020B0403020202020204" pitchFamily="34" charset="0"/>
              </a:rPr>
              <a:t>low- &amp; high-temperature</a:t>
            </a:r>
          </a:p>
          <a:p>
            <a:pPr marL="266700" lvl="1"/>
            <a:r>
              <a:rPr lang="en-US" dirty="0">
                <a:latin typeface="HelveticaNeueLT Com 45 Lt" panose="020B0403020202020204" pitchFamily="34" charset="0"/>
              </a:rPr>
              <a:t>proton-conducting SOFC</a:t>
            </a:r>
            <a:br>
              <a:rPr lang="en-US" dirty="0">
                <a:latin typeface="HelveticaNeueLT Com 45 Lt" panose="020B0403020202020204" pitchFamily="34" charset="0"/>
              </a:rPr>
            </a:br>
            <a:r>
              <a:rPr lang="en-US" dirty="0">
                <a:latin typeface="HelveticaNeueLT Com 45 Lt" panose="020B0403020202020204" pitchFamily="34" charset="0"/>
              </a:rPr>
              <a:t>non </a:t>
            </a:r>
            <a:r>
              <a:rPr lang="en-US" dirty="0" err="1">
                <a:latin typeface="HelveticaNeueLT Com 45 Lt" panose="020B0403020202020204" pitchFamily="34" charset="0"/>
              </a:rPr>
              <a:t>nobel</a:t>
            </a:r>
            <a:r>
              <a:rPr lang="en-US" dirty="0">
                <a:latin typeface="HelveticaNeueLT Com 45 Lt" panose="020B0403020202020204" pitchFamily="34" charset="0"/>
              </a:rPr>
              <a:t>-metal AOR catalysts</a:t>
            </a:r>
            <a:r>
              <a:rPr lang="en-US" dirty="0">
                <a:solidFill>
                  <a:srgbClr val="006065"/>
                </a:solidFill>
                <a:latin typeface="HelveticaNeueLT Com 45 Lt" panose="020B0403020202020204" pitchFamily="34" charset="0"/>
              </a:rPr>
              <a:t> </a:t>
            </a: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pic>
        <p:nvPicPr>
          <p:cNvPr id="9" name="Grafik 8">
            <a:extLst>
              <a:ext uri="{FF2B5EF4-FFF2-40B4-BE49-F238E27FC236}">
                <a16:creationId xmlns:a16="http://schemas.microsoft.com/office/drawing/2014/main" id="{391C2B3C-3B6F-4CFC-8459-D21FC15021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654" y="1757526"/>
            <a:ext cx="5079344" cy="3838329"/>
          </a:xfrm>
          <a:prstGeom prst="rect">
            <a:avLst/>
          </a:prstGeom>
        </p:spPr>
      </p:pic>
      <p:pic>
        <p:nvPicPr>
          <p:cNvPr id="11" name="Grafik 10">
            <a:extLst>
              <a:ext uri="{FF2B5EF4-FFF2-40B4-BE49-F238E27FC236}">
                <a16:creationId xmlns:a16="http://schemas.microsoft.com/office/drawing/2014/main" id="{7513F3F0-EFD3-4ABD-B3C7-B6CADCCD40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9733" y="1347930"/>
            <a:ext cx="4591186" cy="4629182"/>
          </a:xfrm>
          <a:prstGeom prst="rect">
            <a:avLst/>
          </a:prstGeom>
        </p:spPr>
      </p:pic>
      <p:pic>
        <p:nvPicPr>
          <p:cNvPr id="13" name="Grafik 12">
            <a:extLst>
              <a:ext uri="{FF2B5EF4-FFF2-40B4-BE49-F238E27FC236}">
                <a16:creationId xmlns:a16="http://schemas.microsoft.com/office/drawing/2014/main" id="{DD3B5E6C-8A7D-4534-A410-435F6CDB90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5654" y="1868145"/>
            <a:ext cx="5257361" cy="3838330"/>
          </a:xfrm>
          <a:prstGeom prst="rect">
            <a:avLst/>
          </a:prstGeom>
        </p:spPr>
      </p:pic>
    </p:spTree>
    <p:extLst>
      <p:ext uri="{BB962C8B-B14F-4D97-AF65-F5344CB8AC3E}">
        <p14:creationId xmlns:p14="http://schemas.microsoft.com/office/powerpoint/2010/main" val="161310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xEl>
                                              <p:pRg st="9" end="9"/>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11" end="11"/>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1">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1">
                                            <p:txEl>
                                              <p:pRg st="13" end="13"/>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579188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uppieren 2">
            <a:extLst>
              <a:ext uri="{FF2B5EF4-FFF2-40B4-BE49-F238E27FC236}">
                <a16:creationId xmlns:a16="http://schemas.microsoft.com/office/drawing/2014/main" id="{B02458BD-3914-4C6F-B852-3ABD5B9FDCA5}"/>
              </a:ext>
            </a:extLst>
          </p:cNvPr>
          <p:cNvGrpSpPr/>
          <p:nvPr/>
        </p:nvGrpSpPr>
        <p:grpSpPr>
          <a:xfrm>
            <a:off x="853159" y="1209049"/>
            <a:ext cx="1142315" cy="4830742"/>
            <a:chOff x="5768206" y="1209049"/>
            <a:chExt cx="1142315" cy="4830742"/>
          </a:xfrm>
        </p:grpSpPr>
        <p:sp>
          <p:nvSpPr>
            <p:cNvPr id="46" name="object 24">
              <a:extLst>
                <a:ext uri="{FF2B5EF4-FFF2-40B4-BE49-F238E27FC236}">
                  <a16:creationId xmlns:a16="http://schemas.microsoft.com/office/drawing/2014/main" id="{F600E874-7A3D-4F59-B33B-7026253AFDB1}"/>
                </a:ext>
              </a:extLst>
            </p:cNvPr>
            <p:cNvSpPr/>
            <p:nvPr/>
          </p:nvSpPr>
          <p:spPr>
            <a:xfrm>
              <a:off x="5768209" y="1209049"/>
              <a:ext cx="1142312" cy="4830742"/>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57AB2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47" name="object 25">
              <a:extLst>
                <a:ext uri="{FF2B5EF4-FFF2-40B4-BE49-F238E27FC236}">
                  <a16:creationId xmlns:a16="http://schemas.microsoft.com/office/drawing/2014/main" id="{D946A66B-58D3-4B60-9E9C-FCB872BD9E52}"/>
                </a:ext>
              </a:extLst>
            </p:cNvPr>
            <p:cNvSpPr txBox="1"/>
            <p:nvPr/>
          </p:nvSpPr>
          <p:spPr>
            <a:xfrm>
              <a:off x="5806069" y="1216388"/>
              <a:ext cx="1066095" cy="653018"/>
            </a:xfrm>
            <a:prstGeom prst="rect">
              <a:avLst/>
            </a:prstGeom>
          </p:spPr>
          <p:txBody>
            <a:bodyPr vert="horz" wrap="square" lIns="0" tIns="10160" rIns="0" bIns="0" rtlCol="0">
              <a:noAutofit/>
            </a:bodyPr>
            <a:lstStyle/>
            <a:p>
              <a:pPr marL="121285" marR="5080" indent="-109220" algn="ctr" defTabSz="914400">
                <a:lnSpc>
                  <a:spcPct val="101499"/>
                </a:lnSpc>
                <a:spcBef>
                  <a:spcPts val="80"/>
                </a:spcBef>
              </a:pPr>
              <a:r>
                <a:rPr sz="1200" kern="0" spc="-10" dirty="0">
                  <a:solidFill>
                    <a:srgbClr val="FFFFFF"/>
                  </a:solidFill>
                  <a:latin typeface="HelveticaNeueLT Com 45 Lt"/>
                  <a:cs typeface="HelveticaNeueLT Com 45 Lt"/>
                </a:rPr>
                <a:t>Concatenated</a:t>
              </a:r>
              <a:endParaRPr lang="de-DE" sz="1200" kern="0" spc="-10" dirty="0">
                <a:solidFill>
                  <a:srgbClr val="FFFFFF"/>
                </a:solidFill>
                <a:latin typeface="HelveticaNeueLT Com 45 Lt"/>
                <a:cs typeface="HelveticaNeueLT Com 45 Lt"/>
              </a:endParaRPr>
            </a:p>
            <a:p>
              <a:pPr marL="121285" marR="5080" indent="-109220" algn="ctr" defTabSz="914400">
                <a:lnSpc>
                  <a:spcPct val="101499"/>
                </a:lnSpc>
                <a:spcBef>
                  <a:spcPts val="80"/>
                </a:spcBef>
              </a:pPr>
              <a:r>
                <a:rPr sz="1200" kern="0" spc="-10" dirty="0">
                  <a:solidFill>
                    <a:srgbClr val="FFFFFF"/>
                  </a:solidFill>
                  <a:latin typeface="HelveticaNeueLT Com 45 Lt"/>
                  <a:cs typeface="HelveticaNeueLT Com 45 Lt"/>
                </a:rPr>
                <a:t>Synthetic</a:t>
              </a:r>
              <a:endParaRPr lang="de-DE" sz="1200" kern="0" spc="-10" dirty="0">
                <a:solidFill>
                  <a:srgbClr val="FFFFFF"/>
                </a:solidFill>
                <a:latin typeface="HelveticaNeueLT Com 45 Lt"/>
                <a:cs typeface="HelveticaNeueLT Com 45 Lt"/>
              </a:endParaRPr>
            </a:p>
            <a:p>
              <a:pPr marL="121285" marR="5080" indent="-109220" algn="ctr" defTabSz="914400">
                <a:lnSpc>
                  <a:spcPct val="101499"/>
                </a:lnSpc>
                <a:spcBef>
                  <a:spcPts val="80"/>
                </a:spcBef>
              </a:pPr>
              <a:r>
                <a:rPr sz="1200" kern="0" spc="-10" dirty="0">
                  <a:solidFill>
                    <a:srgbClr val="FFFFFF"/>
                  </a:solidFill>
                  <a:latin typeface="HelveticaNeueLT Com 45 Lt"/>
                  <a:cs typeface="HelveticaNeueLT Com 45 Lt"/>
                </a:rPr>
                <a:t>Pathways</a:t>
              </a:r>
              <a:endParaRPr sz="1200" kern="0" dirty="0">
                <a:solidFill>
                  <a:sysClr val="windowText" lastClr="000000"/>
                </a:solidFill>
                <a:latin typeface="HelveticaNeueLT Com 45 Lt"/>
                <a:cs typeface="HelveticaNeueLT Com 45 Lt"/>
              </a:endParaRPr>
            </a:p>
          </p:txBody>
        </p:sp>
        <p:sp>
          <p:nvSpPr>
            <p:cNvPr id="48" name="object 27">
              <a:extLst>
                <a:ext uri="{FF2B5EF4-FFF2-40B4-BE49-F238E27FC236}">
                  <a16:creationId xmlns:a16="http://schemas.microsoft.com/office/drawing/2014/main" id="{C91AB0D9-6C7D-479E-8764-75DA124BEB72}"/>
                </a:ext>
              </a:extLst>
            </p:cNvPr>
            <p:cNvSpPr/>
            <p:nvPr/>
          </p:nvSpPr>
          <p:spPr>
            <a:xfrm>
              <a:off x="5768206" y="4363962"/>
              <a:ext cx="1142312" cy="1675829"/>
            </a:xfrm>
            <a:custGeom>
              <a:avLst/>
              <a:gdLst/>
              <a:ahLst/>
              <a:cxnLst/>
              <a:rect l="l" t="t" r="r" b="b"/>
              <a:pathLst>
                <a:path w="770889" h="1130935">
                  <a:moveTo>
                    <a:pt x="770610" y="1099299"/>
                  </a:moveTo>
                  <a:lnTo>
                    <a:pt x="0" y="1099299"/>
                  </a:lnTo>
                  <a:lnTo>
                    <a:pt x="0" y="1130617"/>
                  </a:lnTo>
                  <a:lnTo>
                    <a:pt x="770610" y="1130617"/>
                  </a:lnTo>
                  <a:lnTo>
                    <a:pt x="770610" y="1099299"/>
                  </a:lnTo>
                  <a:close/>
                </a:path>
                <a:path w="770889" h="1130935">
                  <a:moveTo>
                    <a:pt x="770610" y="0"/>
                  </a:moveTo>
                  <a:lnTo>
                    <a:pt x="0" y="0"/>
                  </a:lnTo>
                  <a:lnTo>
                    <a:pt x="0" y="998067"/>
                  </a:lnTo>
                  <a:lnTo>
                    <a:pt x="770610" y="998067"/>
                  </a:lnTo>
                  <a:lnTo>
                    <a:pt x="770610" y="0"/>
                  </a:lnTo>
                  <a:close/>
                </a:path>
              </a:pathLst>
            </a:custGeom>
            <a:solidFill>
              <a:srgbClr val="57AB26"/>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49" name="object 80">
              <a:extLst>
                <a:ext uri="{FF2B5EF4-FFF2-40B4-BE49-F238E27FC236}">
                  <a16:creationId xmlns:a16="http://schemas.microsoft.com/office/drawing/2014/main" id="{F8354901-36EE-42AD-9089-94B8D8814CED}"/>
                </a:ext>
              </a:extLst>
            </p:cNvPr>
            <p:cNvSpPr txBox="1"/>
            <p:nvPr/>
          </p:nvSpPr>
          <p:spPr>
            <a:xfrm>
              <a:off x="5840188" y="2531354"/>
              <a:ext cx="886374"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Interconnected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Catalytic</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Concepts</a:t>
              </a:r>
              <a:endParaRPr sz="1050" kern="0" dirty="0">
                <a:solidFill>
                  <a:sysClr val="windowText" lastClr="000000"/>
                </a:solidFill>
                <a:latin typeface="HelveticaNeueLT Com 45 Lt"/>
                <a:cs typeface="HelveticaNeueLT Com 45 Lt"/>
              </a:endParaRPr>
            </a:p>
          </p:txBody>
        </p:sp>
        <p:sp>
          <p:nvSpPr>
            <p:cNvPr id="50" name="object 86">
              <a:extLst>
                <a:ext uri="{FF2B5EF4-FFF2-40B4-BE49-F238E27FC236}">
                  <a16:creationId xmlns:a16="http://schemas.microsoft.com/office/drawing/2014/main" id="{6B3B57DB-AA88-4504-941A-28514F1C015C}"/>
                </a:ext>
              </a:extLst>
            </p:cNvPr>
            <p:cNvSpPr txBox="1"/>
            <p:nvPr/>
          </p:nvSpPr>
          <p:spPr>
            <a:xfrm>
              <a:off x="6219522" y="3139283"/>
              <a:ext cx="619144" cy="345328"/>
            </a:xfrm>
            <a:prstGeom prst="rect">
              <a:avLst/>
            </a:prstGeom>
          </p:spPr>
          <p:txBody>
            <a:bodyPr vert="horz" wrap="square" lIns="0" tIns="19685" rIns="0" bIns="0" rtlCol="0">
              <a:noAutofit/>
            </a:bodyPr>
            <a:lstStyle/>
            <a:p>
              <a:pPr marL="38735" marR="5080" indent="-26670" defTabSz="914400"/>
              <a:r>
                <a:rPr sz="1050" kern="0" spc="-10" dirty="0">
                  <a:solidFill>
                    <a:srgbClr val="FFFFFF"/>
                  </a:solidFill>
                  <a:latin typeface="HelveticaNeueLT Com 45 Lt"/>
                  <a:cs typeface="HelveticaNeueLT Com 45 Lt"/>
                </a:rPr>
                <a:t>Bio-hybrid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Synthesis</a:t>
              </a:r>
              <a:endParaRPr sz="1050" kern="0" dirty="0">
                <a:solidFill>
                  <a:sysClr val="windowText" lastClr="000000"/>
                </a:solidFill>
                <a:latin typeface="HelveticaNeueLT Com 45 Lt"/>
                <a:cs typeface="HelveticaNeueLT Com 45 Lt"/>
              </a:endParaRPr>
            </a:p>
          </p:txBody>
        </p:sp>
        <p:sp>
          <p:nvSpPr>
            <p:cNvPr id="54" name="object 92">
              <a:extLst>
                <a:ext uri="{FF2B5EF4-FFF2-40B4-BE49-F238E27FC236}">
                  <a16:creationId xmlns:a16="http://schemas.microsoft.com/office/drawing/2014/main" id="{F29BD2BE-BB82-47C3-84F1-E439356BF8F8}"/>
                </a:ext>
              </a:extLst>
            </p:cNvPr>
            <p:cNvSpPr txBox="1"/>
            <p:nvPr/>
          </p:nvSpPr>
          <p:spPr>
            <a:xfrm>
              <a:off x="5920206" y="3757260"/>
              <a:ext cx="609735"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Integrated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Reactor</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Systems</a:t>
              </a:r>
              <a:endParaRPr sz="1050" kern="0">
                <a:solidFill>
                  <a:sysClr val="windowText" lastClr="000000"/>
                </a:solidFill>
                <a:latin typeface="HelveticaNeueLT Com 45 Lt"/>
                <a:cs typeface="HelveticaNeueLT Com 45 Lt"/>
              </a:endParaRPr>
            </a:p>
          </p:txBody>
        </p:sp>
        <p:grpSp>
          <p:nvGrpSpPr>
            <p:cNvPr id="55" name="Gruppieren 54">
              <a:extLst>
                <a:ext uri="{FF2B5EF4-FFF2-40B4-BE49-F238E27FC236}">
                  <a16:creationId xmlns:a16="http://schemas.microsoft.com/office/drawing/2014/main" id="{F272A391-014E-4DE8-B4DB-7168D0C63ADD}"/>
                </a:ext>
              </a:extLst>
            </p:cNvPr>
            <p:cNvGrpSpPr>
              <a:grpSpLocks noChangeAspect="1"/>
            </p:cNvGrpSpPr>
            <p:nvPr/>
          </p:nvGrpSpPr>
          <p:grpSpPr>
            <a:xfrm rot="16200000">
              <a:off x="5097640" y="3110551"/>
              <a:ext cx="1437145" cy="36002"/>
              <a:chOff x="-4608417" y="1644670"/>
              <a:chExt cx="7185622" cy="180008"/>
            </a:xfrm>
            <a:solidFill>
              <a:srgbClr val="ABD69C"/>
            </a:solidFill>
          </p:grpSpPr>
          <p:grpSp>
            <p:nvGrpSpPr>
              <p:cNvPr id="56" name="Gruppieren 55">
                <a:extLst>
                  <a:ext uri="{FF2B5EF4-FFF2-40B4-BE49-F238E27FC236}">
                    <a16:creationId xmlns:a16="http://schemas.microsoft.com/office/drawing/2014/main" id="{6EDB08FA-75C2-41D5-905B-4737996D332D}"/>
                  </a:ext>
                </a:extLst>
              </p:cNvPr>
              <p:cNvGrpSpPr/>
              <p:nvPr/>
            </p:nvGrpSpPr>
            <p:grpSpPr>
              <a:xfrm>
                <a:off x="1028700" y="1644670"/>
                <a:ext cx="1548505" cy="180008"/>
                <a:chOff x="1028700" y="1644670"/>
                <a:chExt cx="1548505" cy="180008"/>
              </a:xfrm>
              <a:grpFill/>
            </p:grpSpPr>
            <p:sp>
              <p:nvSpPr>
                <p:cNvPr id="64" name="Pfeil: Fünfeck 63">
                  <a:extLst>
                    <a:ext uri="{FF2B5EF4-FFF2-40B4-BE49-F238E27FC236}">
                      <a16:creationId xmlns:a16="http://schemas.microsoft.com/office/drawing/2014/main" id="{8DB4DA6A-AABF-40CE-8C55-E1499C6611F6}"/>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feil: Chevron 64">
                  <a:extLst>
                    <a:ext uri="{FF2B5EF4-FFF2-40B4-BE49-F238E27FC236}">
                      <a16:creationId xmlns:a16="http://schemas.microsoft.com/office/drawing/2014/main" id="{15AC3A36-5DD0-446D-95B6-3D5C8EA57CFF}"/>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Pfeil: Chevron 65">
                  <a:extLst>
                    <a:ext uri="{FF2B5EF4-FFF2-40B4-BE49-F238E27FC236}">
                      <a16:creationId xmlns:a16="http://schemas.microsoft.com/office/drawing/2014/main" id="{45567B7F-0B3E-472E-A933-22D8718601B7}"/>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uppieren 56">
                <a:extLst>
                  <a:ext uri="{FF2B5EF4-FFF2-40B4-BE49-F238E27FC236}">
                    <a16:creationId xmlns:a16="http://schemas.microsoft.com/office/drawing/2014/main" id="{8C00477C-B2AE-41E0-823E-37F37D194A71}"/>
                  </a:ext>
                </a:extLst>
              </p:cNvPr>
              <p:cNvGrpSpPr/>
              <p:nvPr/>
            </p:nvGrpSpPr>
            <p:grpSpPr>
              <a:xfrm flipH="1">
                <a:off x="-4608417" y="1644672"/>
                <a:ext cx="1548495" cy="180000"/>
                <a:chOff x="5124431" y="1644672"/>
                <a:chExt cx="1548495" cy="180000"/>
              </a:xfrm>
              <a:grpFill/>
            </p:grpSpPr>
            <p:sp>
              <p:nvSpPr>
                <p:cNvPr id="61" name="Pfeil: Fünfeck 60">
                  <a:extLst>
                    <a:ext uri="{FF2B5EF4-FFF2-40B4-BE49-F238E27FC236}">
                      <a16:creationId xmlns:a16="http://schemas.microsoft.com/office/drawing/2014/main" id="{957D59D2-B656-4EFF-A47A-9E66EF37987D}"/>
                    </a:ext>
                  </a:extLst>
                </p:cNvPr>
                <p:cNvSpPr/>
                <p:nvPr/>
              </p:nvSpPr>
              <p:spPr>
                <a:xfrm>
                  <a:off x="5124431" y="1644682"/>
                  <a:ext cx="1226814" cy="17999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feil: Chevron 61">
                  <a:extLst>
                    <a:ext uri="{FF2B5EF4-FFF2-40B4-BE49-F238E27FC236}">
                      <a16:creationId xmlns:a16="http://schemas.microsoft.com/office/drawing/2014/main" id="{5D8E4BC6-0E6E-4212-A261-66F72348D440}"/>
                    </a:ext>
                  </a:extLst>
                </p:cNvPr>
                <p:cNvSpPr/>
                <p:nvPr/>
              </p:nvSpPr>
              <p:spPr>
                <a:xfrm>
                  <a:off x="6332093" y="1644690"/>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Pfeil: Chevron 62">
                  <a:extLst>
                    <a:ext uri="{FF2B5EF4-FFF2-40B4-BE49-F238E27FC236}">
                      <a16:creationId xmlns:a16="http://schemas.microsoft.com/office/drawing/2014/main" id="{538900EC-C1BD-4FF5-A439-ED4DAB6052B6}"/>
                    </a:ext>
                  </a:extLst>
                </p:cNvPr>
                <p:cNvSpPr/>
                <p:nvPr/>
              </p:nvSpPr>
              <p:spPr>
                <a:xfrm>
                  <a:off x="6492928" y="1644672"/>
                  <a:ext cx="179998" cy="17996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67" name="Rechteck 66">
              <a:extLst>
                <a:ext uri="{FF2B5EF4-FFF2-40B4-BE49-F238E27FC236}">
                  <a16:creationId xmlns:a16="http://schemas.microsoft.com/office/drawing/2014/main" id="{D3AF559F-BB5E-41F8-BDA5-8A3F62E2359D}"/>
                </a:ext>
              </a:extLst>
            </p:cNvPr>
            <p:cNvSpPr/>
            <p:nvPr/>
          </p:nvSpPr>
          <p:spPr>
            <a:xfrm>
              <a:off x="5798206" y="2661174"/>
              <a:ext cx="36000" cy="921694"/>
            </a:xfrm>
            <a:prstGeom prst="rect">
              <a:avLst/>
            </a:prstGeom>
            <a:solidFill>
              <a:srgbClr val="ABD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uppieren 67">
              <a:extLst>
                <a:ext uri="{FF2B5EF4-FFF2-40B4-BE49-F238E27FC236}">
                  <a16:creationId xmlns:a16="http://schemas.microsoft.com/office/drawing/2014/main" id="{10874C74-1E5D-400F-BBE5-2E0FFA9BBF4D}"/>
                </a:ext>
              </a:extLst>
            </p:cNvPr>
            <p:cNvGrpSpPr>
              <a:grpSpLocks noChangeAspect="1"/>
            </p:cNvGrpSpPr>
            <p:nvPr/>
          </p:nvGrpSpPr>
          <p:grpSpPr>
            <a:xfrm rot="16200000">
              <a:off x="4935169" y="4065986"/>
              <a:ext cx="1901496" cy="36002"/>
              <a:chOff x="-6930134" y="1644670"/>
              <a:chExt cx="9507339" cy="180008"/>
            </a:xfrm>
            <a:solidFill>
              <a:srgbClr val="ABD69C"/>
            </a:solidFill>
          </p:grpSpPr>
          <p:grpSp>
            <p:nvGrpSpPr>
              <p:cNvPr id="69" name="Gruppieren 68">
                <a:extLst>
                  <a:ext uri="{FF2B5EF4-FFF2-40B4-BE49-F238E27FC236}">
                    <a16:creationId xmlns:a16="http://schemas.microsoft.com/office/drawing/2014/main" id="{8EC87D49-FB02-4622-BF7A-D6B191BB0EC0}"/>
                  </a:ext>
                </a:extLst>
              </p:cNvPr>
              <p:cNvGrpSpPr/>
              <p:nvPr/>
            </p:nvGrpSpPr>
            <p:grpSpPr>
              <a:xfrm>
                <a:off x="1028700" y="1644670"/>
                <a:ext cx="1548505" cy="180008"/>
                <a:chOff x="1028700" y="1644670"/>
                <a:chExt cx="1548505" cy="180008"/>
              </a:xfrm>
              <a:grpFill/>
            </p:grpSpPr>
            <p:sp>
              <p:nvSpPr>
                <p:cNvPr id="104" name="Pfeil: Fünfeck 103">
                  <a:extLst>
                    <a:ext uri="{FF2B5EF4-FFF2-40B4-BE49-F238E27FC236}">
                      <a16:creationId xmlns:a16="http://schemas.microsoft.com/office/drawing/2014/main" id="{0BFF0468-40F8-4BE5-982B-781A9A5A6AF7}"/>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Pfeil: Chevron 104">
                  <a:extLst>
                    <a:ext uri="{FF2B5EF4-FFF2-40B4-BE49-F238E27FC236}">
                      <a16:creationId xmlns:a16="http://schemas.microsoft.com/office/drawing/2014/main" id="{EE35B2C8-D277-4DC2-9C1E-C0DC552F1CB9}"/>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Pfeil: Chevron 105">
                  <a:extLst>
                    <a:ext uri="{FF2B5EF4-FFF2-40B4-BE49-F238E27FC236}">
                      <a16:creationId xmlns:a16="http://schemas.microsoft.com/office/drawing/2014/main" id="{B34357C2-8B21-415E-B0A6-75ED789C4AF4}"/>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uppieren 69">
                <a:extLst>
                  <a:ext uri="{FF2B5EF4-FFF2-40B4-BE49-F238E27FC236}">
                    <a16:creationId xmlns:a16="http://schemas.microsoft.com/office/drawing/2014/main" id="{CD208635-715E-4335-BE8E-325196C5477C}"/>
                  </a:ext>
                </a:extLst>
              </p:cNvPr>
              <p:cNvGrpSpPr/>
              <p:nvPr/>
            </p:nvGrpSpPr>
            <p:grpSpPr>
              <a:xfrm flipH="1">
                <a:off x="-6930134" y="1644672"/>
                <a:ext cx="1548494" cy="179997"/>
                <a:chOff x="7446149" y="1644672"/>
                <a:chExt cx="1548494" cy="179997"/>
              </a:xfrm>
              <a:grpFill/>
            </p:grpSpPr>
            <p:sp>
              <p:nvSpPr>
                <p:cNvPr id="71" name="Pfeil: Fünfeck 70">
                  <a:extLst>
                    <a:ext uri="{FF2B5EF4-FFF2-40B4-BE49-F238E27FC236}">
                      <a16:creationId xmlns:a16="http://schemas.microsoft.com/office/drawing/2014/main" id="{0571CA9D-B6E0-4190-B1D1-E03560D7DA13}"/>
                    </a:ext>
                  </a:extLst>
                </p:cNvPr>
                <p:cNvSpPr/>
                <p:nvPr/>
              </p:nvSpPr>
              <p:spPr>
                <a:xfrm>
                  <a:off x="7446149" y="1644672"/>
                  <a:ext cx="1226807" cy="179995"/>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feil: Chevron 101">
                  <a:extLst>
                    <a:ext uri="{FF2B5EF4-FFF2-40B4-BE49-F238E27FC236}">
                      <a16:creationId xmlns:a16="http://schemas.microsoft.com/office/drawing/2014/main" id="{4B915C6C-9ED8-4C58-BBB3-681B78433CD0}"/>
                    </a:ext>
                  </a:extLst>
                </p:cNvPr>
                <p:cNvSpPr/>
                <p:nvPr/>
              </p:nvSpPr>
              <p:spPr>
                <a:xfrm>
                  <a:off x="8653815" y="1644694"/>
                  <a:ext cx="179998" cy="17997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feil: Chevron 102">
                  <a:extLst>
                    <a:ext uri="{FF2B5EF4-FFF2-40B4-BE49-F238E27FC236}">
                      <a16:creationId xmlns:a16="http://schemas.microsoft.com/office/drawing/2014/main" id="{37D941A0-3E3A-4F7C-A42E-86FE4F26EDE7}"/>
                    </a:ext>
                  </a:extLst>
                </p:cNvPr>
                <p:cNvSpPr/>
                <p:nvPr/>
              </p:nvSpPr>
              <p:spPr>
                <a:xfrm>
                  <a:off x="8814645" y="1644677"/>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07" name="Rechteck 106">
              <a:extLst>
                <a:ext uri="{FF2B5EF4-FFF2-40B4-BE49-F238E27FC236}">
                  <a16:creationId xmlns:a16="http://schemas.microsoft.com/office/drawing/2014/main" id="{D3B510B2-8C2D-49C1-90BE-F9136683C055}"/>
                </a:ext>
              </a:extLst>
            </p:cNvPr>
            <p:cNvSpPr/>
            <p:nvPr/>
          </p:nvSpPr>
          <p:spPr>
            <a:xfrm>
              <a:off x="5867905" y="3426341"/>
              <a:ext cx="36000" cy="1399858"/>
            </a:xfrm>
            <a:prstGeom prst="rect">
              <a:avLst/>
            </a:prstGeom>
            <a:solidFill>
              <a:srgbClr val="ABD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uppieren 107">
              <a:extLst>
                <a:ext uri="{FF2B5EF4-FFF2-40B4-BE49-F238E27FC236}">
                  <a16:creationId xmlns:a16="http://schemas.microsoft.com/office/drawing/2014/main" id="{343FE0D6-39CF-4E89-909E-968E3B9068E3}"/>
                </a:ext>
              </a:extLst>
            </p:cNvPr>
            <p:cNvGrpSpPr>
              <a:grpSpLocks noChangeAspect="1"/>
            </p:cNvGrpSpPr>
            <p:nvPr/>
          </p:nvGrpSpPr>
          <p:grpSpPr>
            <a:xfrm rot="16200000">
              <a:off x="5670131" y="3794201"/>
              <a:ext cx="2382504" cy="36011"/>
              <a:chOff x="-9335141" y="1644654"/>
              <a:chExt cx="11912346" cy="180055"/>
            </a:xfrm>
            <a:solidFill>
              <a:srgbClr val="ABD69C"/>
            </a:solidFill>
          </p:grpSpPr>
          <p:grpSp>
            <p:nvGrpSpPr>
              <p:cNvPr id="109" name="Gruppieren 108">
                <a:extLst>
                  <a:ext uri="{FF2B5EF4-FFF2-40B4-BE49-F238E27FC236}">
                    <a16:creationId xmlns:a16="http://schemas.microsoft.com/office/drawing/2014/main" id="{72C2666D-1A39-427D-9B2C-96730D8C72A2}"/>
                  </a:ext>
                </a:extLst>
              </p:cNvPr>
              <p:cNvGrpSpPr/>
              <p:nvPr/>
            </p:nvGrpSpPr>
            <p:grpSpPr>
              <a:xfrm>
                <a:off x="1028700" y="1644670"/>
                <a:ext cx="1548505" cy="180008"/>
                <a:chOff x="1028700" y="1644670"/>
                <a:chExt cx="1548505" cy="180008"/>
              </a:xfrm>
              <a:grpFill/>
            </p:grpSpPr>
            <p:sp>
              <p:nvSpPr>
                <p:cNvPr id="114" name="Pfeil: Fünfeck 113">
                  <a:extLst>
                    <a:ext uri="{FF2B5EF4-FFF2-40B4-BE49-F238E27FC236}">
                      <a16:creationId xmlns:a16="http://schemas.microsoft.com/office/drawing/2014/main" id="{38CB028C-2894-4F1A-A04F-1DCC635E3603}"/>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Pfeil: Chevron 114">
                  <a:extLst>
                    <a:ext uri="{FF2B5EF4-FFF2-40B4-BE49-F238E27FC236}">
                      <a16:creationId xmlns:a16="http://schemas.microsoft.com/office/drawing/2014/main" id="{E885F641-950E-4C60-82C8-6A7562F7ED8F}"/>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Pfeil: Chevron 115">
                  <a:extLst>
                    <a:ext uri="{FF2B5EF4-FFF2-40B4-BE49-F238E27FC236}">
                      <a16:creationId xmlns:a16="http://schemas.microsoft.com/office/drawing/2014/main" id="{8932EACA-DFAB-4ABE-B5A4-2AA628D831E2}"/>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uppieren 109">
                <a:extLst>
                  <a:ext uri="{FF2B5EF4-FFF2-40B4-BE49-F238E27FC236}">
                    <a16:creationId xmlns:a16="http://schemas.microsoft.com/office/drawing/2014/main" id="{E1B67F78-AB29-472B-99AA-A1251F4ADA90}"/>
                  </a:ext>
                </a:extLst>
              </p:cNvPr>
              <p:cNvGrpSpPr/>
              <p:nvPr/>
            </p:nvGrpSpPr>
            <p:grpSpPr>
              <a:xfrm flipH="1">
                <a:off x="-9335141" y="1644654"/>
                <a:ext cx="1548439" cy="180055"/>
                <a:chOff x="9851211" y="1644654"/>
                <a:chExt cx="1548439" cy="180055"/>
              </a:xfrm>
              <a:grpFill/>
            </p:grpSpPr>
            <p:sp>
              <p:nvSpPr>
                <p:cNvPr id="111" name="Pfeil: Fünfeck 110">
                  <a:extLst>
                    <a:ext uri="{FF2B5EF4-FFF2-40B4-BE49-F238E27FC236}">
                      <a16:creationId xmlns:a16="http://schemas.microsoft.com/office/drawing/2014/main" id="{C17C6710-A0C7-4D0A-B18A-3A5C49EF700D}"/>
                    </a:ext>
                  </a:extLst>
                </p:cNvPr>
                <p:cNvSpPr/>
                <p:nvPr/>
              </p:nvSpPr>
              <p:spPr>
                <a:xfrm>
                  <a:off x="9851211" y="1644654"/>
                  <a:ext cx="1226808" cy="180005"/>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feil: Chevron 111">
                  <a:extLst>
                    <a:ext uri="{FF2B5EF4-FFF2-40B4-BE49-F238E27FC236}">
                      <a16:creationId xmlns:a16="http://schemas.microsoft.com/office/drawing/2014/main" id="{74254ABC-0AD8-4F55-BE56-86D2F8FA58DD}"/>
                    </a:ext>
                  </a:extLst>
                </p:cNvPr>
                <p:cNvSpPr/>
                <p:nvPr/>
              </p:nvSpPr>
              <p:spPr>
                <a:xfrm>
                  <a:off x="11058866" y="1644711"/>
                  <a:ext cx="179997" cy="17999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Pfeil: Chevron 112">
                  <a:extLst>
                    <a:ext uri="{FF2B5EF4-FFF2-40B4-BE49-F238E27FC236}">
                      <a16:creationId xmlns:a16="http://schemas.microsoft.com/office/drawing/2014/main" id="{DB38C58D-6C5E-495F-8AAB-82A1A25824EA}"/>
                    </a:ext>
                  </a:extLst>
                </p:cNvPr>
                <p:cNvSpPr/>
                <p:nvPr/>
              </p:nvSpPr>
              <p:spPr>
                <a:xfrm>
                  <a:off x="11219653" y="1644676"/>
                  <a:ext cx="179997" cy="17998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17" name="Rechteck 116">
              <a:extLst>
                <a:ext uri="{FF2B5EF4-FFF2-40B4-BE49-F238E27FC236}">
                  <a16:creationId xmlns:a16="http://schemas.microsoft.com/office/drawing/2014/main" id="{B82C1039-73AF-44F1-B8A7-F579C5168F34}"/>
                </a:ext>
              </a:extLst>
            </p:cNvPr>
            <p:cNvSpPr/>
            <p:nvPr/>
          </p:nvSpPr>
          <p:spPr>
            <a:xfrm>
              <a:off x="6843363" y="2891060"/>
              <a:ext cx="36000" cy="1868118"/>
            </a:xfrm>
            <a:prstGeom prst="rect">
              <a:avLst/>
            </a:prstGeom>
            <a:solidFill>
              <a:srgbClr val="ABD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57AB26"/>
                </a:solidFill>
                <a:latin typeface="HelveticaNeueLT Com 33 ThEx" panose="020B0404020202020204" pitchFamily="34" charset="0"/>
                <a:cs typeface="Segoe UI" panose="020B0502040204020203" pitchFamily="34" charset="0"/>
              </a:rPr>
              <a:t>Strategic Research Area III: Concatenated Synthetic Pathways</a:t>
            </a:r>
          </a:p>
          <a:p>
            <a:pPr lvl="0" defTabSz="914400">
              <a:defRPr/>
            </a:pPr>
            <a:r>
              <a:rPr lang="en-US" sz="2400" dirty="0">
                <a:solidFill>
                  <a:srgbClr val="57AB26"/>
                </a:solidFill>
                <a:latin typeface="HelveticaNeueLT Com 33 ThEx" panose="020B0404020202020204" pitchFamily="34" charset="0"/>
                <a:cs typeface="Segoe UI" panose="020B0502040204020203" pitchFamily="34" charset="0"/>
              </a:rPr>
              <a:t>Catalytic Toolbox to Generate a Flexible Bio-hybrid Molecular Platform</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5201424"/>
          </a:xfrm>
          <a:prstGeom prst="rect">
            <a:avLst/>
          </a:prstGeom>
        </p:spPr>
        <p:txBody>
          <a:bodyPr wrap="square">
            <a:spAutoFit/>
          </a:bodyPr>
          <a:lstStyle/>
          <a:p>
            <a:r>
              <a:rPr lang="en-US" altLang="en-US" sz="2000" dirty="0">
                <a:solidFill>
                  <a:srgbClr val="57AB26"/>
                </a:solidFill>
                <a:latin typeface="HelveticaNeueLT Com 45 Lt" panose="020B0403020202020204" pitchFamily="34" charset="0"/>
              </a:rPr>
              <a:t>Separation Technologies</a:t>
            </a:r>
            <a:endParaRPr lang="en-US" sz="2000" dirty="0">
              <a:solidFill>
                <a:srgbClr val="57AB26"/>
              </a:solidFill>
              <a:latin typeface="HelveticaNeueLT Com 45 Lt" panose="020B0403020202020204" pitchFamily="34" charset="0"/>
            </a:endParaRPr>
          </a:p>
          <a:p>
            <a:pPr marL="266700" lvl="1"/>
            <a:r>
              <a:rPr lang="en-US" dirty="0">
                <a:latin typeface="HelveticaNeueLT Com 45 Lt" panose="020B0403020202020204" pitchFamily="34" charset="0"/>
              </a:rPr>
              <a:t>distillation</a:t>
            </a:r>
            <a:br>
              <a:rPr lang="en-US" dirty="0">
                <a:latin typeface="HelveticaNeueLT Com 45 Lt" panose="020B0403020202020204" pitchFamily="34" charset="0"/>
              </a:rPr>
            </a:br>
            <a:r>
              <a:rPr lang="en-US" dirty="0">
                <a:latin typeface="HelveticaNeueLT Com 45 Lt" panose="020B0403020202020204" pitchFamily="34" charset="0"/>
              </a:rPr>
              <a:t>phase separation</a:t>
            </a:r>
            <a:br>
              <a:rPr lang="en-US" dirty="0">
                <a:latin typeface="HelveticaNeueLT Com 45 Lt" panose="020B0403020202020204" pitchFamily="34" charset="0"/>
              </a:rPr>
            </a:br>
            <a:r>
              <a:rPr lang="en-US" dirty="0">
                <a:latin typeface="HelveticaNeueLT Com 45 Lt" panose="020B0403020202020204" pitchFamily="34" charset="0"/>
              </a:rPr>
              <a:t>membrane</a:t>
            </a:r>
            <a:br>
              <a:rPr lang="en-US" dirty="0">
                <a:latin typeface="HelveticaNeueLT Com 45 Lt" panose="020B0403020202020204" pitchFamily="34" charset="0"/>
              </a:rPr>
            </a:br>
            <a:r>
              <a:rPr lang="en-US" dirty="0">
                <a:latin typeface="HelveticaNeueLT Com 45 Lt" panose="020B0403020202020204" pitchFamily="34" charset="0"/>
              </a:rPr>
              <a:t>crystallization</a:t>
            </a:r>
          </a:p>
          <a:p>
            <a:pPr marL="266700" lvl="1"/>
            <a:endParaRPr lang="en-US" dirty="0">
              <a:latin typeface="HelveticaNeueLT Com 45 Lt" panose="020B0403020202020204" pitchFamily="34" charset="0"/>
            </a:endParaRPr>
          </a:p>
          <a:p>
            <a:pPr lvl="0"/>
            <a:r>
              <a:rPr lang="en-US" altLang="en-US" sz="2000" dirty="0">
                <a:solidFill>
                  <a:srgbClr val="57AB26"/>
                </a:solidFill>
                <a:latin typeface="HelveticaNeueLT Com 45 Lt" panose="020B0403020202020204" pitchFamily="34" charset="0"/>
              </a:rPr>
              <a:t>Catalyst &amp; Reaction System</a:t>
            </a:r>
            <a:endParaRPr lang="en-US" sz="2000" dirty="0">
              <a:solidFill>
                <a:srgbClr val="57AB26"/>
              </a:solidFill>
              <a:latin typeface="HelveticaNeueLT Com 45 Lt" panose="020B0403020202020204" pitchFamily="34" charset="0"/>
            </a:endParaRPr>
          </a:p>
          <a:p>
            <a:pPr marL="266700" lvl="1"/>
            <a:r>
              <a:rPr lang="en-US" dirty="0">
                <a:latin typeface="HelveticaNeueLT Com 45 Lt" panose="020B0403020202020204" pitchFamily="34" charset="0"/>
              </a:rPr>
              <a:t>activity</a:t>
            </a:r>
            <a:br>
              <a:rPr lang="en-US" dirty="0">
                <a:latin typeface="HelveticaNeueLT Com 45 Lt" panose="020B0403020202020204" pitchFamily="34" charset="0"/>
              </a:rPr>
            </a:br>
            <a:r>
              <a:rPr lang="en-US" dirty="0">
                <a:latin typeface="HelveticaNeueLT Com 45 Lt" panose="020B0403020202020204" pitchFamily="34" charset="0"/>
              </a:rPr>
              <a:t>selectivity</a:t>
            </a:r>
            <a:br>
              <a:rPr lang="en-US" dirty="0">
                <a:latin typeface="HelveticaNeueLT Com 45 Lt" panose="020B0403020202020204" pitchFamily="34" charset="0"/>
              </a:rPr>
            </a:br>
            <a:r>
              <a:rPr lang="en-US" dirty="0">
                <a:latin typeface="HelveticaNeueLT Com 45 Lt" panose="020B0403020202020204" pitchFamily="34" charset="0"/>
              </a:rPr>
              <a:t>stability</a:t>
            </a:r>
            <a:br>
              <a:rPr lang="en-US" dirty="0">
                <a:latin typeface="HelveticaNeueLT Com 45 Lt" panose="020B0403020202020204" pitchFamily="34" charset="0"/>
              </a:rPr>
            </a:br>
            <a:r>
              <a:rPr lang="en-US" dirty="0">
                <a:latin typeface="HelveticaNeueLT Com 45 Lt" panose="020B0403020202020204" pitchFamily="34" charset="0"/>
              </a:rPr>
              <a:t>reaction conditions</a:t>
            </a:r>
          </a:p>
          <a:p>
            <a:pPr marL="266700" lvl="1"/>
            <a:endParaRPr lang="en-US" dirty="0">
              <a:solidFill>
                <a:srgbClr val="006065"/>
              </a:solidFill>
              <a:latin typeface="HelveticaNeueLT Com 45 Lt" panose="020B0403020202020204" pitchFamily="34" charset="0"/>
            </a:endParaRPr>
          </a:p>
          <a:p>
            <a:pPr lvl="0"/>
            <a:r>
              <a:rPr lang="en-US" altLang="en-US" sz="2000" dirty="0">
                <a:solidFill>
                  <a:srgbClr val="57AB26"/>
                </a:solidFill>
                <a:latin typeface="HelveticaNeueLT Com 45 Lt" panose="020B0403020202020204" pitchFamily="34" charset="0"/>
              </a:rPr>
              <a:t>Molecular Design </a:t>
            </a:r>
          </a:p>
          <a:p>
            <a:pPr marL="266700" lvl="1"/>
            <a:r>
              <a:rPr lang="en-US" dirty="0">
                <a:latin typeface="HelveticaNeueLT Com 45 Lt" panose="020B0403020202020204" pitchFamily="34" charset="0"/>
              </a:rPr>
              <a:t>active sites</a:t>
            </a:r>
            <a:br>
              <a:rPr lang="en-US" dirty="0">
                <a:latin typeface="HelveticaNeueLT Com 45 Lt" panose="020B0403020202020204" pitchFamily="34" charset="0"/>
              </a:rPr>
            </a:br>
            <a:r>
              <a:rPr lang="en-US" dirty="0">
                <a:latin typeface="HelveticaNeueLT Com 45 Lt" panose="020B0403020202020204" pitchFamily="34" charset="0"/>
              </a:rPr>
              <a:t>mechanisms</a:t>
            </a:r>
            <a:br>
              <a:rPr lang="en-US" dirty="0">
                <a:latin typeface="HelveticaNeueLT Com 45 Lt" panose="020B0403020202020204" pitchFamily="34" charset="0"/>
              </a:rPr>
            </a:br>
            <a:r>
              <a:rPr lang="en-US" dirty="0">
                <a:latin typeface="HelveticaNeueLT Com 45 Lt" panose="020B0403020202020204" pitchFamily="34" charset="0"/>
              </a:rPr>
              <a:t>local environment</a:t>
            </a:r>
            <a:endParaRPr lang="en-US" dirty="0">
              <a:solidFill>
                <a:srgbClr val="006065"/>
              </a:solidFill>
              <a:latin typeface="HelveticaNeueLT Com 45 Lt" panose="020B0403020202020204" pitchFamily="34" charset="0"/>
            </a:endParaRP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spTree>
    <p:extLst>
      <p:ext uri="{BB962C8B-B14F-4D97-AF65-F5344CB8AC3E}">
        <p14:creationId xmlns:p14="http://schemas.microsoft.com/office/powerpoint/2010/main" val="202776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8FE95B-B927-4A36-BA2A-B60DCEA84161}"/>
              </a:ext>
            </a:extLst>
          </p:cNvPr>
          <p:cNvSpPr txBox="1"/>
          <p:nvPr/>
        </p:nvSpPr>
        <p:spPr>
          <a:xfrm>
            <a:off x="616349" y="2921168"/>
            <a:ext cx="4684296" cy="1015663"/>
          </a:xfrm>
          <a:prstGeom prst="rect">
            <a:avLst/>
          </a:prstGeom>
          <a:noFill/>
        </p:spPr>
        <p:txBody>
          <a:bodyPr wrap="none" rtlCol="0">
            <a:spAutoFit/>
          </a:bodyPr>
          <a:lstStyle/>
          <a:p>
            <a:r>
              <a:rPr lang="en-US" sz="6000" dirty="0">
                <a:solidFill>
                  <a:srgbClr val="D2232A"/>
                </a:solidFill>
                <a:latin typeface="HelveticaNeueLT Com 33 ThEx" panose="020B0404020202020204" pitchFamily="34" charset="0"/>
              </a:rPr>
              <a:t>Confidential!</a:t>
            </a:r>
          </a:p>
        </p:txBody>
      </p:sp>
      <p:sp>
        <p:nvSpPr>
          <p:cNvPr id="5" name="Textfeld 4">
            <a:extLst>
              <a:ext uri="{FF2B5EF4-FFF2-40B4-BE49-F238E27FC236}">
                <a16:creationId xmlns:a16="http://schemas.microsoft.com/office/drawing/2014/main" id="{02A07790-D3A6-4CCE-9977-F0DBE195F6D6}"/>
              </a:ext>
            </a:extLst>
          </p:cNvPr>
          <p:cNvSpPr txBox="1"/>
          <p:nvPr/>
        </p:nvSpPr>
        <p:spPr>
          <a:xfrm>
            <a:off x="616349" y="4065146"/>
            <a:ext cx="10995079" cy="1569660"/>
          </a:xfrm>
          <a:prstGeom prst="rect">
            <a:avLst/>
          </a:prstGeom>
          <a:noFill/>
        </p:spPr>
        <p:txBody>
          <a:bodyPr wrap="square" rtlCol="0">
            <a:spAutoFit/>
          </a:bodyPr>
          <a:lstStyle/>
          <a:p>
            <a:r>
              <a:rPr lang="en-US" sz="2400" dirty="0">
                <a:solidFill>
                  <a:srgbClr val="1C5DAB"/>
                </a:solidFill>
                <a:latin typeface="HelveticaNeueLT Com 33 ThEx" panose="020B0404020202020204" pitchFamily="34" charset="0"/>
              </a:rPr>
              <a:t>We kindly ask that all content shared in this meeting be treated with the utmost confidentiality. Your cooperation is greatly appreciated.</a:t>
            </a:r>
          </a:p>
          <a:p>
            <a:r>
              <a:rPr lang="en-US" sz="2400" dirty="0">
                <a:solidFill>
                  <a:srgbClr val="1C5DAB"/>
                </a:solidFill>
                <a:latin typeface="HelveticaNeueLT Com 33 ThEx" panose="020B0404020202020204" pitchFamily="34" charset="0"/>
              </a:rPr>
              <a:t>If anyone feels a conflict due to another cooperation or obligation, we respectfully ask you to excuse yourself from this session.</a:t>
            </a:r>
          </a:p>
        </p:txBody>
      </p:sp>
    </p:spTree>
    <p:extLst>
      <p:ext uri="{BB962C8B-B14F-4D97-AF65-F5344CB8AC3E}">
        <p14:creationId xmlns:p14="http://schemas.microsoft.com/office/powerpoint/2010/main" val="311714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70296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71"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D85821F9-0D53-40EE-A05A-DCFD2786DD5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8980" y="2306611"/>
            <a:ext cx="9656154" cy="5431587"/>
          </a:xfrm>
          <a:prstGeom prst="rect">
            <a:avLst/>
          </a:prstGeom>
        </p:spPr>
      </p:pic>
      <p:grpSp>
        <p:nvGrpSpPr>
          <p:cNvPr id="2" name="Gruppieren 1">
            <a:extLst>
              <a:ext uri="{FF2B5EF4-FFF2-40B4-BE49-F238E27FC236}">
                <a16:creationId xmlns:a16="http://schemas.microsoft.com/office/drawing/2014/main" id="{2427309E-C421-4682-8777-93531964B41B}"/>
              </a:ext>
            </a:extLst>
          </p:cNvPr>
          <p:cNvGrpSpPr/>
          <p:nvPr/>
        </p:nvGrpSpPr>
        <p:grpSpPr>
          <a:xfrm>
            <a:off x="853159" y="1209049"/>
            <a:ext cx="1142313" cy="4830742"/>
            <a:chOff x="7050983" y="1209049"/>
            <a:chExt cx="1142313" cy="4830742"/>
          </a:xfrm>
        </p:grpSpPr>
        <p:sp>
          <p:nvSpPr>
            <p:cNvPr id="43" name="object 28">
              <a:extLst>
                <a:ext uri="{FF2B5EF4-FFF2-40B4-BE49-F238E27FC236}">
                  <a16:creationId xmlns:a16="http://schemas.microsoft.com/office/drawing/2014/main" id="{46AE4B29-ED81-49DC-A99F-DCB281000A93}"/>
                </a:ext>
              </a:extLst>
            </p:cNvPr>
            <p:cNvSpPr/>
            <p:nvPr/>
          </p:nvSpPr>
          <p:spPr>
            <a:xfrm>
              <a:off x="7050984" y="1209049"/>
              <a:ext cx="1142312" cy="4830742"/>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BDCC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44" name="object 29">
              <a:extLst>
                <a:ext uri="{FF2B5EF4-FFF2-40B4-BE49-F238E27FC236}">
                  <a16:creationId xmlns:a16="http://schemas.microsoft.com/office/drawing/2014/main" id="{841432DF-8508-4BA9-93A3-974A30720866}"/>
                </a:ext>
              </a:extLst>
            </p:cNvPr>
            <p:cNvSpPr txBox="1"/>
            <p:nvPr/>
          </p:nvSpPr>
          <p:spPr>
            <a:xfrm>
              <a:off x="7148295" y="1215127"/>
              <a:ext cx="947535" cy="653018"/>
            </a:xfrm>
            <a:prstGeom prst="rect">
              <a:avLst/>
            </a:prstGeom>
          </p:spPr>
          <p:txBody>
            <a:bodyPr vert="horz" wrap="square" lIns="0" tIns="10160" rIns="0" bIns="0" rtlCol="0">
              <a:noAutofit/>
            </a:bodyPr>
            <a:lstStyle/>
            <a:p>
              <a:pPr marL="12065" marR="5080" algn="ctr" defTabSz="914400">
                <a:lnSpc>
                  <a:spcPct val="101499"/>
                </a:lnSpc>
                <a:spcBef>
                  <a:spcPts val="80"/>
                </a:spcBef>
              </a:pPr>
              <a:r>
                <a:rPr sz="1200" kern="0" spc="-10" dirty="0">
                  <a:solidFill>
                    <a:srgbClr val="FFFFFF"/>
                  </a:solidFill>
                  <a:latin typeface="HelveticaNeueLT Com 45 Lt"/>
                  <a:cs typeface="HelveticaNeueLT Com 45 Lt"/>
                </a:rPr>
                <a:t>Translational Catalytic Processes</a:t>
              </a:r>
              <a:endParaRPr sz="1200" kern="0" dirty="0">
                <a:solidFill>
                  <a:sysClr val="windowText" lastClr="000000"/>
                </a:solidFill>
                <a:latin typeface="HelveticaNeueLT Com 45 Lt"/>
                <a:cs typeface="HelveticaNeueLT Com 45 Lt"/>
              </a:endParaRPr>
            </a:p>
          </p:txBody>
        </p:sp>
        <p:sp>
          <p:nvSpPr>
            <p:cNvPr id="45" name="object 31">
              <a:extLst>
                <a:ext uri="{FF2B5EF4-FFF2-40B4-BE49-F238E27FC236}">
                  <a16:creationId xmlns:a16="http://schemas.microsoft.com/office/drawing/2014/main" id="{C1E7B4A0-22E3-47C6-BCCC-C95593FF373C}"/>
                </a:ext>
              </a:extLst>
            </p:cNvPr>
            <p:cNvSpPr/>
            <p:nvPr/>
          </p:nvSpPr>
          <p:spPr>
            <a:xfrm>
              <a:off x="7050983" y="4363962"/>
              <a:ext cx="1142312" cy="1675829"/>
            </a:xfrm>
            <a:custGeom>
              <a:avLst/>
              <a:gdLst/>
              <a:ahLst/>
              <a:cxnLst/>
              <a:rect l="l" t="t" r="r" b="b"/>
              <a:pathLst>
                <a:path w="770889" h="1130935">
                  <a:moveTo>
                    <a:pt x="770610" y="1099299"/>
                  </a:moveTo>
                  <a:lnTo>
                    <a:pt x="0" y="1099299"/>
                  </a:lnTo>
                  <a:lnTo>
                    <a:pt x="0" y="1130617"/>
                  </a:lnTo>
                  <a:lnTo>
                    <a:pt x="770610" y="1130617"/>
                  </a:lnTo>
                  <a:lnTo>
                    <a:pt x="770610" y="1099299"/>
                  </a:lnTo>
                  <a:close/>
                </a:path>
                <a:path w="770889" h="1130935">
                  <a:moveTo>
                    <a:pt x="770610" y="0"/>
                  </a:moveTo>
                  <a:lnTo>
                    <a:pt x="0" y="0"/>
                  </a:lnTo>
                  <a:lnTo>
                    <a:pt x="0" y="998067"/>
                  </a:lnTo>
                  <a:lnTo>
                    <a:pt x="770610" y="998067"/>
                  </a:lnTo>
                  <a:lnTo>
                    <a:pt x="770610" y="0"/>
                  </a:lnTo>
                  <a:close/>
                </a:path>
              </a:pathLst>
            </a:custGeom>
            <a:solidFill>
              <a:srgbClr val="BDCC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51" name="object 98">
              <a:extLst>
                <a:ext uri="{FF2B5EF4-FFF2-40B4-BE49-F238E27FC236}">
                  <a16:creationId xmlns:a16="http://schemas.microsoft.com/office/drawing/2014/main" id="{5A5C1CDD-1631-4874-A658-0267C4F28003}"/>
                </a:ext>
              </a:extLst>
            </p:cNvPr>
            <p:cNvSpPr txBox="1"/>
            <p:nvPr/>
          </p:nvSpPr>
          <p:spPr>
            <a:xfrm>
              <a:off x="7122946" y="2798077"/>
              <a:ext cx="783810" cy="495880"/>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Feedstock</a:t>
              </a:r>
              <a:r>
                <a:rPr sz="1050" kern="0" spc="500"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Complexity</a:t>
              </a:r>
              <a:r>
                <a:rPr sz="1050" kern="0" spc="-40" dirty="0">
                  <a:solidFill>
                    <a:srgbClr val="FFFFFF"/>
                  </a:solidFill>
                  <a:latin typeface="HelveticaNeueLT Com 45 Lt"/>
                  <a:cs typeface="HelveticaNeueLT Com 45 Lt"/>
                </a:rPr>
                <a:t> </a:t>
              </a:r>
              <a:r>
                <a:rPr sz="1050" kern="0" spc="-50" dirty="0">
                  <a:solidFill>
                    <a:srgbClr val="FFFFFF"/>
                  </a:solidFill>
                  <a:latin typeface="HelveticaNeueLT Com 45 Lt"/>
                  <a:cs typeface="HelveticaNeueLT Com 45 Lt"/>
                </a:rPr>
                <a:t>&amp;</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Variability</a:t>
              </a:r>
              <a:endParaRPr sz="1050" kern="0">
                <a:solidFill>
                  <a:sysClr val="windowText" lastClr="000000"/>
                </a:solidFill>
                <a:latin typeface="HelveticaNeueLT Com 45 Lt"/>
                <a:cs typeface="HelveticaNeueLT Com 45 Lt"/>
              </a:endParaRPr>
            </a:p>
          </p:txBody>
        </p:sp>
        <p:sp>
          <p:nvSpPr>
            <p:cNvPr id="52" name="object 104">
              <a:extLst>
                <a:ext uri="{FF2B5EF4-FFF2-40B4-BE49-F238E27FC236}">
                  <a16:creationId xmlns:a16="http://schemas.microsoft.com/office/drawing/2014/main" id="{C569C0FF-7462-426E-902C-6AE1F9B27ACD}"/>
                </a:ext>
              </a:extLst>
            </p:cNvPr>
            <p:cNvSpPr txBox="1"/>
            <p:nvPr/>
          </p:nvSpPr>
          <p:spPr>
            <a:xfrm>
              <a:off x="7254246" y="3406004"/>
              <a:ext cx="866614" cy="345328"/>
            </a:xfrm>
            <a:prstGeom prst="rect">
              <a:avLst/>
            </a:prstGeom>
          </p:spPr>
          <p:txBody>
            <a:bodyPr vert="horz" wrap="square" lIns="0" tIns="19685" rIns="0" bIns="0" rtlCol="0">
              <a:noAutofit/>
            </a:bodyPr>
            <a:lstStyle/>
            <a:p>
              <a:pPr marL="154940" marR="5080" indent="-142875" defTabSz="914400"/>
              <a:r>
                <a:rPr sz="1050" kern="0" dirty="0">
                  <a:solidFill>
                    <a:srgbClr val="FFFFFF"/>
                  </a:solidFill>
                  <a:latin typeface="HelveticaNeueLT Com 45 Lt"/>
                  <a:cs typeface="HelveticaNeueLT Com 45 Lt"/>
                </a:rPr>
                <a:t>Energy</a:t>
              </a:r>
              <a:r>
                <a:rPr sz="1050" kern="0" spc="-2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Input</a:t>
              </a:r>
              <a:r>
                <a:rPr sz="1050" kern="0" spc="-25" dirty="0">
                  <a:solidFill>
                    <a:srgbClr val="FFFFFF"/>
                  </a:solidFill>
                  <a:latin typeface="HelveticaNeueLT Com 45 Lt"/>
                  <a:cs typeface="HelveticaNeueLT Com 45 Lt"/>
                </a:rPr>
                <a:t> </a:t>
              </a:r>
              <a:r>
                <a:rPr sz="1050" kern="0" spc="-50" dirty="0">
                  <a:solidFill>
                    <a:srgbClr val="FFFFFF"/>
                  </a:solidFill>
                  <a:latin typeface="HelveticaNeueLT Com 45 Lt"/>
                  <a:cs typeface="HelveticaNeueLT Com 45 Lt"/>
                </a:rPr>
                <a:t>&amp;</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Fluctuation</a:t>
              </a:r>
              <a:endParaRPr sz="1050" kern="0">
                <a:solidFill>
                  <a:sysClr val="windowText" lastClr="000000"/>
                </a:solidFill>
                <a:latin typeface="HelveticaNeueLT Com 45 Lt"/>
                <a:cs typeface="HelveticaNeueLT Com 45 Lt"/>
              </a:endParaRPr>
            </a:p>
          </p:txBody>
        </p:sp>
        <p:sp>
          <p:nvSpPr>
            <p:cNvPr id="53" name="object 110">
              <a:extLst>
                <a:ext uri="{FF2B5EF4-FFF2-40B4-BE49-F238E27FC236}">
                  <a16:creationId xmlns:a16="http://schemas.microsoft.com/office/drawing/2014/main" id="{C903C70E-7AE4-45E0-81D6-AB929CB4A9D1}"/>
                </a:ext>
              </a:extLst>
            </p:cNvPr>
            <p:cNvSpPr txBox="1"/>
            <p:nvPr/>
          </p:nvSpPr>
          <p:spPr>
            <a:xfrm>
              <a:off x="7202965" y="3840873"/>
              <a:ext cx="674660" cy="645489"/>
            </a:xfrm>
            <a:prstGeom prst="rect">
              <a:avLst/>
            </a:prstGeom>
          </p:spPr>
          <p:txBody>
            <a:bodyPr vert="horz" wrap="square" lIns="0" tIns="19685" rIns="0" bIns="0" rtlCol="0">
              <a:noAutofit/>
            </a:bodyPr>
            <a:lstStyle/>
            <a:p>
              <a:pPr marL="12700" marR="5080" defTabSz="914400"/>
              <a:r>
                <a:rPr sz="1050" kern="0" spc="-10" dirty="0">
                  <a:solidFill>
                    <a:srgbClr val="FFFFFF"/>
                  </a:solidFill>
                  <a:latin typeface="HelveticaNeueLT Com 45 Lt"/>
                  <a:cs typeface="HelveticaNeueLT Com 45 Lt"/>
                </a:rPr>
                <a:t>Integrated</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Feedstock</a:t>
              </a:r>
              <a:r>
                <a:rPr sz="1050" kern="0" spc="500"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Supply</a:t>
              </a:r>
              <a:r>
                <a:rPr sz="1050" kern="0" spc="-5" dirty="0">
                  <a:solidFill>
                    <a:srgbClr val="FFFFFF"/>
                  </a:solidFill>
                  <a:latin typeface="HelveticaNeueLT Com 45 Lt"/>
                  <a:cs typeface="HelveticaNeueLT Com 45 Lt"/>
                </a:rPr>
                <a:t> </a:t>
              </a:r>
              <a:r>
                <a:rPr sz="1050" kern="0" spc="-50" dirty="0">
                  <a:solidFill>
                    <a:srgbClr val="FFFFFF"/>
                  </a:solidFill>
                  <a:latin typeface="HelveticaNeueLT Com 45 Lt"/>
                  <a:cs typeface="HelveticaNeueLT Com 45 Lt"/>
                </a:rPr>
                <a:t>&amp;</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Conversion</a:t>
              </a:r>
              <a:endParaRPr sz="1050" kern="0">
                <a:solidFill>
                  <a:sysClr val="windowText" lastClr="000000"/>
                </a:solidFill>
                <a:latin typeface="HelveticaNeueLT Com 45 Lt"/>
                <a:cs typeface="HelveticaNeueLT Com 45 Lt"/>
              </a:endParaRPr>
            </a:p>
          </p:txBody>
        </p:sp>
        <p:grpSp>
          <p:nvGrpSpPr>
            <p:cNvPr id="58" name="Gruppieren 57">
              <a:extLst>
                <a:ext uri="{FF2B5EF4-FFF2-40B4-BE49-F238E27FC236}">
                  <a16:creationId xmlns:a16="http://schemas.microsoft.com/office/drawing/2014/main" id="{BC4786EF-D579-4DE5-A3D4-6FDFB103CA99}"/>
                </a:ext>
              </a:extLst>
            </p:cNvPr>
            <p:cNvGrpSpPr>
              <a:grpSpLocks noChangeAspect="1"/>
            </p:cNvGrpSpPr>
            <p:nvPr/>
          </p:nvGrpSpPr>
          <p:grpSpPr>
            <a:xfrm rot="16200000">
              <a:off x="5587336" y="4038334"/>
              <a:ext cx="3011159" cy="36010"/>
              <a:chOff x="-12478369" y="1644637"/>
              <a:chExt cx="15055574" cy="180048"/>
            </a:xfrm>
            <a:solidFill>
              <a:srgbClr val="D7E69B"/>
            </a:solidFill>
          </p:grpSpPr>
          <p:grpSp>
            <p:nvGrpSpPr>
              <p:cNvPr id="59" name="Gruppieren 58">
                <a:extLst>
                  <a:ext uri="{FF2B5EF4-FFF2-40B4-BE49-F238E27FC236}">
                    <a16:creationId xmlns:a16="http://schemas.microsoft.com/office/drawing/2014/main" id="{B9482126-4D06-45AC-9394-A7C0082BB74C}"/>
                  </a:ext>
                </a:extLst>
              </p:cNvPr>
              <p:cNvGrpSpPr/>
              <p:nvPr/>
            </p:nvGrpSpPr>
            <p:grpSpPr>
              <a:xfrm>
                <a:off x="1028700" y="1644670"/>
                <a:ext cx="1548505" cy="180008"/>
                <a:chOff x="1028700" y="1644670"/>
                <a:chExt cx="1548505" cy="180008"/>
              </a:xfrm>
              <a:grpFill/>
            </p:grpSpPr>
            <p:sp>
              <p:nvSpPr>
                <p:cNvPr id="75" name="Pfeil: Fünfeck 74">
                  <a:extLst>
                    <a:ext uri="{FF2B5EF4-FFF2-40B4-BE49-F238E27FC236}">
                      <a16:creationId xmlns:a16="http://schemas.microsoft.com/office/drawing/2014/main" id="{98C94B1B-CDE7-4882-86CE-58145FC6E920}"/>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feil: Chevron 75">
                  <a:extLst>
                    <a:ext uri="{FF2B5EF4-FFF2-40B4-BE49-F238E27FC236}">
                      <a16:creationId xmlns:a16="http://schemas.microsoft.com/office/drawing/2014/main" id="{1B6FCE11-FD46-4BA3-83DE-4C891F2B9F21}"/>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Pfeil: Chevron 76">
                  <a:extLst>
                    <a:ext uri="{FF2B5EF4-FFF2-40B4-BE49-F238E27FC236}">
                      <a16:creationId xmlns:a16="http://schemas.microsoft.com/office/drawing/2014/main" id="{E586965E-DA2D-4CF2-B212-46145ECEECBD}"/>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uppieren 59">
                <a:extLst>
                  <a:ext uri="{FF2B5EF4-FFF2-40B4-BE49-F238E27FC236}">
                    <a16:creationId xmlns:a16="http://schemas.microsoft.com/office/drawing/2014/main" id="{2A26A0AB-9460-4F36-A7B2-DC9A2315424D}"/>
                  </a:ext>
                </a:extLst>
              </p:cNvPr>
              <p:cNvGrpSpPr/>
              <p:nvPr/>
            </p:nvGrpSpPr>
            <p:grpSpPr>
              <a:xfrm flipH="1">
                <a:off x="-12478369" y="1644637"/>
                <a:ext cx="1548494" cy="180048"/>
                <a:chOff x="12994384" y="1644637"/>
                <a:chExt cx="1548494" cy="180048"/>
              </a:xfrm>
              <a:grpFill/>
            </p:grpSpPr>
            <p:sp>
              <p:nvSpPr>
                <p:cNvPr id="72" name="Pfeil: Fünfeck 71">
                  <a:extLst>
                    <a:ext uri="{FF2B5EF4-FFF2-40B4-BE49-F238E27FC236}">
                      <a16:creationId xmlns:a16="http://schemas.microsoft.com/office/drawing/2014/main" id="{52B3D001-BCD7-4540-854D-AAC0787AB405}"/>
                    </a:ext>
                  </a:extLst>
                </p:cNvPr>
                <p:cNvSpPr/>
                <p:nvPr/>
              </p:nvSpPr>
              <p:spPr>
                <a:xfrm>
                  <a:off x="12994384" y="1644637"/>
                  <a:ext cx="1226798" cy="180008"/>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feil: Chevron 72">
                  <a:extLst>
                    <a:ext uri="{FF2B5EF4-FFF2-40B4-BE49-F238E27FC236}">
                      <a16:creationId xmlns:a16="http://schemas.microsoft.com/office/drawing/2014/main" id="{EF262D0F-3BE6-4876-B757-059668C6686C}"/>
                    </a:ext>
                  </a:extLst>
                </p:cNvPr>
                <p:cNvSpPr/>
                <p:nvPr/>
              </p:nvSpPr>
              <p:spPr>
                <a:xfrm>
                  <a:off x="14202060" y="1644690"/>
                  <a:ext cx="179998" cy="17999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Pfeil: Chevron 73">
                  <a:extLst>
                    <a:ext uri="{FF2B5EF4-FFF2-40B4-BE49-F238E27FC236}">
                      <a16:creationId xmlns:a16="http://schemas.microsoft.com/office/drawing/2014/main" id="{6D953F11-943B-497E-9BCE-B34A2104E996}"/>
                    </a:ext>
                  </a:extLst>
                </p:cNvPr>
                <p:cNvSpPr/>
                <p:nvPr/>
              </p:nvSpPr>
              <p:spPr>
                <a:xfrm>
                  <a:off x="14362880" y="1644677"/>
                  <a:ext cx="179998" cy="17997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78" name="Rechteck 77">
              <a:extLst>
                <a:ext uri="{FF2B5EF4-FFF2-40B4-BE49-F238E27FC236}">
                  <a16:creationId xmlns:a16="http://schemas.microsoft.com/office/drawing/2014/main" id="{46F449EA-0A1B-453C-98F8-A675A5A34D94}"/>
                </a:ext>
              </a:extLst>
            </p:cNvPr>
            <p:cNvSpPr/>
            <p:nvPr/>
          </p:nvSpPr>
          <p:spPr>
            <a:xfrm>
              <a:off x="7074874" y="2708758"/>
              <a:ext cx="36000" cy="2568550"/>
            </a:xfrm>
            <a:prstGeom prst="rect">
              <a:avLst/>
            </a:prstGeom>
            <a:solidFill>
              <a:srgbClr val="D7E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uppieren 78">
              <a:extLst>
                <a:ext uri="{FF2B5EF4-FFF2-40B4-BE49-F238E27FC236}">
                  <a16:creationId xmlns:a16="http://schemas.microsoft.com/office/drawing/2014/main" id="{436D89D0-ADF4-489F-99B6-B5EEC33A7A2D}"/>
                </a:ext>
              </a:extLst>
            </p:cNvPr>
            <p:cNvGrpSpPr>
              <a:grpSpLocks noChangeAspect="1"/>
            </p:cNvGrpSpPr>
            <p:nvPr/>
          </p:nvGrpSpPr>
          <p:grpSpPr>
            <a:xfrm rot="16200000">
              <a:off x="6256786" y="4229194"/>
              <a:ext cx="1853840" cy="36001"/>
              <a:chOff x="-6691874" y="1644654"/>
              <a:chExt cx="9269079" cy="180024"/>
            </a:xfrm>
            <a:solidFill>
              <a:srgbClr val="D7E69B"/>
            </a:solidFill>
          </p:grpSpPr>
          <p:grpSp>
            <p:nvGrpSpPr>
              <p:cNvPr id="80" name="Gruppieren 79">
                <a:extLst>
                  <a:ext uri="{FF2B5EF4-FFF2-40B4-BE49-F238E27FC236}">
                    <a16:creationId xmlns:a16="http://schemas.microsoft.com/office/drawing/2014/main" id="{70162FE9-E470-4C6C-8C5A-003ED61C5090}"/>
                  </a:ext>
                </a:extLst>
              </p:cNvPr>
              <p:cNvGrpSpPr/>
              <p:nvPr/>
            </p:nvGrpSpPr>
            <p:grpSpPr>
              <a:xfrm>
                <a:off x="1028700" y="1644670"/>
                <a:ext cx="1548505" cy="180008"/>
                <a:chOff x="1028700" y="1644670"/>
                <a:chExt cx="1548505" cy="180008"/>
              </a:xfrm>
              <a:grpFill/>
            </p:grpSpPr>
            <p:sp>
              <p:nvSpPr>
                <p:cNvPr id="85" name="Pfeil: Fünfeck 84">
                  <a:extLst>
                    <a:ext uri="{FF2B5EF4-FFF2-40B4-BE49-F238E27FC236}">
                      <a16:creationId xmlns:a16="http://schemas.microsoft.com/office/drawing/2014/main" id="{64390754-E36D-49EC-ADE6-DBE45223F35F}"/>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feil: Chevron 85">
                  <a:extLst>
                    <a:ext uri="{FF2B5EF4-FFF2-40B4-BE49-F238E27FC236}">
                      <a16:creationId xmlns:a16="http://schemas.microsoft.com/office/drawing/2014/main" id="{28C932C9-4D26-458A-B94C-C6F0A3A80365}"/>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Pfeil: Chevron 86">
                  <a:extLst>
                    <a:ext uri="{FF2B5EF4-FFF2-40B4-BE49-F238E27FC236}">
                      <a16:creationId xmlns:a16="http://schemas.microsoft.com/office/drawing/2014/main" id="{AF98D53E-F57E-4EC8-9A62-CE222903C336}"/>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1" name="Gruppieren 80">
                <a:extLst>
                  <a:ext uri="{FF2B5EF4-FFF2-40B4-BE49-F238E27FC236}">
                    <a16:creationId xmlns:a16="http://schemas.microsoft.com/office/drawing/2014/main" id="{3064A989-CB09-4761-A17C-7D80CFB22DD9}"/>
                  </a:ext>
                </a:extLst>
              </p:cNvPr>
              <p:cNvGrpSpPr/>
              <p:nvPr/>
            </p:nvGrpSpPr>
            <p:grpSpPr>
              <a:xfrm flipH="1">
                <a:off x="-6691874" y="1644654"/>
                <a:ext cx="1548459" cy="180024"/>
                <a:chOff x="7207924" y="1644654"/>
                <a:chExt cx="1548459" cy="180024"/>
              </a:xfrm>
              <a:grpFill/>
            </p:grpSpPr>
            <p:sp>
              <p:nvSpPr>
                <p:cNvPr id="82" name="Pfeil: Fünfeck 81">
                  <a:extLst>
                    <a:ext uri="{FF2B5EF4-FFF2-40B4-BE49-F238E27FC236}">
                      <a16:creationId xmlns:a16="http://schemas.microsoft.com/office/drawing/2014/main" id="{6AC2978B-16D7-4A65-A957-2A7C65D583DE}"/>
                    </a:ext>
                  </a:extLst>
                </p:cNvPr>
                <p:cNvSpPr/>
                <p:nvPr/>
              </p:nvSpPr>
              <p:spPr>
                <a:xfrm>
                  <a:off x="7207924" y="1644654"/>
                  <a:ext cx="1226797" cy="179999"/>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feil: Chevron 82">
                  <a:extLst>
                    <a:ext uri="{FF2B5EF4-FFF2-40B4-BE49-F238E27FC236}">
                      <a16:creationId xmlns:a16="http://schemas.microsoft.com/office/drawing/2014/main" id="{F313D2C3-296D-4957-9C19-BB7D6C74EF53}"/>
                    </a:ext>
                  </a:extLst>
                </p:cNvPr>
                <p:cNvSpPr/>
                <p:nvPr/>
              </p:nvSpPr>
              <p:spPr>
                <a:xfrm>
                  <a:off x="8415535" y="1644714"/>
                  <a:ext cx="179998" cy="17996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Pfeil: Chevron 83">
                  <a:extLst>
                    <a:ext uri="{FF2B5EF4-FFF2-40B4-BE49-F238E27FC236}">
                      <a16:creationId xmlns:a16="http://schemas.microsoft.com/office/drawing/2014/main" id="{A0B46DB9-7201-4D91-B659-90F6FAE46BE2}"/>
                    </a:ext>
                  </a:extLst>
                </p:cNvPr>
                <p:cNvSpPr/>
                <p:nvPr/>
              </p:nvSpPr>
              <p:spPr>
                <a:xfrm>
                  <a:off x="8576385" y="1644687"/>
                  <a:ext cx="179998" cy="179969"/>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88" name="Rechteck 87">
              <a:extLst>
                <a:ext uri="{FF2B5EF4-FFF2-40B4-BE49-F238E27FC236}">
                  <a16:creationId xmlns:a16="http://schemas.microsoft.com/office/drawing/2014/main" id="{B00A3CCB-9907-496A-9A06-688C6B78C2FC}"/>
                </a:ext>
              </a:extLst>
            </p:cNvPr>
            <p:cNvSpPr/>
            <p:nvPr/>
          </p:nvSpPr>
          <p:spPr>
            <a:xfrm>
              <a:off x="7165692" y="3521566"/>
              <a:ext cx="36000" cy="1500839"/>
            </a:xfrm>
            <a:prstGeom prst="rect">
              <a:avLst/>
            </a:prstGeom>
            <a:solidFill>
              <a:srgbClr val="D7E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uppieren 88">
              <a:extLst>
                <a:ext uri="{FF2B5EF4-FFF2-40B4-BE49-F238E27FC236}">
                  <a16:creationId xmlns:a16="http://schemas.microsoft.com/office/drawing/2014/main" id="{0A37BB9A-1B0B-48ED-A32F-768FC6944336}"/>
                </a:ext>
              </a:extLst>
            </p:cNvPr>
            <p:cNvGrpSpPr>
              <a:grpSpLocks noChangeAspect="1"/>
            </p:cNvGrpSpPr>
            <p:nvPr/>
          </p:nvGrpSpPr>
          <p:grpSpPr>
            <a:xfrm rot="16200000">
              <a:off x="7222228" y="3985909"/>
              <a:ext cx="1853840" cy="36001"/>
              <a:chOff x="-6691874" y="1644654"/>
              <a:chExt cx="9269079" cy="180024"/>
            </a:xfrm>
            <a:solidFill>
              <a:srgbClr val="D7E69B"/>
            </a:solidFill>
          </p:grpSpPr>
          <p:grpSp>
            <p:nvGrpSpPr>
              <p:cNvPr id="90" name="Gruppieren 89">
                <a:extLst>
                  <a:ext uri="{FF2B5EF4-FFF2-40B4-BE49-F238E27FC236}">
                    <a16:creationId xmlns:a16="http://schemas.microsoft.com/office/drawing/2014/main" id="{44042243-B213-4493-9053-7A7D10C1F68E}"/>
                  </a:ext>
                </a:extLst>
              </p:cNvPr>
              <p:cNvGrpSpPr/>
              <p:nvPr/>
            </p:nvGrpSpPr>
            <p:grpSpPr>
              <a:xfrm>
                <a:off x="1028700" y="1644670"/>
                <a:ext cx="1548505" cy="180008"/>
                <a:chOff x="1028700" y="1644670"/>
                <a:chExt cx="1548505" cy="180008"/>
              </a:xfrm>
              <a:grpFill/>
            </p:grpSpPr>
            <p:sp>
              <p:nvSpPr>
                <p:cNvPr id="95" name="Pfeil: Fünfeck 94">
                  <a:extLst>
                    <a:ext uri="{FF2B5EF4-FFF2-40B4-BE49-F238E27FC236}">
                      <a16:creationId xmlns:a16="http://schemas.microsoft.com/office/drawing/2014/main" id="{A2BFE821-EB6A-427A-A26A-9D858E68C8BC}"/>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Pfeil: Chevron 95">
                  <a:extLst>
                    <a:ext uri="{FF2B5EF4-FFF2-40B4-BE49-F238E27FC236}">
                      <a16:creationId xmlns:a16="http://schemas.microsoft.com/office/drawing/2014/main" id="{30E7C776-2231-4CFC-928E-03976D01A982}"/>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Pfeil: Chevron 96">
                  <a:extLst>
                    <a:ext uri="{FF2B5EF4-FFF2-40B4-BE49-F238E27FC236}">
                      <a16:creationId xmlns:a16="http://schemas.microsoft.com/office/drawing/2014/main" id="{6C5C0DFA-5CEC-479C-99B1-386B0A77F5F5}"/>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uppieren 90">
                <a:extLst>
                  <a:ext uri="{FF2B5EF4-FFF2-40B4-BE49-F238E27FC236}">
                    <a16:creationId xmlns:a16="http://schemas.microsoft.com/office/drawing/2014/main" id="{C2A023F2-C687-4BB5-9E80-FB40B89F81B2}"/>
                  </a:ext>
                </a:extLst>
              </p:cNvPr>
              <p:cNvGrpSpPr/>
              <p:nvPr/>
            </p:nvGrpSpPr>
            <p:grpSpPr>
              <a:xfrm flipH="1">
                <a:off x="-6691874" y="1644654"/>
                <a:ext cx="1548459" cy="180024"/>
                <a:chOff x="7207924" y="1644654"/>
                <a:chExt cx="1548459" cy="180024"/>
              </a:xfrm>
              <a:grpFill/>
            </p:grpSpPr>
            <p:sp>
              <p:nvSpPr>
                <p:cNvPr id="92" name="Pfeil: Fünfeck 91">
                  <a:extLst>
                    <a:ext uri="{FF2B5EF4-FFF2-40B4-BE49-F238E27FC236}">
                      <a16:creationId xmlns:a16="http://schemas.microsoft.com/office/drawing/2014/main" id="{8838D4AB-523F-4E8B-AD48-8EBE954596C2}"/>
                    </a:ext>
                  </a:extLst>
                </p:cNvPr>
                <p:cNvSpPr/>
                <p:nvPr/>
              </p:nvSpPr>
              <p:spPr>
                <a:xfrm>
                  <a:off x="7207924" y="1644654"/>
                  <a:ext cx="1226797" cy="179999"/>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feil: Chevron 92">
                  <a:extLst>
                    <a:ext uri="{FF2B5EF4-FFF2-40B4-BE49-F238E27FC236}">
                      <a16:creationId xmlns:a16="http://schemas.microsoft.com/office/drawing/2014/main" id="{485CF5F6-69FE-4362-A511-5B1B614C642F}"/>
                    </a:ext>
                  </a:extLst>
                </p:cNvPr>
                <p:cNvSpPr/>
                <p:nvPr/>
              </p:nvSpPr>
              <p:spPr>
                <a:xfrm>
                  <a:off x="8415535" y="1644714"/>
                  <a:ext cx="179998" cy="179964"/>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Pfeil: Chevron 93">
                  <a:extLst>
                    <a:ext uri="{FF2B5EF4-FFF2-40B4-BE49-F238E27FC236}">
                      <a16:creationId xmlns:a16="http://schemas.microsoft.com/office/drawing/2014/main" id="{83185B5C-2B18-4CCA-B8BF-551C15B84BF8}"/>
                    </a:ext>
                  </a:extLst>
                </p:cNvPr>
                <p:cNvSpPr/>
                <p:nvPr/>
              </p:nvSpPr>
              <p:spPr>
                <a:xfrm>
                  <a:off x="8576385" y="1644687"/>
                  <a:ext cx="179998" cy="179969"/>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98" name="Rechteck 97">
              <a:extLst>
                <a:ext uri="{FF2B5EF4-FFF2-40B4-BE49-F238E27FC236}">
                  <a16:creationId xmlns:a16="http://schemas.microsoft.com/office/drawing/2014/main" id="{C6ABB6D4-45AD-4863-A66F-8C646C530340}"/>
                </a:ext>
              </a:extLst>
            </p:cNvPr>
            <p:cNvSpPr/>
            <p:nvPr/>
          </p:nvSpPr>
          <p:spPr>
            <a:xfrm>
              <a:off x="8131134" y="3278281"/>
              <a:ext cx="36000" cy="1500839"/>
            </a:xfrm>
            <a:prstGeom prst="rect">
              <a:avLst/>
            </a:prstGeom>
            <a:solidFill>
              <a:srgbClr val="D7E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BDCC00"/>
                </a:solidFill>
                <a:latin typeface="HelveticaNeueLT Com 33 ThEx" panose="020B0404020202020204" pitchFamily="34" charset="0"/>
                <a:cs typeface="Segoe UI" panose="020B0502040204020203" pitchFamily="34" charset="0"/>
              </a:rPr>
              <a:t>Strategic Research Area IV: Translational Catalytic Processes</a:t>
            </a:r>
          </a:p>
          <a:p>
            <a:pPr lvl="0" defTabSz="914400">
              <a:defRPr/>
            </a:pPr>
            <a:r>
              <a:rPr lang="en-US" sz="2400" dirty="0">
                <a:solidFill>
                  <a:srgbClr val="BDCC00"/>
                </a:solidFill>
                <a:latin typeface="HelveticaNeueLT Com 33 ThEx" panose="020B0404020202020204" pitchFamily="34" charset="0"/>
                <a:cs typeface="Segoe UI" panose="020B0502040204020203" pitchFamily="34" charset="0"/>
              </a:rPr>
              <a:t>Robustness and Stability despite Complex, Fluctuating  Feedstocks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1" y="1249147"/>
            <a:ext cx="5196115" cy="1508105"/>
          </a:xfrm>
          <a:prstGeom prst="rect">
            <a:avLst/>
          </a:prstGeom>
        </p:spPr>
        <p:txBody>
          <a:bodyPr wrap="square">
            <a:spAutoFit/>
          </a:bodyPr>
          <a:lstStyle/>
          <a:p>
            <a:r>
              <a:rPr lang="en-US" altLang="en-US" sz="2000" dirty="0">
                <a:solidFill>
                  <a:srgbClr val="BDCC00"/>
                </a:solidFill>
                <a:latin typeface="HelveticaNeueLT Com 45 Lt" panose="020B0403020202020204" pitchFamily="34" charset="0"/>
              </a:rPr>
              <a:t>Adaptive Catalytic Systems</a:t>
            </a:r>
          </a:p>
          <a:p>
            <a:pPr marL="266700" lvl="1"/>
            <a:r>
              <a:rPr lang="en-US" dirty="0">
                <a:latin typeface="HelveticaNeueLT Com 45 Lt" panose="020B0403020202020204" pitchFamily="34" charset="0"/>
              </a:rPr>
              <a:t>robust &amp; flexible</a:t>
            </a:r>
            <a:br>
              <a:rPr lang="en-US" dirty="0">
                <a:latin typeface="HelveticaNeueLT Com 45 Lt" panose="020B0403020202020204" pitchFamily="34" charset="0"/>
              </a:rPr>
            </a:br>
            <a:r>
              <a:rPr lang="en-US" dirty="0">
                <a:latin typeface="HelveticaNeueLT Com 45 Lt" panose="020B0403020202020204" pitchFamily="34" charset="0"/>
              </a:rPr>
              <a:t>phase separation</a:t>
            </a:r>
            <a:br>
              <a:rPr lang="en-US" dirty="0">
                <a:latin typeface="HelveticaNeueLT Com 45 Lt" panose="020B0403020202020204" pitchFamily="34" charset="0"/>
              </a:rPr>
            </a:br>
            <a:r>
              <a:rPr lang="en-US" dirty="0">
                <a:latin typeface="HelveticaNeueLT Com 45 Lt" panose="020B0403020202020204" pitchFamily="34" charset="0"/>
              </a:rPr>
              <a:t>membrane crystallization</a:t>
            </a:r>
          </a:p>
          <a:p>
            <a:pPr marL="266700" lvl="1"/>
            <a:endParaRPr lang="en-US" dirty="0">
              <a:latin typeface="HelveticaNeueLT Com 45 Lt" panose="020B0403020202020204" pitchFamily="34" charset="0"/>
            </a:endParaRPr>
          </a:p>
        </p:txBody>
      </p:sp>
      <p:sp>
        <p:nvSpPr>
          <p:cNvPr id="99" name="Rechteck 98">
            <a:extLst>
              <a:ext uri="{FF2B5EF4-FFF2-40B4-BE49-F238E27FC236}">
                <a16:creationId xmlns:a16="http://schemas.microsoft.com/office/drawing/2014/main" id="{E1728AB4-37E6-4482-86C7-E6A98525EC72}"/>
              </a:ext>
            </a:extLst>
          </p:cNvPr>
          <p:cNvSpPr/>
          <p:nvPr/>
        </p:nvSpPr>
        <p:spPr>
          <a:xfrm>
            <a:off x="5276806" y="1642817"/>
            <a:ext cx="5196115" cy="1815882"/>
          </a:xfrm>
          <a:prstGeom prst="rect">
            <a:avLst/>
          </a:prstGeom>
        </p:spPr>
        <p:txBody>
          <a:bodyPr wrap="square">
            <a:spAutoFit/>
          </a:bodyPr>
          <a:lstStyle/>
          <a:p>
            <a:pPr lvl="0"/>
            <a:r>
              <a:rPr lang="en-US" altLang="en-US" sz="2000" dirty="0">
                <a:solidFill>
                  <a:srgbClr val="BDCC00"/>
                </a:solidFill>
                <a:latin typeface="HelveticaNeueLT Com 45 Lt" panose="020B0403020202020204" pitchFamily="34" charset="0"/>
              </a:rPr>
              <a:t>Raw Material Complexity</a:t>
            </a:r>
            <a:endParaRPr lang="en-US" sz="2000" dirty="0">
              <a:solidFill>
                <a:srgbClr val="BDCC00"/>
              </a:solidFill>
              <a:latin typeface="HelveticaNeueLT Com 45 Lt" panose="020B0403020202020204" pitchFamily="34" charset="0"/>
            </a:endParaRPr>
          </a:p>
          <a:p>
            <a:pPr marL="266700" lvl="1"/>
            <a:r>
              <a:rPr lang="en-US" dirty="0">
                <a:latin typeface="HelveticaNeueLT Com 45 Lt" panose="020B0403020202020204" pitchFamily="34" charset="0"/>
              </a:rPr>
              <a:t>catalyst</a:t>
            </a:r>
            <a:br>
              <a:rPr lang="en-US" dirty="0">
                <a:latin typeface="HelveticaNeueLT Com 45 Lt" panose="020B0403020202020204" pitchFamily="34" charset="0"/>
              </a:rPr>
            </a:br>
            <a:r>
              <a:rPr lang="en-US" dirty="0">
                <a:latin typeface="HelveticaNeueLT Com 45 Lt" panose="020B0403020202020204" pitchFamily="34" charset="0"/>
              </a:rPr>
              <a:t>transformation</a:t>
            </a:r>
            <a:br>
              <a:rPr lang="en-US" dirty="0">
                <a:latin typeface="HelveticaNeueLT Com 45 Lt" panose="020B0403020202020204" pitchFamily="34" charset="0"/>
              </a:rPr>
            </a:br>
            <a:r>
              <a:rPr lang="en-US" dirty="0">
                <a:latin typeface="HelveticaNeueLT Com 45 Lt" panose="020B0403020202020204" pitchFamily="34" charset="0"/>
              </a:rPr>
              <a:t>reactor system</a:t>
            </a: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8128372" y="1892601"/>
            <a:ext cx="5196115" cy="2092881"/>
          </a:xfrm>
          <a:prstGeom prst="rect">
            <a:avLst/>
          </a:prstGeom>
        </p:spPr>
        <p:txBody>
          <a:bodyPr wrap="square">
            <a:spAutoFit/>
          </a:bodyPr>
          <a:lstStyle/>
          <a:p>
            <a:pPr marL="266700" lvl="1"/>
            <a:endParaRPr lang="en-US" dirty="0">
              <a:solidFill>
                <a:srgbClr val="006065"/>
              </a:solidFill>
              <a:latin typeface="HelveticaNeueLT Com 45 Lt" panose="020B0403020202020204" pitchFamily="34" charset="0"/>
            </a:endParaRPr>
          </a:p>
          <a:p>
            <a:pPr lvl="0"/>
            <a:r>
              <a:rPr lang="en-US" altLang="en-US" sz="2000" dirty="0">
                <a:solidFill>
                  <a:srgbClr val="BDCC00"/>
                </a:solidFill>
                <a:latin typeface="HelveticaNeueLT Com 45 Lt" panose="020B0403020202020204" pitchFamily="34" charset="0"/>
              </a:rPr>
              <a:t>Dynamics of Catalytic Systems </a:t>
            </a:r>
          </a:p>
          <a:p>
            <a:pPr marL="266700" lvl="1"/>
            <a:r>
              <a:rPr lang="en-US" dirty="0">
                <a:latin typeface="HelveticaNeueLT Com 45 Lt" panose="020B0403020202020204" pitchFamily="34" charset="0"/>
              </a:rPr>
              <a:t>operando spectroscopic techniques</a:t>
            </a:r>
            <a:br>
              <a:rPr lang="en-US" dirty="0">
                <a:latin typeface="HelveticaNeueLT Com 45 Lt" panose="020B0403020202020204" pitchFamily="34" charset="0"/>
              </a:rPr>
            </a:br>
            <a:r>
              <a:rPr lang="en-US" dirty="0">
                <a:latin typeface="HelveticaNeueLT Com 45 Lt" panose="020B0403020202020204" pitchFamily="34" charset="0"/>
              </a:rPr>
              <a:t>online kinetic analysis</a:t>
            </a:r>
            <a:br>
              <a:rPr lang="en-US" dirty="0">
                <a:latin typeface="HelveticaNeueLT Com 45 Lt" panose="020B0403020202020204" pitchFamily="34" charset="0"/>
              </a:rPr>
            </a:br>
            <a:r>
              <a:rPr lang="en-US" dirty="0">
                <a:latin typeface="HelveticaNeueLT Com 45 Lt" panose="020B0403020202020204" pitchFamily="34" charset="0"/>
              </a:rPr>
              <a:t>complex phase behavior</a:t>
            </a:r>
            <a:endParaRPr lang="en-US" dirty="0">
              <a:solidFill>
                <a:srgbClr val="006065"/>
              </a:solidFill>
              <a:latin typeface="HelveticaNeueLT Com 45 Lt" panose="020B0403020202020204" pitchFamily="34" charset="0"/>
            </a:endParaRP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spTree>
    <p:extLst>
      <p:ext uri="{BB962C8B-B14F-4D97-AF65-F5344CB8AC3E}">
        <p14:creationId xmlns:p14="http://schemas.microsoft.com/office/powerpoint/2010/main" val="17444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755444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Gruppieren 2">
            <a:extLst>
              <a:ext uri="{FF2B5EF4-FFF2-40B4-BE49-F238E27FC236}">
                <a16:creationId xmlns:a16="http://schemas.microsoft.com/office/drawing/2014/main" id="{8AA23E28-6115-4268-A0B0-10BAA2F01329}"/>
              </a:ext>
            </a:extLst>
          </p:cNvPr>
          <p:cNvGrpSpPr/>
          <p:nvPr/>
        </p:nvGrpSpPr>
        <p:grpSpPr>
          <a:xfrm>
            <a:off x="853159" y="1209049"/>
            <a:ext cx="1142313" cy="4830725"/>
            <a:chOff x="8333757" y="1209049"/>
            <a:chExt cx="1142313" cy="4830725"/>
          </a:xfrm>
        </p:grpSpPr>
        <p:sp>
          <p:nvSpPr>
            <p:cNvPr id="46" name="object 36">
              <a:extLst>
                <a:ext uri="{FF2B5EF4-FFF2-40B4-BE49-F238E27FC236}">
                  <a16:creationId xmlns:a16="http://schemas.microsoft.com/office/drawing/2014/main" id="{A3AC8506-2EFC-4CA5-97BC-B52E72A205A4}"/>
                </a:ext>
              </a:extLst>
            </p:cNvPr>
            <p:cNvSpPr/>
            <p:nvPr/>
          </p:nvSpPr>
          <p:spPr>
            <a:xfrm>
              <a:off x="8333758" y="1209049"/>
              <a:ext cx="1142312" cy="3201107"/>
            </a:xfrm>
            <a:custGeom>
              <a:avLst/>
              <a:gdLst/>
              <a:ahLst/>
              <a:cxnLst/>
              <a:rect l="l" t="t" r="r" b="b"/>
              <a:pathLst>
                <a:path w="770889" h="2160270">
                  <a:moveTo>
                    <a:pt x="770619" y="0"/>
                  </a:moveTo>
                  <a:lnTo>
                    <a:pt x="0" y="0"/>
                  </a:lnTo>
                  <a:lnTo>
                    <a:pt x="0" y="2160027"/>
                  </a:lnTo>
                  <a:lnTo>
                    <a:pt x="770619" y="2160027"/>
                  </a:lnTo>
                  <a:lnTo>
                    <a:pt x="770619" y="0"/>
                  </a:lnTo>
                  <a:close/>
                </a:path>
              </a:pathLst>
            </a:custGeom>
            <a:solidFill>
              <a:srgbClr val="F6A7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47" name="object 37">
              <a:extLst>
                <a:ext uri="{FF2B5EF4-FFF2-40B4-BE49-F238E27FC236}">
                  <a16:creationId xmlns:a16="http://schemas.microsoft.com/office/drawing/2014/main" id="{699CAE31-5ECF-4963-9416-433FF1465319}"/>
                </a:ext>
              </a:extLst>
            </p:cNvPr>
            <p:cNvSpPr txBox="1"/>
            <p:nvPr/>
          </p:nvSpPr>
          <p:spPr>
            <a:xfrm>
              <a:off x="8476369" y="1215127"/>
              <a:ext cx="857204" cy="859086"/>
            </a:xfrm>
            <a:prstGeom prst="rect">
              <a:avLst/>
            </a:prstGeom>
          </p:spPr>
          <p:txBody>
            <a:bodyPr vert="horz" wrap="square" lIns="0" tIns="10160" rIns="0" bIns="0" rtlCol="0">
              <a:noAutofit/>
            </a:bodyPr>
            <a:lstStyle/>
            <a:p>
              <a:pPr marL="12700" marR="5080" indent="-635" algn="ctr" defTabSz="914400">
                <a:lnSpc>
                  <a:spcPct val="101499"/>
                </a:lnSpc>
                <a:spcBef>
                  <a:spcPts val="80"/>
                </a:spcBef>
              </a:pPr>
              <a:r>
                <a:rPr sz="1200" kern="0" dirty="0">
                  <a:solidFill>
                    <a:srgbClr val="FFFFFF"/>
                  </a:solidFill>
                  <a:latin typeface="HelveticaNeueLT Com 45 Lt"/>
                  <a:cs typeface="HelveticaNeueLT Com 45 Lt"/>
                </a:rPr>
                <a:t>Resilient</a:t>
              </a:r>
              <a:r>
                <a:rPr sz="1200" kern="0" spc="80" dirty="0">
                  <a:solidFill>
                    <a:srgbClr val="FFFFFF"/>
                  </a:solidFill>
                  <a:latin typeface="HelveticaNeueLT Com 45 Lt"/>
                  <a:cs typeface="HelveticaNeueLT Com 45 Lt"/>
                </a:rPr>
                <a:t> </a:t>
              </a:r>
              <a:r>
                <a:rPr sz="1200" kern="0" spc="-50" dirty="0">
                  <a:solidFill>
                    <a:srgbClr val="FFFFFF"/>
                  </a:solidFill>
                  <a:latin typeface="HelveticaNeueLT Com 45 Lt"/>
                  <a:cs typeface="HelveticaNeueLT Com 45 Lt"/>
                </a:rPr>
                <a:t>&amp;</a:t>
              </a:r>
              <a:r>
                <a:rPr sz="1200" kern="0" spc="-10" dirty="0">
                  <a:solidFill>
                    <a:srgbClr val="FFFFFF"/>
                  </a:solidFill>
                  <a:latin typeface="HelveticaNeueLT Com 45 Lt"/>
                  <a:cs typeface="HelveticaNeueLT Com 45 Lt"/>
                </a:rPr>
                <a:t> Adaptive Conversion Systems</a:t>
              </a:r>
              <a:endParaRPr sz="1200" kern="0" dirty="0">
                <a:solidFill>
                  <a:sysClr val="windowText" lastClr="000000"/>
                </a:solidFill>
                <a:latin typeface="HelveticaNeueLT Com 45 Lt"/>
                <a:cs typeface="HelveticaNeueLT Com 45 Lt"/>
              </a:endParaRPr>
            </a:p>
          </p:txBody>
        </p:sp>
        <p:sp>
          <p:nvSpPr>
            <p:cNvPr id="48" name="object 39">
              <a:extLst>
                <a:ext uri="{FF2B5EF4-FFF2-40B4-BE49-F238E27FC236}">
                  <a16:creationId xmlns:a16="http://schemas.microsoft.com/office/drawing/2014/main" id="{9A064090-D7D1-41F0-AE6E-DD57C1ED61FB}"/>
                </a:ext>
              </a:extLst>
            </p:cNvPr>
            <p:cNvSpPr/>
            <p:nvPr/>
          </p:nvSpPr>
          <p:spPr>
            <a:xfrm>
              <a:off x="8333757" y="4363945"/>
              <a:ext cx="1142312" cy="1675829"/>
            </a:xfrm>
            <a:custGeom>
              <a:avLst/>
              <a:gdLst/>
              <a:ahLst/>
              <a:cxnLst/>
              <a:rect l="l" t="t" r="r" b="b"/>
              <a:pathLst>
                <a:path w="770889" h="1130935">
                  <a:moveTo>
                    <a:pt x="770619" y="0"/>
                  </a:moveTo>
                  <a:lnTo>
                    <a:pt x="0" y="0"/>
                  </a:lnTo>
                  <a:lnTo>
                    <a:pt x="0" y="1130624"/>
                  </a:lnTo>
                  <a:lnTo>
                    <a:pt x="770619" y="1130624"/>
                  </a:lnTo>
                  <a:lnTo>
                    <a:pt x="770619" y="0"/>
                  </a:lnTo>
                  <a:close/>
                </a:path>
              </a:pathLst>
            </a:custGeom>
            <a:solidFill>
              <a:srgbClr val="F6A7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ysClr val="windowText" lastClr="000000"/>
                </a:solidFill>
                <a:effectLst/>
                <a:uLnTx/>
                <a:uFillTx/>
              </a:endParaRPr>
            </a:p>
          </p:txBody>
        </p:sp>
        <p:sp>
          <p:nvSpPr>
            <p:cNvPr id="49" name="object 116">
              <a:extLst>
                <a:ext uri="{FF2B5EF4-FFF2-40B4-BE49-F238E27FC236}">
                  <a16:creationId xmlns:a16="http://schemas.microsoft.com/office/drawing/2014/main" id="{469414D8-06A9-47A0-B61D-7161814C13B4}"/>
                </a:ext>
              </a:extLst>
            </p:cNvPr>
            <p:cNvSpPr txBox="1"/>
            <p:nvPr/>
          </p:nvSpPr>
          <p:spPr>
            <a:xfrm>
              <a:off x="8405703" y="3973640"/>
              <a:ext cx="949417" cy="345328"/>
            </a:xfrm>
            <a:prstGeom prst="rect">
              <a:avLst/>
            </a:prstGeom>
          </p:spPr>
          <p:txBody>
            <a:bodyPr vert="horz" wrap="square" lIns="0" tIns="19685" rIns="0" bIns="0" rtlCol="0">
              <a:noAutofit/>
            </a:bodyPr>
            <a:lstStyle/>
            <a:p>
              <a:pPr marL="12700" marR="5080" defTabSz="914400"/>
              <a:r>
                <a:rPr sz="1050" kern="0" dirty="0">
                  <a:solidFill>
                    <a:srgbClr val="FFFFFF"/>
                  </a:solidFill>
                  <a:latin typeface="HelveticaNeueLT Com 45 Lt"/>
                  <a:cs typeface="HelveticaNeueLT Com 45 Lt"/>
                </a:rPr>
                <a:t>Fuel</a:t>
              </a:r>
              <a:r>
                <a:rPr sz="1050" kern="0" spc="-5" dirty="0">
                  <a:solidFill>
                    <a:srgbClr val="FFFFFF"/>
                  </a:solidFill>
                  <a:latin typeface="HelveticaNeueLT Com 45 Lt"/>
                  <a:cs typeface="HelveticaNeueLT Com 45 Lt"/>
                </a:rPr>
                <a:t> </a:t>
              </a:r>
              <a:r>
                <a:rPr sz="1050" kern="0" dirty="0">
                  <a:solidFill>
                    <a:srgbClr val="FFFFFF"/>
                  </a:solidFill>
                  <a:latin typeface="HelveticaNeueLT Com 45 Lt"/>
                  <a:cs typeface="HelveticaNeueLT Com 45 Lt"/>
                </a:rPr>
                <a:t>&amp;</a:t>
              </a:r>
              <a:r>
                <a:rPr sz="1050" kern="0" spc="-5"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Chemical</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Design</a:t>
              </a:r>
              <a:endParaRPr sz="1050" kern="0">
                <a:solidFill>
                  <a:sysClr val="windowText" lastClr="000000"/>
                </a:solidFill>
                <a:latin typeface="HelveticaNeueLT Com 45 Lt"/>
                <a:cs typeface="HelveticaNeueLT Com 45 Lt"/>
              </a:endParaRPr>
            </a:p>
          </p:txBody>
        </p:sp>
        <p:sp>
          <p:nvSpPr>
            <p:cNvPr id="50" name="object 122">
              <a:extLst>
                <a:ext uri="{FF2B5EF4-FFF2-40B4-BE49-F238E27FC236}">
                  <a16:creationId xmlns:a16="http://schemas.microsoft.com/office/drawing/2014/main" id="{4DDCDC7C-EF32-42A6-BA3F-4B6CD9582186}"/>
                </a:ext>
              </a:extLst>
            </p:cNvPr>
            <p:cNvSpPr txBox="1"/>
            <p:nvPr/>
          </p:nvSpPr>
          <p:spPr>
            <a:xfrm>
              <a:off x="8943060" y="4435533"/>
              <a:ext cx="461065" cy="195717"/>
            </a:xfrm>
            <a:prstGeom prst="rect">
              <a:avLst/>
            </a:prstGeom>
          </p:spPr>
          <p:txBody>
            <a:bodyPr vert="horz" wrap="square" lIns="0" tIns="12065" rIns="0" bIns="0" rtlCol="0">
              <a:noAutofit/>
            </a:bodyPr>
            <a:lstStyle/>
            <a:p>
              <a:pPr marL="12700" defTabSz="914400">
                <a:spcBef>
                  <a:spcPts val="95"/>
                </a:spcBef>
              </a:pPr>
              <a:r>
                <a:rPr sz="1050" kern="0" spc="-10" dirty="0">
                  <a:solidFill>
                    <a:srgbClr val="FFFFFF"/>
                  </a:solidFill>
                  <a:latin typeface="HelveticaNeueLT Com 45 Lt"/>
                  <a:cs typeface="HelveticaNeueLT Com 45 Lt"/>
                </a:rPr>
                <a:t>System</a:t>
              </a:r>
              <a:endParaRPr sz="1050" kern="0">
                <a:solidFill>
                  <a:sysClr val="windowText" lastClr="000000"/>
                </a:solidFill>
                <a:latin typeface="HelveticaNeueLT Com 45 Lt"/>
                <a:cs typeface="HelveticaNeueLT Com 45 Lt"/>
              </a:endParaRPr>
            </a:p>
          </p:txBody>
        </p:sp>
        <p:sp>
          <p:nvSpPr>
            <p:cNvPr id="54" name="object 123">
              <a:extLst>
                <a:ext uri="{FF2B5EF4-FFF2-40B4-BE49-F238E27FC236}">
                  <a16:creationId xmlns:a16="http://schemas.microsoft.com/office/drawing/2014/main" id="{E638DE61-54C8-4673-B651-6608D152162C}"/>
                </a:ext>
              </a:extLst>
            </p:cNvPr>
            <p:cNvSpPr txBox="1"/>
            <p:nvPr/>
          </p:nvSpPr>
          <p:spPr>
            <a:xfrm>
              <a:off x="8770339" y="4585520"/>
              <a:ext cx="633258" cy="195717"/>
            </a:xfrm>
            <a:prstGeom prst="rect">
              <a:avLst/>
            </a:prstGeom>
          </p:spPr>
          <p:txBody>
            <a:bodyPr vert="horz" wrap="square" lIns="0" tIns="12065" rIns="0" bIns="0" rtlCol="0">
              <a:noAutofit/>
            </a:bodyPr>
            <a:lstStyle/>
            <a:p>
              <a:pPr marL="12700" defTabSz="914400"/>
              <a:r>
                <a:rPr sz="1050" kern="0" spc="-10" dirty="0">
                  <a:solidFill>
                    <a:srgbClr val="FFFFFF"/>
                  </a:solidFill>
                  <a:latin typeface="HelveticaNeueLT Com 45 Lt"/>
                  <a:cs typeface="HelveticaNeueLT Com 45 Lt"/>
                </a:rPr>
                <a:t>Integration</a:t>
              </a:r>
              <a:endParaRPr sz="1050" kern="0">
                <a:solidFill>
                  <a:sysClr val="windowText" lastClr="000000"/>
                </a:solidFill>
                <a:latin typeface="HelveticaNeueLT Com 45 Lt"/>
                <a:cs typeface="HelveticaNeueLT Com 45 Lt"/>
              </a:endParaRPr>
            </a:p>
          </p:txBody>
        </p:sp>
        <p:sp>
          <p:nvSpPr>
            <p:cNvPr id="55" name="object 129">
              <a:extLst>
                <a:ext uri="{FF2B5EF4-FFF2-40B4-BE49-F238E27FC236}">
                  <a16:creationId xmlns:a16="http://schemas.microsoft.com/office/drawing/2014/main" id="{45975A2D-3D96-4387-812C-2293D6EB235D}"/>
                </a:ext>
              </a:extLst>
            </p:cNvPr>
            <p:cNvSpPr txBox="1"/>
            <p:nvPr/>
          </p:nvSpPr>
          <p:spPr>
            <a:xfrm>
              <a:off x="8485722" y="4897426"/>
              <a:ext cx="728294" cy="345328"/>
            </a:xfrm>
            <a:prstGeom prst="rect">
              <a:avLst/>
            </a:prstGeom>
          </p:spPr>
          <p:txBody>
            <a:bodyPr vert="horz" wrap="square" lIns="0" tIns="19685" rIns="0" bIns="0" rtlCol="0">
              <a:noAutofit/>
            </a:bodyPr>
            <a:lstStyle/>
            <a:p>
              <a:pPr marL="12700" marR="5080" defTabSz="914400"/>
              <a:r>
                <a:rPr sz="1050" kern="0" dirty="0">
                  <a:solidFill>
                    <a:srgbClr val="FFFFFF"/>
                  </a:solidFill>
                  <a:latin typeface="HelveticaNeueLT Com 45 Lt"/>
                  <a:cs typeface="HelveticaNeueLT Com 45 Lt"/>
                </a:rPr>
                <a:t>Life</a:t>
              </a:r>
              <a:r>
                <a:rPr sz="1050" kern="0" spc="-2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Cycle</a:t>
              </a:r>
              <a:r>
                <a:rPr sz="1050" kern="0" spc="500" dirty="0">
                  <a:solidFill>
                    <a:srgbClr val="FFFFFF"/>
                  </a:solidFill>
                  <a:latin typeface="HelveticaNeueLT Com 45 Lt"/>
                  <a:cs typeface="HelveticaNeueLT Com 45 Lt"/>
                </a:rPr>
                <a:t> </a:t>
              </a:r>
              <a:r>
                <a:rPr sz="1050" kern="0" spc="-10" dirty="0">
                  <a:solidFill>
                    <a:srgbClr val="FFFFFF"/>
                  </a:solidFill>
                  <a:latin typeface="HelveticaNeueLT Com 45 Lt"/>
                  <a:cs typeface="HelveticaNeueLT Com 45 Lt"/>
                </a:rPr>
                <a:t>Assessment</a:t>
              </a:r>
              <a:endParaRPr sz="1050" kern="0">
                <a:solidFill>
                  <a:sysClr val="windowText" lastClr="000000"/>
                </a:solidFill>
                <a:latin typeface="HelveticaNeueLT Com 45 Lt"/>
                <a:cs typeface="HelveticaNeueLT Com 45 Lt"/>
              </a:endParaRPr>
            </a:p>
          </p:txBody>
        </p:sp>
        <p:grpSp>
          <p:nvGrpSpPr>
            <p:cNvPr id="56" name="Gruppieren 55">
              <a:extLst>
                <a:ext uri="{FF2B5EF4-FFF2-40B4-BE49-F238E27FC236}">
                  <a16:creationId xmlns:a16="http://schemas.microsoft.com/office/drawing/2014/main" id="{34F1C38B-D57C-47BD-8691-AD86CA79A1D7}"/>
                </a:ext>
              </a:extLst>
            </p:cNvPr>
            <p:cNvGrpSpPr>
              <a:grpSpLocks noChangeAspect="1"/>
            </p:cNvGrpSpPr>
            <p:nvPr/>
          </p:nvGrpSpPr>
          <p:grpSpPr>
            <a:xfrm rot="16200000">
              <a:off x="7165061" y="3902581"/>
              <a:ext cx="2432489" cy="36000"/>
              <a:chOff x="-9585078" y="1644657"/>
              <a:chExt cx="12162283" cy="180021"/>
            </a:xfrm>
            <a:solidFill>
              <a:srgbClr val="FECF8D"/>
            </a:solidFill>
          </p:grpSpPr>
          <p:grpSp>
            <p:nvGrpSpPr>
              <p:cNvPr id="57" name="Gruppieren 56">
                <a:extLst>
                  <a:ext uri="{FF2B5EF4-FFF2-40B4-BE49-F238E27FC236}">
                    <a16:creationId xmlns:a16="http://schemas.microsoft.com/office/drawing/2014/main" id="{CE244FF5-951D-4498-AE69-0AA15121417A}"/>
                  </a:ext>
                </a:extLst>
              </p:cNvPr>
              <p:cNvGrpSpPr/>
              <p:nvPr/>
            </p:nvGrpSpPr>
            <p:grpSpPr>
              <a:xfrm>
                <a:off x="1028700" y="1644670"/>
                <a:ext cx="1548505" cy="180008"/>
                <a:chOff x="1028700" y="1644670"/>
                <a:chExt cx="1548505" cy="180008"/>
              </a:xfrm>
              <a:grpFill/>
            </p:grpSpPr>
            <p:sp>
              <p:nvSpPr>
                <p:cNvPr id="65" name="Pfeil: Fünfeck 64">
                  <a:extLst>
                    <a:ext uri="{FF2B5EF4-FFF2-40B4-BE49-F238E27FC236}">
                      <a16:creationId xmlns:a16="http://schemas.microsoft.com/office/drawing/2014/main" id="{C1191F86-9CF1-48E2-AB83-A07C6EB33289}"/>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feil: Chevron 65">
                  <a:extLst>
                    <a:ext uri="{FF2B5EF4-FFF2-40B4-BE49-F238E27FC236}">
                      <a16:creationId xmlns:a16="http://schemas.microsoft.com/office/drawing/2014/main" id="{AA26DF41-7AD8-446B-B901-E4C55FDD1E6D}"/>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Pfeil: Chevron 66">
                  <a:extLst>
                    <a:ext uri="{FF2B5EF4-FFF2-40B4-BE49-F238E27FC236}">
                      <a16:creationId xmlns:a16="http://schemas.microsoft.com/office/drawing/2014/main" id="{7FDFC8D8-3B24-4582-B49D-A0A26233365E}"/>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uppieren 60">
                <a:extLst>
                  <a:ext uri="{FF2B5EF4-FFF2-40B4-BE49-F238E27FC236}">
                    <a16:creationId xmlns:a16="http://schemas.microsoft.com/office/drawing/2014/main" id="{FECA955D-C3A9-4B4E-BBBC-9FFE00210625}"/>
                  </a:ext>
                </a:extLst>
              </p:cNvPr>
              <p:cNvGrpSpPr/>
              <p:nvPr/>
            </p:nvGrpSpPr>
            <p:grpSpPr>
              <a:xfrm flipH="1">
                <a:off x="-9585078" y="1644657"/>
                <a:ext cx="1548494" cy="180003"/>
                <a:chOff x="10101093" y="1644657"/>
                <a:chExt cx="1548494" cy="180003"/>
              </a:xfrm>
              <a:grpFill/>
            </p:grpSpPr>
            <p:sp>
              <p:nvSpPr>
                <p:cNvPr id="62" name="Pfeil: Fünfeck 61">
                  <a:extLst>
                    <a:ext uri="{FF2B5EF4-FFF2-40B4-BE49-F238E27FC236}">
                      <a16:creationId xmlns:a16="http://schemas.microsoft.com/office/drawing/2014/main" id="{FB5E3FD9-BF5C-4EBC-AC40-EDED2A53E474}"/>
                    </a:ext>
                  </a:extLst>
                </p:cNvPr>
                <p:cNvSpPr/>
                <p:nvPr/>
              </p:nvSpPr>
              <p:spPr>
                <a:xfrm>
                  <a:off x="10101093" y="1644657"/>
                  <a:ext cx="1226783" cy="179973"/>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feil: Chevron 62">
                  <a:extLst>
                    <a:ext uri="{FF2B5EF4-FFF2-40B4-BE49-F238E27FC236}">
                      <a16:creationId xmlns:a16="http://schemas.microsoft.com/office/drawing/2014/main" id="{141D10D1-29F0-4F08-A9D2-2F75673B8023}"/>
                    </a:ext>
                  </a:extLst>
                </p:cNvPr>
                <p:cNvSpPr/>
                <p:nvPr/>
              </p:nvSpPr>
              <p:spPr>
                <a:xfrm>
                  <a:off x="11308718" y="1644722"/>
                  <a:ext cx="179998" cy="179938"/>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Pfeil: Chevron 63">
                  <a:extLst>
                    <a:ext uri="{FF2B5EF4-FFF2-40B4-BE49-F238E27FC236}">
                      <a16:creationId xmlns:a16="http://schemas.microsoft.com/office/drawing/2014/main" id="{9BC273E4-ED78-45E2-8ED9-51AD774ACD20}"/>
                    </a:ext>
                  </a:extLst>
                </p:cNvPr>
                <p:cNvSpPr/>
                <p:nvPr/>
              </p:nvSpPr>
              <p:spPr>
                <a:xfrm>
                  <a:off x="11469589" y="1644695"/>
                  <a:ext cx="179998" cy="179943"/>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68" name="Rechteck 67">
              <a:extLst>
                <a:ext uri="{FF2B5EF4-FFF2-40B4-BE49-F238E27FC236}">
                  <a16:creationId xmlns:a16="http://schemas.microsoft.com/office/drawing/2014/main" id="{8A5F5AF8-BFFE-4F68-9F9D-5117FD1B621D}"/>
                </a:ext>
              </a:extLst>
            </p:cNvPr>
            <p:cNvSpPr/>
            <p:nvPr/>
          </p:nvSpPr>
          <p:spPr>
            <a:xfrm>
              <a:off x="8363279" y="2829039"/>
              <a:ext cx="36000" cy="2063564"/>
            </a:xfrm>
            <a:prstGeom prst="rect">
              <a:avLst/>
            </a:prstGeom>
            <a:solidFill>
              <a:srgbClr val="FE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uppieren 68">
              <a:extLst>
                <a:ext uri="{FF2B5EF4-FFF2-40B4-BE49-F238E27FC236}">
                  <a16:creationId xmlns:a16="http://schemas.microsoft.com/office/drawing/2014/main" id="{1F62E6DD-541E-4C66-9647-AE2F06FD2387}"/>
                </a:ext>
              </a:extLst>
            </p:cNvPr>
            <p:cNvGrpSpPr>
              <a:grpSpLocks noChangeAspect="1"/>
            </p:cNvGrpSpPr>
            <p:nvPr/>
          </p:nvGrpSpPr>
          <p:grpSpPr>
            <a:xfrm rot="16200000">
              <a:off x="8709136" y="4609454"/>
              <a:ext cx="1437145" cy="36002"/>
              <a:chOff x="-4608417" y="1644670"/>
              <a:chExt cx="7185622" cy="180008"/>
            </a:xfrm>
            <a:solidFill>
              <a:srgbClr val="FECF8D"/>
            </a:solidFill>
          </p:grpSpPr>
          <p:grpSp>
            <p:nvGrpSpPr>
              <p:cNvPr id="70" name="Gruppieren 69">
                <a:extLst>
                  <a:ext uri="{FF2B5EF4-FFF2-40B4-BE49-F238E27FC236}">
                    <a16:creationId xmlns:a16="http://schemas.microsoft.com/office/drawing/2014/main" id="{BD11E06D-E91A-4F12-8B69-3B02E34B92F3}"/>
                  </a:ext>
                </a:extLst>
              </p:cNvPr>
              <p:cNvGrpSpPr/>
              <p:nvPr/>
            </p:nvGrpSpPr>
            <p:grpSpPr>
              <a:xfrm>
                <a:off x="1028700" y="1644670"/>
                <a:ext cx="1548505" cy="180008"/>
                <a:chOff x="1028700" y="1644670"/>
                <a:chExt cx="1548505" cy="180008"/>
              </a:xfrm>
              <a:grpFill/>
            </p:grpSpPr>
            <p:sp>
              <p:nvSpPr>
                <p:cNvPr id="104" name="Pfeil: Fünfeck 103">
                  <a:extLst>
                    <a:ext uri="{FF2B5EF4-FFF2-40B4-BE49-F238E27FC236}">
                      <a16:creationId xmlns:a16="http://schemas.microsoft.com/office/drawing/2014/main" id="{E3FE9799-D729-4680-B899-9D01BCAD1802}"/>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Pfeil: Chevron 104">
                  <a:extLst>
                    <a:ext uri="{FF2B5EF4-FFF2-40B4-BE49-F238E27FC236}">
                      <a16:creationId xmlns:a16="http://schemas.microsoft.com/office/drawing/2014/main" id="{FAB96B72-1126-49D1-9013-A4483D7D8083}"/>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Pfeil: Chevron 105">
                  <a:extLst>
                    <a:ext uri="{FF2B5EF4-FFF2-40B4-BE49-F238E27FC236}">
                      <a16:creationId xmlns:a16="http://schemas.microsoft.com/office/drawing/2014/main" id="{32B526AE-EACD-4D0C-AEF9-D6B907C31AFA}"/>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uppieren 70">
                <a:extLst>
                  <a:ext uri="{FF2B5EF4-FFF2-40B4-BE49-F238E27FC236}">
                    <a16:creationId xmlns:a16="http://schemas.microsoft.com/office/drawing/2014/main" id="{0716426E-AAE5-471B-9E23-6C4A940DB7F1}"/>
                  </a:ext>
                </a:extLst>
              </p:cNvPr>
              <p:cNvGrpSpPr/>
              <p:nvPr/>
            </p:nvGrpSpPr>
            <p:grpSpPr>
              <a:xfrm flipH="1">
                <a:off x="-4608417" y="1644672"/>
                <a:ext cx="1548495" cy="180000"/>
                <a:chOff x="5124431" y="1644672"/>
                <a:chExt cx="1548495" cy="180000"/>
              </a:xfrm>
              <a:grpFill/>
            </p:grpSpPr>
            <p:sp>
              <p:nvSpPr>
                <p:cNvPr id="101" name="Pfeil: Fünfeck 100">
                  <a:extLst>
                    <a:ext uri="{FF2B5EF4-FFF2-40B4-BE49-F238E27FC236}">
                      <a16:creationId xmlns:a16="http://schemas.microsoft.com/office/drawing/2014/main" id="{0AE324C4-D1FB-4968-8AFC-39306AD10864}"/>
                    </a:ext>
                  </a:extLst>
                </p:cNvPr>
                <p:cNvSpPr/>
                <p:nvPr/>
              </p:nvSpPr>
              <p:spPr>
                <a:xfrm>
                  <a:off x="5124431" y="1644682"/>
                  <a:ext cx="1226814" cy="17999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feil: Chevron 101">
                  <a:extLst>
                    <a:ext uri="{FF2B5EF4-FFF2-40B4-BE49-F238E27FC236}">
                      <a16:creationId xmlns:a16="http://schemas.microsoft.com/office/drawing/2014/main" id="{0049FD29-47D8-4B2F-AEB9-15D3FA95F971}"/>
                    </a:ext>
                  </a:extLst>
                </p:cNvPr>
                <p:cNvSpPr/>
                <p:nvPr/>
              </p:nvSpPr>
              <p:spPr>
                <a:xfrm>
                  <a:off x="6332093" y="1644690"/>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Pfeil: Chevron 102">
                  <a:extLst>
                    <a:ext uri="{FF2B5EF4-FFF2-40B4-BE49-F238E27FC236}">
                      <a16:creationId xmlns:a16="http://schemas.microsoft.com/office/drawing/2014/main" id="{1077271A-DB4D-48BD-9016-18DED4EFDF7A}"/>
                    </a:ext>
                  </a:extLst>
                </p:cNvPr>
                <p:cNvSpPr/>
                <p:nvPr/>
              </p:nvSpPr>
              <p:spPr>
                <a:xfrm>
                  <a:off x="6492928" y="1644672"/>
                  <a:ext cx="179998" cy="17996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07" name="Rechteck 106">
              <a:extLst>
                <a:ext uri="{FF2B5EF4-FFF2-40B4-BE49-F238E27FC236}">
                  <a16:creationId xmlns:a16="http://schemas.microsoft.com/office/drawing/2014/main" id="{07B57A4E-7F17-4518-8AC6-FA1E9ED84DFB}"/>
                </a:ext>
              </a:extLst>
            </p:cNvPr>
            <p:cNvSpPr/>
            <p:nvPr/>
          </p:nvSpPr>
          <p:spPr>
            <a:xfrm>
              <a:off x="9409702" y="4160077"/>
              <a:ext cx="36000" cy="921694"/>
            </a:xfrm>
            <a:prstGeom prst="rect">
              <a:avLst/>
            </a:prstGeom>
            <a:solidFill>
              <a:srgbClr val="FE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uppieren 107">
              <a:extLst>
                <a:ext uri="{FF2B5EF4-FFF2-40B4-BE49-F238E27FC236}">
                  <a16:creationId xmlns:a16="http://schemas.microsoft.com/office/drawing/2014/main" id="{0D6520C8-13B9-417E-98C4-EA8B613A0DB5}"/>
                </a:ext>
              </a:extLst>
            </p:cNvPr>
            <p:cNvGrpSpPr>
              <a:grpSpLocks noChangeAspect="1"/>
            </p:cNvGrpSpPr>
            <p:nvPr/>
          </p:nvGrpSpPr>
          <p:grpSpPr>
            <a:xfrm rot="16200000">
              <a:off x="7725539" y="5063770"/>
              <a:ext cx="1437145" cy="36002"/>
              <a:chOff x="-4608417" y="1644670"/>
              <a:chExt cx="7185622" cy="180008"/>
            </a:xfrm>
            <a:solidFill>
              <a:srgbClr val="FECF8D"/>
            </a:solidFill>
          </p:grpSpPr>
          <p:grpSp>
            <p:nvGrpSpPr>
              <p:cNvPr id="109" name="Gruppieren 108">
                <a:extLst>
                  <a:ext uri="{FF2B5EF4-FFF2-40B4-BE49-F238E27FC236}">
                    <a16:creationId xmlns:a16="http://schemas.microsoft.com/office/drawing/2014/main" id="{80C417DB-48EA-4070-A70C-24037A10E302}"/>
                  </a:ext>
                </a:extLst>
              </p:cNvPr>
              <p:cNvGrpSpPr/>
              <p:nvPr/>
            </p:nvGrpSpPr>
            <p:grpSpPr>
              <a:xfrm>
                <a:off x="1028700" y="1644670"/>
                <a:ext cx="1548505" cy="180008"/>
                <a:chOff x="1028700" y="1644670"/>
                <a:chExt cx="1548505" cy="180008"/>
              </a:xfrm>
              <a:grpFill/>
            </p:grpSpPr>
            <p:sp>
              <p:nvSpPr>
                <p:cNvPr id="114" name="Pfeil: Fünfeck 113">
                  <a:extLst>
                    <a:ext uri="{FF2B5EF4-FFF2-40B4-BE49-F238E27FC236}">
                      <a16:creationId xmlns:a16="http://schemas.microsoft.com/office/drawing/2014/main" id="{EB1268E1-6D66-42F2-80B8-0F6CD691B474}"/>
                    </a:ext>
                  </a:extLst>
                </p:cNvPr>
                <p:cNvSpPr/>
                <p:nvPr/>
              </p:nvSpPr>
              <p:spPr>
                <a:xfrm>
                  <a:off x="1028700" y="1644670"/>
                  <a:ext cx="1226820" cy="18000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Pfeil: Chevron 114">
                  <a:extLst>
                    <a:ext uri="{FF2B5EF4-FFF2-40B4-BE49-F238E27FC236}">
                      <a16:creationId xmlns:a16="http://schemas.microsoft.com/office/drawing/2014/main" id="{922B969A-1673-4DCB-B4C7-2BAFCF74F6BF}"/>
                    </a:ext>
                  </a:extLst>
                </p:cNvPr>
                <p:cNvSpPr/>
                <p:nvPr/>
              </p:nvSpPr>
              <p:spPr>
                <a:xfrm>
                  <a:off x="2236363"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Pfeil: Chevron 115">
                  <a:extLst>
                    <a:ext uri="{FF2B5EF4-FFF2-40B4-BE49-F238E27FC236}">
                      <a16:creationId xmlns:a16="http://schemas.microsoft.com/office/drawing/2014/main" id="{FA7315DA-236D-4ECD-9534-ADAC4D195277}"/>
                    </a:ext>
                  </a:extLst>
                </p:cNvPr>
                <p:cNvSpPr/>
                <p:nvPr/>
              </p:nvSpPr>
              <p:spPr>
                <a:xfrm>
                  <a:off x="2397206" y="1644670"/>
                  <a:ext cx="180000" cy="18000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0" name="Gruppieren 109">
                <a:extLst>
                  <a:ext uri="{FF2B5EF4-FFF2-40B4-BE49-F238E27FC236}">
                    <a16:creationId xmlns:a16="http://schemas.microsoft.com/office/drawing/2014/main" id="{A0643BE7-44AE-4EFD-939D-61445E0DD3B6}"/>
                  </a:ext>
                </a:extLst>
              </p:cNvPr>
              <p:cNvGrpSpPr/>
              <p:nvPr/>
            </p:nvGrpSpPr>
            <p:grpSpPr>
              <a:xfrm flipH="1">
                <a:off x="-4608417" y="1644672"/>
                <a:ext cx="1548495" cy="180000"/>
                <a:chOff x="5124431" y="1644672"/>
                <a:chExt cx="1548495" cy="180000"/>
              </a:xfrm>
              <a:grpFill/>
            </p:grpSpPr>
            <p:sp>
              <p:nvSpPr>
                <p:cNvPr id="111" name="Pfeil: Fünfeck 110">
                  <a:extLst>
                    <a:ext uri="{FF2B5EF4-FFF2-40B4-BE49-F238E27FC236}">
                      <a16:creationId xmlns:a16="http://schemas.microsoft.com/office/drawing/2014/main" id="{AE001DDF-64A8-4FD3-8330-7A25646F5D8F}"/>
                    </a:ext>
                  </a:extLst>
                </p:cNvPr>
                <p:cNvSpPr/>
                <p:nvPr/>
              </p:nvSpPr>
              <p:spPr>
                <a:xfrm>
                  <a:off x="5124431" y="1644682"/>
                  <a:ext cx="1226814" cy="179990"/>
                </a:xfrm>
                <a:prstGeom prst="homePlat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feil: Chevron 111">
                  <a:extLst>
                    <a:ext uri="{FF2B5EF4-FFF2-40B4-BE49-F238E27FC236}">
                      <a16:creationId xmlns:a16="http://schemas.microsoft.com/office/drawing/2014/main" id="{4A7A5DE3-4F06-43E1-9C03-F40F175BFA8B}"/>
                    </a:ext>
                  </a:extLst>
                </p:cNvPr>
                <p:cNvSpPr/>
                <p:nvPr/>
              </p:nvSpPr>
              <p:spPr>
                <a:xfrm>
                  <a:off x="6332093" y="1644690"/>
                  <a:ext cx="179998" cy="179970"/>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Pfeil: Chevron 112">
                  <a:extLst>
                    <a:ext uri="{FF2B5EF4-FFF2-40B4-BE49-F238E27FC236}">
                      <a16:creationId xmlns:a16="http://schemas.microsoft.com/office/drawing/2014/main" id="{92AD83D8-AE09-4701-800F-A3CA9EC78923}"/>
                    </a:ext>
                  </a:extLst>
                </p:cNvPr>
                <p:cNvSpPr/>
                <p:nvPr/>
              </p:nvSpPr>
              <p:spPr>
                <a:xfrm>
                  <a:off x="6492928" y="1644672"/>
                  <a:ext cx="179998" cy="179965"/>
                </a:xfrm>
                <a:prstGeom prst="chevron">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17" name="Rechteck 116">
              <a:extLst>
                <a:ext uri="{FF2B5EF4-FFF2-40B4-BE49-F238E27FC236}">
                  <a16:creationId xmlns:a16="http://schemas.microsoft.com/office/drawing/2014/main" id="{78FB6EDC-E4D2-4447-B02F-F61B352A1A25}"/>
                </a:ext>
              </a:extLst>
            </p:cNvPr>
            <p:cNvSpPr/>
            <p:nvPr/>
          </p:nvSpPr>
          <p:spPr>
            <a:xfrm>
              <a:off x="8426105" y="4614393"/>
              <a:ext cx="36000" cy="921694"/>
            </a:xfrm>
            <a:prstGeom prst="rect">
              <a:avLst/>
            </a:prstGeom>
            <a:solidFill>
              <a:srgbClr val="FE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latin typeface="HelveticaNeueLT Com 33 ThEx" panose="020B0404020202020204" pitchFamily="34" charset="0"/>
                <a:cs typeface="Segoe UI" panose="020B0502040204020203" pitchFamily="34" charset="0"/>
              </a:rPr>
              <a:t>Strategic Research Area IV: Resilient &amp; Adaptive Conversion Systems</a:t>
            </a:r>
          </a:p>
          <a:p>
            <a:pPr lvl="0" defTabSz="914400">
              <a:defRPr/>
            </a:pPr>
            <a:r>
              <a:rPr lang="en-US" sz="2400" dirty="0">
                <a:solidFill>
                  <a:srgbClr val="F6A700"/>
                </a:solidFill>
                <a:latin typeface="HelveticaNeueLT Com 33 ThEx" panose="020B0404020202020204" pitchFamily="34" charset="0"/>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1" y="1249147"/>
            <a:ext cx="5196115" cy="1508105"/>
          </a:xfrm>
          <a:prstGeom prst="rect">
            <a:avLst/>
          </a:prstGeom>
        </p:spPr>
        <p:txBody>
          <a:bodyPr wrap="square">
            <a:spAutoFit/>
          </a:bodyPr>
          <a:lstStyle/>
          <a:p>
            <a:r>
              <a:rPr lang="en-US" altLang="en-US" sz="2000" dirty="0">
                <a:solidFill>
                  <a:srgbClr val="F6A700"/>
                </a:solidFill>
                <a:latin typeface="HelveticaNeueLT Com 45 Lt" panose="020B0403020202020204" pitchFamily="34" charset="0"/>
              </a:rPr>
              <a:t>Multisectoral Global Model</a:t>
            </a:r>
          </a:p>
          <a:p>
            <a:pPr marL="266700" lvl="1"/>
            <a:r>
              <a:rPr lang="en-US" dirty="0">
                <a:latin typeface="HelveticaNeueLT Com 45 Lt" panose="020B0403020202020204" pitchFamily="34" charset="0"/>
              </a:rPr>
              <a:t>robust &amp; flexible</a:t>
            </a:r>
            <a:br>
              <a:rPr lang="en-US" dirty="0">
                <a:latin typeface="HelveticaNeueLT Com 45 Lt" panose="020B0403020202020204" pitchFamily="34" charset="0"/>
              </a:rPr>
            </a:br>
            <a:r>
              <a:rPr lang="en-US" dirty="0">
                <a:latin typeface="HelveticaNeueLT Com 45 Lt" panose="020B0403020202020204" pitchFamily="34" charset="0"/>
              </a:rPr>
              <a:t>phase separation</a:t>
            </a:r>
            <a:br>
              <a:rPr lang="en-US" dirty="0">
                <a:latin typeface="HelveticaNeueLT Com 45 Lt" panose="020B0403020202020204" pitchFamily="34" charset="0"/>
              </a:rPr>
            </a:br>
            <a:r>
              <a:rPr lang="en-US" dirty="0">
                <a:latin typeface="HelveticaNeueLT Com 45 Lt" panose="020B0403020202020204" pitchFamily="34" charset="0"/>
              </a:rPr>
              <a:t>membrane crystallization</a:t>
            </a:r>
          </a:p>
          <a:p>
            <a:pPr marL="266700" lvl="1"/>
            <a:endParaRPr lang="en-US" dirty="0">
              <a:latin typeface="HelveticaNeueLT Com 45 Lt" panose="020B0403020202020204" pitchFamily="34" charset="0"/>
            </a:endParaRPr>
          </a:p>
        </p:txBody>
      </p:sp>
      <p:sp>
        <p:nvSpPr>
          <p:cNvPr id="99" name="Rechteck 98">
            <a:extLst>
              <a:ext uri="{FF2B5EF4-FFF2-40B4-BE49-F238E27FC236}">
                <a16:creationId xmlns:a16="http://schemas.microsoft.com/office/drawing/2014/main" id="{E1728AB4-37E6-4482-86C7-E6A98525EC72}"/>
              </a:ext>
            </a:extLst>
          </p:cNvPr>
          <p:cNvSpPr/>
          <p:nvPr/>
        </p:nvSpPr>
        <p:spPr>
          <a:xfrm>
            <a:off x="2160790" y="3602378"/>
            <a:ext cx="5196115" cy="2123658"/>
          </a:xfrm>
          <a:prstGeom prst="rect">
            <a:avLst/>
          </a:prstGeom>
        </p:spPr>
        <p:txBody>
          <a:bodyPr wrap="square">
            <a:spAutoFit/>
          </a:bodyPr>
          <a:lstStyle/>
          <a:p>
            <a:pPr lvl="0"/>
            <a:r>
              <a:rPr lang="en-US" sz="2000" dirty="0">
                <a:solidFill>
                  <a:srgbClr val="F6A700"/>
                </a:solidFill>
                <a:latin typeface="HelveticaNeueLT Com 45 Lt" panose="020B0403020202020204" pitchFamily="34" charset="0"/>
              </a:rPr>
              <a:t>Holistic  Sustainability</a:t>
            </a:r>
          </a:p>
          <a:p>
            <a:pPr lvl="0"/>
            <a:r>
              <a:rPr lang="en-US" sz="2000" dirty="0">
                <a:solidFill>
                  <a:srgbClr val="F6A700"/>
                </a:solidFill>
                <a:latin typeface="HelveticaNeueLT Com 45 Lt" panose="020B0403020202020204" pitchFamily="34" charset="0"/>
              </a:rPr>
              <a:t>Assessment</a:t>
            </a:r>
          </a:p>
          <a:p>
            <a:pPr marL="266700" lvl="1"/>
            <a:r>
              <a:rPr lang="en-US" dirty="0">
                <a:latin typeface="HelveticaNeueLT Com 45 Lt" panose="020B0403020202020204" pitchFamily="34" charset="0"/>
              </a:rPr>
              <a:t>environmental</a:t>
            </a:r>
            <a:br>
              <a:rPr lang="en-US" dirty="0">
                <a:latin typeface="HelveticaNeueLT Com 45 Lt" panose="020B0403020202020204" pitchFamily="34" charset="0"/>
              </a:rPr>
            </a:br>
            <a:r>
              <a:rPr lang="en-US" dirty="0">
                <a:latin typeface="HelveticaNeueLT Com 45 Lt" panose="020B0403020202020204" pitchFamily="34" charset="0"/>
              </a:rPr>
              <a:t>social</a:t>
            </a:r>
            <a:br>
              <a:rPr lang="en-US" dirty="0">
                <a:latin typeface="HelveticaNeueLT Com 45 Lt" panose="020B0403020202020204" pitchFamily="34" charset="0"/>
              </a:rPr>
            </a:br>
            <a:r>
              <a:rPr lang="en-US" dirty="0">
                <a:latin typeface="HelveticaNeueLT Com 45 Lt" panose="020B0403020202020204" pitchFamily="34" charset="0"/>
              </a:rPr>
              <a:t>economical</a:t>
            </a: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9031755" y="2440510"/>
            <a:ext cx="5196115" cy="2092881"/>
          </a:xfrm>
          <a:prstGeom prst="rect">
            <a:avLst/>
          </a:prstGeom>
        </p:spPr>
        <p:txBody>
          <a:bodyPr wrap="square">
            <a:spAutoFit/>
          </a:bodyPr>
          <a:lstStyle/>
          <a:p>
            <a:pPr marL="266700" lvl="1"/>
            <a:endParaRPr lang="en-US" dirty="0">
              <a:solidFill>
                <a:srgbClr val="006065"/>
              </a:solidFill>
              <a:latin typeface="HelveticaNeueLT Com 45 Lt" panose="020B0403020202020204" pitchFamily="34" charset="0"/>
            </a:endParaRPr>
          </a:p>
          <a:p>
            <a:pPr lvl="0"/>
            <a:r>
              <a:rPr lang="en-US" altLang="en-US" sz="2000" dirty="0">
                <a:solidFill>
                  <a:srgbClr val="F6A700"/>
                </a:solidFill>
                <a:latin typeface="HelveticaNeueLT Com 45 Lt" panose="020B0403020202020204" pitchFamily="34" charset="0"/>
              </a:rPr>
              <a:t>Stakeholder Integration</a:t>
            </a:r>
          </a:p>
          <a:p>
            <a:pPr marL="266700" lvl="1"/>
            <a:r>
              <a:rPr lang="en-US" dirty="0">
                <a:latin typeface="HelveticaNeueLT Com 45 Lt" panose="020B0403020202020204" pitchFamily="34" charset="0"/>
              </a:rPr>
              <a:t>stakeholders’ incentives</a:t>
            </a:r>
          </a:p>
          <a:p>
            <a:pPr marL="266700" lvl="1"/>
            <a:r>
              <a:rPr lang="en-US" dirty="0">
                <a:latin typeface="HelveticaNeueLT Com 45 Lt" panose="020B0403020202020204" pitchFamily="34" charset="0"/>
              </a:rPr>
              <a:t>policy design</a:t>
            </a:r>
          </a:p>
          <a:p>
            <a:pPr marL="266700" lvl="1"/>
            <a:r>
              <a:rPr lang="en-US" dirty="0">
                <a:latin typeface="HelveticaNeueLT Com 45 Lt" panose="020B0403020202020204" pitchFamily="34" charset="0"/>
              </a:rPr>
              <a:t>systemic risk measures</a:t>
            </a:r>
            <a:endParaRPr lang="en-US" dirty="0">
              <a:solidFill>
                <a:srgbClr val="006065"/>
              </a:solidFill>
              <a:latin typeface="HelveticaNeueLT Com 45 Lt" panose="020B0403020202020204" pitchFamily="34" charset="0"/>
            </a:endParaRPr>
          </a:p>
          <a:p>
            <a:pPr marL="266700" lvl="1"/>
            <a:endParaRPr lang="en-US" dirty="0">
              <a:solidFill>
                <a:srgbClr val="006065"/>
              </a:solidFill>
              <a:latin typeface="HelveticaNeueLT Com 45 Lt" panose="020B0403020202020204" pitchFamily="34" charset="0"/>
            </a:endParaRPr>
          </a:p>
          <a:p>
            <a:endParaRPr lang="en-US" sz="2000" dirty="0">
              <a:solidFill>
                <a:srgbClr val="006065"/>
              </a:solidFill>
              <a:latin typeface="HelveticaNeueLT Com 45 Lt" panose="020B0403020202020204" pitchFamily="34" charset="0"/>
            </a:endParaRPr>
          </a:p>
        </p:txBody>
      </p:sp>
      <p:pic>
        <p:nvPicPr>
          <p:cNvPr id="6" name="Grafik 5">
            <a:extLst>
              <a:ext uri="{FF2B5EF4-FFF2-40B4-BE49-F238E27FC236}">
                <a16:creationId xmlns:a16="http://schemas.microsoft.com/office/drawing/2014/main" id="{8482083C-B202-45AA-A1FD-FF67801C2D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6058" y="1277148"/>
            <a:ext cx="3556696" cy="4783787"/>
          </a:xfrm>
          <a:prstGeom prst="rect">
            <a:avLst/>
          </a:prstGeom>
        </p:spPr>
      </p:pic>
    </p:spTree>
    <p:extLst>
      <p:ext uri="{BB962C8B-B14F-4D97-AF65-F5344CB8AC3E}">
        <p14:creationId xmlns:p14="http://schemas.microsoft.com/office/powerpoint/2010/main" val="56603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252DFB4-2373-4AC3-A49A-0C7EE70BC385}"/>
              </a:ext>
            </a:extLst>
          </p:cNvPr>
          <p:cNvGraphicFramePr>
            <a:graphicFrameLocks noChangeAspect="1"/>
          </p:cNvGraphicFramePr>
          <p:nvPr>
            <p:custDataLst>
              <p:tags r:id="rId2"/>
            </p:custDataLst>
            <p:extLst>
              <p:ext uri="{D42A27DB-BD31-4B8C-83A1-F6EECF244321}">
                <p14:modId xmlns:p14="http://schemas.microsoft.com/office/powerpoint/2010/main" val="528970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91"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D0A0AB07-6C7A-4D34-B2F0-83B93B56DBAB}"/>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pic>
        <p:nvPicPr>
          <p:cNvPr id="8" name="Grafik 7">
            <a:extLst>
              <a:ext uri="{FF2B5EF4-FFF2-40B4-BE49-F238E27FC236}">
                <a16:creationId xmlns:a16="http://schemas.microsoft.com/office/drawing/2014/main" id="{9B8D6EC3-9387-499D-8F27-6798D73DA6BB}"/>
              </a:ext>
            </a:extLst>
          </p:cNvPr>
          <p:cNvPicPr>
            <a:picLocks noChangeAspect="1"/>
          </p:cNvPicPr>
          <p:nvPr/>
        </p:nvPicPr>
        <p:blipFill rotWithShape="1">
          <a:blip r:embed="rId6"/>
          <a:srcRect r="305"/>
          <a:stretch/>
        </p:blipFill>
        <p:spPr>
          <a:xfrm>
            <a:off x="1411847" y="249015"/>
            <a:ext cx="9936873" cy="5802082"/>
          </a:xfrm>
          <a:prstGeom prst="rect">
            <a:avLst/>
          </a:prstGeom>
        </p:spPr>
      </p:pic>
    </p:spTree>
    <p:extLst>
      <p:ext uri="{BB962C8B-B14F-4D97-AF65-F5344CB8AC3E}">
        <p14:creationId xmlns:p14="http://schemas.microsoft.com/office/powerpoint/2010/main" val="376966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ext uri="{D42A27DB-BD31-4B8C-83A1-F6EECF244321}">
                <p14:modId xmlns:p14="http://schemas.microsoft.com/office/powerpoint/2010/main" val="2284055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7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HelveticaNeueLT Com 33 ThEx" panose="020B0404020202020204" pitchFamily="34" charset="0"/>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latin typeface="HelveticaNeueLT Com 45 Lt" panose="020B0403020202020204" pitchFamily="34" charset="0"/>
              </a:rPr>
              <a:t>1. Are the Vision &amp; Mission Well-Articulated?</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Does the mission statement of the research program clearly define its goals and purpose? </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Are the objectives of the research program aligned with the overall mission and vision?</a:t>
            </a:r>
            <a:endParaRPr lang="en-US" sz="1600" dirty="0">
              <a:latin typeface="HelveticaNeueLT Com 45 Lt" panose="020B0403020202020204" pitchFamily="34" charset="0"/>
            </a:endParaRPr>
          </a:p>
          <a:p>
            <a:pPr defTabSz="630238"/>
            <a:r>
              <a:rPr lang="en-US" sz="1600" dirty="0">
                <a:latin typeface="HelveticaNeueLT Com 45 Lt" panose="020B0403020202020204" pitchFamily="34" charset="0"/>
              </a:rPr>
              <a:t>2. Is the Structure of the Research Program Sound?</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Are the different components of the program well-integrated and do they effectively contribute to the overall success?</a:t>
            </a:r>
          </a:p>
          <a:p>
            <a:pPr defTabSz="630238"/>
            <a:r>
              <a:rPr lang="en-US" sz="1600" dirty="0">
                <a:latin typeface="HelveticaNeueLT Com 45 Lt" panose="020B0403020202020204" pitchFamily="34" charset="0"/>
              </a:rPr>
              <a:t>3. Is the Research Initiative Sufficiently Motivated?</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 Have we provided a strong and compelling rationale for the research initiative? </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Do the proposed research questions address significant gaps or needs in the current knowledge?</a:t>
            </a:r>
          </a:p>
          <a:p>
            <a:pPr defTabSz="630238"/>
            <a:r>
              <a:rPr lang="en-US" sz="1600" dirty="0">
                <a:latin typeface="HelveticaNeueLT Com 45 Lt" panose="020B0403020202020204" pitchFamily="34" charset="0"/>
              </a:rPr>
              <a:t>4. Are There Any Creative and Innovative Suggestions for Supporting Activities?</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latin typeface="HelveticaNeueLT Com 45 Lt" panose="020B0403020202020204" pitchFamily="34" charset="0"/>
              </a:rPr>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91099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AA610D4-CAD7-4F7D-B2D6-C3C10F2E43EA}"/>
              </a:ext>
            </a:extLst>
          </p:cNvPr>
          <p:cNvGraphicFramePr>
            <a:graphicFrameLocks noChangeAspect="1"/>
          </p:cNvGraphicFramePr>
          <p:nvPr>
            <p:custDataLst>
              <p:tags r:id="rId2"/>
            </p:custDataLst>
            <p:extLst>
              <p:ext uri="{D42A27DB-BD31-4B8C-83A1-F6EECF244321}">
                <p14:modId xmlns:p14="http://schemas.microsoft.com/office/powerpoint/2010/main" val="281313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2" name="think-cell Folie" r:id="rId6" imgW="415" imgH="416" progId="TCLayout.ActiveDocument.1">
                  <p:embed/>
                </p:oleObj>
              </mc:Choice>
              <mc:Fallback>
                <p:oleObj name="think-cell Folie" r:id="rId6" imgW="415" imgH="416" progId="TCLayout.ActiveDocument.1">
                  <p:embed/>
                  <p:pic>
                    <p:nvPicPr>
                      <p:cNvPr id="2" name="Objekt 1" hidden="1">
                        <a:extLst>
                          <a:ext uri="{FF2B5EF4-FFF2-40B4-BE49-F238E27FC236}">
                            <a16:creationId xmlns:a16="http://schemas.microsoft.com/office/drawing/2014/main" id="{BAA610D4-CAD7-4F7D-B2D6-C3C10F2E43E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1" name="Chart 3">
            <a:extLst>
              <a:ext uri="{FF2B5EF4-FFF2-40B4-BE49-F238E27FC236}">
                <a16:creationId xmlns:a16="http://schemas.microsoft.com/office/drawing/2014/main" id="{BC206037-1484-4758-AAF0-5CB3B1BE22F9}"/>
              </a:ext>
            </a:extLst>
          </p:cNvPr>
          <p:cNvGraphicFramePr/>
          <p:nvPr>
            <p:custDataLst>
              <p:tags r:id="rId3"/>
            </p:custDataLst>
            <p:extLst>
              <p:ext uri="{D42A27DB-BD31-4B8C-83A1-F6EECF244321}">
                <p14:modId xmlns:p14="http://schemas.microsoft.com/office/powerpoint/2010/main" val="130572566"/>
              </p:ext>
            </p:extLst>
          </p:nvPr>
        </p:nvGraphicFramePr>
        <p:xfrm>
          <a:off x="4573588" y="1906588"/>
          <a:ext cx="3044825" cy="3044825"/>
        </p:xfrm>
        <a:graphic>
          <a:graphicData uri="http://schemas.openxmlformats.org/drawingml/2006/chart">
            <c:chart xmlns:c="http://schemas.openxmlformats.org/drawingml/2006/chart" xmlns:r="http://schemas.openxmlformats.org/officeDocument/2006/relationships" r:id="rId8"/>
          </a:graphicData>
        </a:graphic>
      </p:graphicFrame>
      <p:grpSp>
        <p:nvGrpSpPr>
          <p:cNvPr id="25" name="Gruppieren 24">
            <a:extLst>
              <a:ext uri="{FF2B5EF4-FFF2-40B4-BE49-F238E27FC236}">
                <a16:creationId xmlns:a16="http://schemas.microsoft.com/office/drawing/2014/main" id="{A0E0C171-FDF5-4D98-9E4E-FC9138246204}"/>
              </a:ext>
            </a:extLst>
          </p:cNvPr>
          <p:cNvGrpSpPr/>
          <p:nvPr/>
        </p:nvGrpSpPr>
        <p:grpSpPr>
          <a:xfrm>
            <a:off x="4296200" y="1629200"/>
            <a:ext cx="3600000" cy="3600000"/>
            <a:chOff x="1820527" y="1583906"/>
            <a:chExt cx="3600000" cy="3600000"/>
          </a:xfrm>
        </p:grpSpPr>
        <p:sp>
          <p:nvSpPr>
            <p:cNvPr id="24" name="Ellipse 23">
              <a:extLst>
                <a:ext uri="{FF2B5EF4-FFF2-40B4-BE49-F238E27FC236}">
                  <a16:creationId xmlns:a16="http://schemas.microsoft.com/office/drawing/2014/main" id="{3061CBE8-87F9-4A4A-88C6-42684EA77738}"/>
                </a:ext>
              </a:extLst>
            </p:cNvPr>
            <p:cNvSpPr/>
            <p:nvPr/>
          </p:nvSpPr>
          <p:spPr>
            <a:xfrm>
              <a:off x="2180527" y="1943906"/>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fik 22" descr="Erdkugel: Afrika und Europa">
              <a:extLst>
                <a:ext uri="{FF2B5EF4-FFF2-40B4-BE49-F238E27FC236}">
                  <a16:creationId xmlns:a16="http://schemas.microsoft.com/office/drawing/2014/main" id="{ACC5313A-420D-454A-87BD-B7E89A1B99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0527" y="1583906"/>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grpSp>
        <p:nvGrpSpPr>
          <p:cNvPr id="7" name="Gruppieren 6">
            <a:extLst>
              <a:ext uri="{FF2B5EF4-FFF2-40B4-BE49-F238E27FC236}">
                <a16:creationId xmlns:a16="http://schemas.microsoft.com/office/drawing/2014/main" id="{D5A72D01-02EF-4B07-9FC0-5D65BDDA604D}"/>
              </a:ext>
            </a:extLst>
          </p:cNvPr>
          <p:cNvGrpSpPr/>
          <p:nvPr/>
        </p:nvGrpSpPr>
        <p:grpSpPr>
          <a:xfrm>
            <a:off x="8358363" y="2049817"/>
            <a:ext cx="3849927" cy="923207"/>
            <a:chOff x="8358363" y="2049817"/>
            <a:chExt cx="3849927" cy="923207"/>
          </a:xfrm>
        </p:grpSpPr>
        <p:sp>
          <p:nvSpPr>
            <p:cNvPr id="6" name="Freeform: Shape 5">
              <a:extLst>
                <a:ext uri="{FF2B5EF4-FFF2-40B4-BE49-F238E27FC236}">
                  <a16:creationId xmlns:a16="http://schemas.microsoft.com/office/drawing/2014/main" id="{9F0D03D4-665B-D05A-AC7D-B2E848EE3DE1}"/>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0CE00F3-6F95-A1DA-F75C-E3EFB8818E8F}"/>
                </a:ext>
              </a:extLst>
            </p:cNvPr>
            <p:cNvGrpSpPr/>
            <p:nvPr/>
          </p:nvGrpSpPr>
          <p:grpSpPr>
            <a:xfrm>
              <a:off x="9794479" y="2145050"/>
              <a:ext cx="2302497" cy="707886"/>
              <a:chOff x="5850369" y="1032473"/>
              <a:chExt cx="2302497" cy="707886"/>
            </a:xfrm>
          </p:grpSpPr>
          <p:sp>
            <p:nvSpPr>
              <p:cNvPr id="17" name="TextBox 16">
                <a:extLst>
                  <a:ext uri="{FF2B5EF4-FFF2-40B4-BE49-F238E27FC236}">
                    <a16:creationId xmlns:a16="http://schemas.microsoft.com/office/drawing/2014/main" id="{45753CB3-22E8-6BDA-F518-DD55E81E3E20}"/>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27085072-DE4D-9F4A-F81C-FDF63EA4E0CE}"/>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49.76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DB1BB3FF-2A66-EA7F-01F8-21D8E468C365}"/>
                </a:ext>
              </a:extLst>
            </p:cNvPr>
            <p:cNvPicPr>
              <a:picLocks noChangeAspect="1"/>
            </p:cNvPicPr>
            <p:nvPr/>
          </p:nvPicPr>
          <p:blipFill>
            <a:blip r:embed="rId12"/>
            <a:stretch>
              <a:fillRect/>
            </a:stretch>
          </p:blipFill>
          <p:spPr>
            <a:xfrm>
              <a:off x="9018911" y="2145867"/>
              <a:ext cx="663068" cy="712445"/>
            </a:xfrm>
            <a:prstGeom prst="rect">
              <a:avLst/>
            </a:prstGeom>
          </p:spPr>
        </p:pic>
      </p:grpSp>
      <p:sp>
        <p:nvSpPr>
          <p:cNvPr id="22" name="TextBox 9">
            <a:extLst>
              <a:ext uri="{FF2B5EF4-FFF2-40B4-BE49-F238E27FC236}">
                <a16:creationId xmlns:a16="http://schemas.microsoft.com/office/drawing/2014/main" id="{8653CD80-4663-4931-96B6-C2FCC3E7EBA3}"/>
              </a:ext>
            </a:extLst>
          </p:cNvPr>
          <p:cNvSpPr txBox="1"/>
          <p:nvPr/>
        </p:nvSpPr>
        <p:spPr>
          <a:xfrm>
            <a:off x="773793" y="254942"/>
            <a:ext cx="10644414"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t>Global greenhouse gas emissions by sector 2019</a:t>
            </a:r>
          </a:p>
        </p:txBody>
      </p:sp>
      <p:sp>
        <p:nvSpPr>
          <p:cNvPr id="9" name="Fußzeilenplatzhalter 8">
            <a:extLst>
              <a:ext uri="{FF2B5EF4-FFF2-40B4-BE49-F238E27FC236}">
                <a16:creationId xmlns:a16="http://schemas.microsoft.com/office/drawing/2014/main" id="{D14BD548-0EA1-46FE-BBD6-FE91F4CD8046}"/>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sp>
        <p:nvSpPr>
          <p:cNvPr id="13" name="Rechteck 12">
            <a:extLst>
              <a:ext uri="{FF2B5EF4-FFF2-40B4-BE49-F238E27FC236}">
                <a16:creationId xmlns:a16="http://schemas.microsoft.com/office/drawing/2014/main" id="{308FF2AE-F89A-4091-94AD-700BCBD1675D}"/>
              </a:ext>
            </a:extLst>
          </p:cNvPr>
          <p:cNvSpPr/>
          <p:nvPr/>
        </p:nvSpPr>
        <p:spPr>
          <a:xfrm rot="20233637">
            <a:off x="1331332" y="1910078"/>
            <a:ext cx="2835295" cy="815692"/>
          </a:xfrm>
          <a:prstGeom prst="rect">
            <a:avLst/>
          </a:prstGeom>
          <a:solidFill>
            <a:schemeClr val="bg1"/>
          </a:solidFill>
          <a:ln>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D2232A"/>
                </a:solidFill>
              </a:rPr>
              <a:t>Update </a:t>
            </a:r>
            <a:r>
              <a:rPr lang="de-DE" dirty="0" err="1">
                <a:solidFill>
                  <a:srgbClr val="D2232A"/>
                </a:solidFill>
              </a:rPr>
              <a:t>figures</a:t>
            </a:r>
            <a:endParaRPr lang="de-DE" dirty="0">
              <a:solidFill>
                <a:srgbClr val="D2232A"/>
              </a:solidFill>
            </a:endParaRPr>
          </a:p>
        </p:txBody>
      </p:sp>
    </p:spTree>
    <p:extLst>
      <p:ext uri="{BB962C8B-B14F-4D97-AF65-F5344CB8AC3E}">
        <p14:creationId xmlns:p14="http://schemas.microsoft.com/office/powerpoint/2010/main" val="2551414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1617194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36"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46" name="TextBox 3077">
            <a:extLst>
              <a:ext uri="{FF2B5EF4-FFF2-40B4-BE49-F238E27FC236}">
                <a16:creationId xmlns:a16="http://schemas.microsoft.com/office/drawing/2014/main" id="{570ACAD3-339C-4AED-8018-E9BEB57D106A}"/>
              </a:ext>
            </a:extLst>
          </p:cNvPr>
          <p:cNvSpPr txBox="1"/>
          <p:nvPr/>
        </p:nvSpPr>
        <p:spPr>
          <a:xfrm>
            <a:off x="4926024" y="3534253"/>
            <a:ext cx="1885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all"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Transport</a:t>
            </a:r>
            <a:br>
              <a:rPr kumimoji="0" lang="de-DE" sz="20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br>
            <a:r>
              <a:rPr kumimoji="0" lang="de-DE" sz="20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17.0%</a:t>
            </a:r>
            <a:endParaRPr kumimoji="0" lang="en-US" sz="40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endParaRPr>
          </a:p>
        </p:txBody>
      </p:sp>
      <p:sp>
        <p:nvSpPr>
          <p:cNvPr id="245" name="Halbbogen 244">
            <a:extLst>
              <a:ext uri="{FF2B5EF4-FFF2-40B4-BE49-F238E27FC236}">
                <a16:creationId xmlns:a16="http://schemas.microsoft.com/office/drawing/2014/main" id="{44E92053-96EA-4AE9-B39D-4DB7F5277AD9}"/>
              </a:ext>
            </a:extLst>
          </p:cNvPr>
          <p:cNvSpPr>
            <a:spLocks noChangeAspect="1"/>
          </p:cNvSpPr>
          <p:nvPr/>
        </p:nvSpPr>
        <p:spPr>
          <a:xfrm rot="16200000">
            <a:off x="4876718" y="1988841"/>
            <a:ext cx="2816871" cy="2816871"/>
          </a:xfrm>
          <a:prstGeom prst="blockArc">
            <a:avLst>
              <a:gd name="adj1" fmla="val 12997767"/>
              <a:gd name="adj2" fmla="val 16274353"/>
              <a:gd name="adj3" fmla="val 4925"/>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9" name="Chart 3">
            <a:extLst>
              <a:ext uri="{FF2B5EF4-FFF2-40B4-BE49-F238E27FC236}">
                <a16:creationId xmlns:a16="http://schemas.microsoft.com/office/drawing/2014/main" id="{6F91D5CE-942F-4601-8A17-1D286D90B3BE}"/>
              </a:ext>
            </a:extLst>
          </p:cNvPr>
          <p:cNvGraphicFramePr/>
          <p:nvPr>
            <p:custDataLst>
              <p:tags r:id="rId3"/>
            </p:custDataLst>
            <p:extLst>
              <p:ext uri="{D42A27DB-BD31-4B8C-83A1-F6EECF244321}">
                <p14:modId xmlns:p14="http://schemas.microsoft.com/office/powerpoint/2010/main" val="2509831358"/>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773793" y="254942"/>
            <a:ext cx="10644414"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t>Global greenhouse gas emissions by sector 2019</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2258373" y="1403486"/>
            <a:ext cx="3512286" cy="773862"/>
            <a:chOff x="2761675" y="791147"/>
            <a:chExt cx="3512286" cy="773862"/>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err="1">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Agriculture</a:t>
              </a:r>
              <a:r>
                <a:rPr kumimoji="0" lang="de-DE"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 </a:t>
              </a:r>
              <a:r>
                <a:rPr kumimoji="0" lang="de-DE" sz="1400" b="1" i="0" u="none" strike="noStrike" kern="1200" cap="none" spc="0" normalizeH="0" baseline="0" noProof="0" dirty="0" err="1">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Forestry</a:t>
              </a:r>
              <a:r>
                <a:rPr kumimoji="0" lang="de-DE"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 &amp; Land Use</a:t>
              </a:r>
              <a:br>
                <a:rPr kumimoji="0" lang="de-DE"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br>
              <a:endParaRPr kumimoji="0" lang="en-US"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14.9 %</a:t>
              </a:r>
              <a:endParaRPr kumimoji="0" lang="en-US" sz="3600" b="0" i="0" u="none" strike="noStrike" kern="1200" cap="none" spc="0" normalizeH="0" baseline="0" noProof="0" dirty="0">
                <a:ln>
                  <a:noFill/>
                </a:ln>
                <a:solidFill>
                  <a:srgbClr val="57AB27">
                    <a:lumMod val="60000"/>
                    <a:lumOff val="40000"/>
                  </a:srgbClr>
                </a:solidFill>
                <a:effectLst/>
                <a:uLnTx/>
                <a:uFillTx/>
                <a:latin typeface="Calibri" panose="020F0502020204030204"/>
                <a:ea typeface="+mn-ea"/>
                <a:cs typeface="+mn-cs"/>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2345486" y="2339146"/>
            <a:ext cx="2186968" cy="646331"/>
            <a:chOff x="2259779" y="2266405"/>
            <a:chExt cx="2186968"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3493800" y="2326766"/>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srgbClr val="00549F">
                      <a:lumMod val="40000"/>
                      <a:lumOff val="60000"/>
                    </a:srgbClr>
                  </a:solidFill>
                  <a:effectLst/>
                  <a:uLnTx/>
                  <a:uFillTx/>
                  <a:latin typeface="Segoe UI" panose="020B0502040204020203" pitchFamily="34" charset="0"/>
                  <a:ea typeface="+mn-ea"/>
                  <a:cs typeface="Segoe UI" panose="020B0502040204020203" pitchFamily="34" charset="0"/>
                </a:rPr>
                <a:t>Waste</a:t>
              </a:r>
              <a:endParaRPr kumimoji="0" lang="en-US" sz="1800" b="1" i="0" u="none" strike="noStrike" kern="1200" cap="none" spc="0" normalizeH="0" baseline="0" noProof="0" dirty="0">
                <a:ln>
                  <a:noFill/>
                </a:ln>
                <a:solidFill>
                  <a:srgbClr val="00549F">
                    <a:lumMod val="40000"/>
                    <a:lumOff val="60000"/>
                  </a:srgbClr>
                </a:solidFill>
                <a:effectLst/>
                <a:uLnTx/>
                <a:uFillTx/>
                <a:latin typeface="Segoe UI" panose="020B0502040204020203" pitchFamily="34" charset="0"/>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2259779" y="2266405"/>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00549F">
                      <a:lumMod val="40000"/>
                      <a:lumOff val="60000"/>
                    </a:srgbClr>
                  </a:solidFill>
                  <a:effectLst/>
                  <a:uLnTx/>
                  <a:uFillTx/>
                  <a:latin typeface="Segoe UI" panose="020B0502040204020203" pitchFamily="34" charset="0"/>
                  <a:ea typeface="+mn-ea"/>
                  <a:cs typeface="Segoe UI" panose="020B0502040204020203" pitchFamily="34" charset="0"/>
                </a:rPr>
                <a:t>3.3 %</a:t>
              </a:r>
              <a:endParaRPr kumimoji="0" lang="en-US" sz="3600" b="0" i="0" u="none" strike="noStrike" kern="1200" cap="none" spc="0" normalizeH="0" baseline="0" noProof="0" dirty="0">
                <a:ln>
                  <a:noFill/>
                </a:ln>
                <a:solidFill>
                  <a:srgbClr val="00549F">
                    <a:lumMod val="40000"/>
                    <a:lumOff val="60000"/>
                  </a:srgbClr>
                </a:solidFill>
                <a:effectLst/>
                <a:uLnTx/>
                <a:uFillTx/>
                <a:latin typeface="Calibri" panose="020F0502020204030204"/>
                <a:ea typeface="+mn-ea"/>
                <a:cs typeface="+mn-cs"/>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1987474" y="2994501"/>
            <a:ext cx="2390846" cy="646331"/>
            <a:chOff x="2083535" y="2806423"/>
            <a:chExt cx="2390846" cy="646331"/>
          </a:xfrm>
        </p:grpSpPr>
        <p:sp>
          <p:nvSpPr>
            <p:cNvPr id="22" name="TextBox 21">
              <a:extLst>
                <a:ext uri="{FF2B5EF4-FFF2-40B4-BE49-F238E27FC236}">
                  <a16:creationId xmlns:a16="http://schemas.microsoft.com/office/drawing/2014/main" id="{CA0AF289-6123-676A-C5BE-BA082F18DA27}"/>
                </a:ext>
              </a:extLst>
            </p:cNvPr>
            <p:cNvSpPr txBox="1"/>
            <p:nvPr/>
          </p:nvSpPr>
          <p:spPr>
            <a:xfrm>
              <a:off x="3322248" y="2848792"/>
              <a:ext cx="1152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Segoe UI" panose="020B0502040204020203" pitchFamily="34" charset="0"/>
                </a:rPr>
                <a:t>Industry</a:t>
              </a:r>
              <a:endParaRPr kumimoji="0" lang="en-US" sz="18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Segoe UI" panose="020B0502040204020203" pitchFamily="34" charset="0"/>
                </a:rPr>
                <a:t>6.1 %</a:t>
              </a:r>
              <a:endParaRPr kumimoji="0" lang="en-US"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6630519" y="1211099"/>
            <a:ext cx="2458962" cy="646331"/>
            <a:chOff x="6151875" y="1064003"/>
            <a:chExt cx="2458962"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9505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Energy</a:t>
              </a:r>
              <a:endParaRPr kumimoji="0" lang="en-US" sz="18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75.6 %</a:t>
              </a:r>
              <a:endParaRPr kumimoji="0" lang="en-US" sz="3600" b="0" i="0" u="none" strike="noStrike" kern="1200" cap="none" spc="0" normalizeH="0" baseline="0" noProof="0" dirty="0">
                <a:ln>
                  <a:noFill/>
                </a:ln>
                <a:solidFill>
                  <a:srgbClr val="F6A800"/>
                </a:solidFill>
                <a:effectLst/>
                <a:uLnTx/>
                <a:uFillTx/>
                <a:latin typeface="Calibri" panose="020F0502020204030204"/>
                <a:ea typeface="+mn-ea"/>
                <a:cs typeface="+mn-cs"/>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8358363"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latin typeface="Segoe UI" panose="020B0502040204020203" pitchFamily="34" charset="0"/>
                    <a:cs typeface="Segoe UI" panose="020B0502040204020203" pitchFamily="34" charset="0"/>
                  </a:rPr>
                  <a:t>50</a:t>
                </a:r>
                <a:r>
                  <a:rPr kumimoji="0" lang="de-DE"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0"/>
            <a:stretch>
              <a:fillRect/>
            </a:stretch>
          </p:blipFill>
          <p:spPr>
            <a:xfrm>
              <a:off x="9018911" y="2145867"/>
              <a:ext cx="663068" cy="712445"/>
            </a:xfrm>
            <a:prstGeom prst="rect">
              <a:avLst/>
            </a:prstGeom>
          </p:spPr>
        </p:pic>
      </p:grpSp>
      <p:grpSp>
        <p:nvGrpSpPr>
          <p:cNvPr id="250" name="Gruppieren 249">
            <a:extLst>
              <a:ext uri="{FF2B5EF4-FFF2-40B4-BE49-F238E27FC236}">
                <a16:creationId xmlns:a16="http://schemas.microsoft.com/office/drawing/2014/main" id="{454743AC-0DDB-4985-BE51-70FAA558E84B}"/>
              </a:ext>
            </a:extLst>
          </p:cNvPr>
          <p:cNvGrpSpPr/>
          <p:nvPr/>
        </p:nvGrpSpPr>
        <p:grpSpPr>
          <a:xfrm>
            <a:off x="4296000" y="1633616"/>
            <a:ext cx="3600000" cy="3600000"/>
            <a:chOff x="1820527" y="1583906"/>
            <a:chExt cx="3600000" cy="3600000"/>
          </a:xfrm>
        </p:grpSpPr>
        <p:sp>
          <p:nvSpPr>
            <p:cNvPr id="251" name="Ellipse 250">
              <a:extLst>
                <a:ext uri="{FF2B5EF4-FFF2-40B4-BE49-F238E27FC236}">
                  <a16:creationId xmlns:a16="http://schemas.microsoft.com/office/drawing/2014/main" id="{A171B91A-DBA1-4724-816F-DDF82737DB1A}"/>
                </a:ext>
              </a:extLst>
            </p:cNvPr>
            <p:cNvSpPr/>
            <p:nvPr/>
          </p:nvSpPr>
          <p:spPr>
            <a:xfrm>
              <a:off x="2180527" y="1943906"/>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2" name="Grafik 251" descr="Erdkugel: Afrika und Europa">
              <a:extLst>
                <a:ext uri="{FF2B5EF4-FFF2-40B4-BE49-F238E27FC236}">
                  <a16:creationId xmlns:a16="http://schemas.microsoft.com/office/drawing/2014/main" id="{588B67DB-181C-42E2-BC3F-8BD90C583F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20527" y="1583906"/>
              <a:ext cx="3600000" cy="3600000"/>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sp>
        <p:nvSpPr>
          <p:cNvPr id="42" name="Rechteck 41">
            <a:extLst>
              <a:ext uri="{FF2B5EF4-FFF2-40B4-BE49-F238E27FC236}">
                <a16:creationId xmlns:a16="http://schemas.microsoft.com/office/drawing/2014/main" id="{71CAB471-AF50-4C9D-8EDE-06F1E2301E51}"/>
              </a:ext>
            </a:extLst>
          </p:cNvPr>
          <p:cNvSpPr/>
          <p:nvPr/>
        </p:nvSpPr>
        <p:spPr>
          <a:xfrm rot="20233637">
            <a:off x="1331332" y="1910078"/>
            <a:ext cx="2835295" cy="815692"/>
          </a:xfrm>
          <a:prstGeom prst="rect">
            <a:avLst/>
          </a:prstGeom>
          <a:solidFill>
            <a:schemeClr val="bg1"/>
          </a:solidFill>
          <a:ln>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D2232A"/>
                </a:solidFill>
              </a:rPr>
              <a:t>Update </a:t>
            </a:r>
            <a:r>
              <a:rPr lang="de-DE" dirty="0" err="1">
                <a:solidFill>
                  <a:srgbClr val="D2232A"/>
                </a:solidFill>
              </a:rPr>
              <a:t>figures</a:t>
            </a:r>
            <a:endParaRPr lang="de-DE" dirty="0">
              <a:solidFill>
                <a:srgbClr val="D2232A"/>
              </a:solidFill>
            </a:endParaRPr>
          </a:p>
        </p:txBody>
      </p:sp>
    </p:spTree>
    <p:extLst>
      <p:ext uri="{BB962C8B-B14F-4D97-AF65-F5344CB8AC3E}">
        <p14:creationId xmlns:p14="http://schemas.microsoft.com/office/powerpoint/2010/main" val="9455165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fade">
                                      <p:cBhvr>
                                        <p:cTn id="11" dur="500"/>
                                        <p:tgtEl>
                                          <p:spTgt spid="30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4033511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1"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Halbbogen 1">
            <a:extLst>
              <a:ext uri="{FF2B5EF4-FFF2-40B4-BE49-F238E27FC236}">
                <a16:creationId xmlns:a16="http://schemas.microsoft.com/office/drawing/2014/main" id="{09CB7D3C-51B2-430A-A44A-9E84104CE9A4}"/>
              </a:ext>
            </a:extLst>
          </p:cNvPr>
          <p:cNvSpPr>
            <a:spLocks noChangeAspect="1"/>
          </p:cNvSpPr>
          <p:nvPr/>
        </p:nvSpPr>
        <p:spPr>
          <a:xfrm rot="16200000">
            <a:off x="4008232" y="1341232"/>
            <a:ext cx="4176000" cy="4176000"/>
          </a:xfrm>
          <a:prstGeom prst="blockArc">
            <a:avLst>
              <a:gd name="adj1" fmla="val 12997767"/>
              <a:gd name="adj2" fmla="val 16274353"/>
              <a:gd name="adj3" fmla="val 4925"/>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8" name="Chart 3">
            <a:extLst>
              <a:ext uri="{FF2B5EF4-FFF2-40B4-BE49-F238E27FC236}">
                <a16:creationId xmlns:a16="http://schemas.microsoft.com/office/drawing/2014/main" id="{CCFCEF96-E9D9-45CA-8ABF-5CFAEA20F072}"/>
              </a:ext>
            </a:extLst>
          </p:cNvPr>
          <p:cNvGraphicFramePr/>
          <p:nvPr>
            <p:custDataLst>
              <p:tags r:id="rId3"/>
            </p:custDataLst>
            <p:extLst>
              <p:ext uri="{D42A27DB-BD31-4B8C-83A1-F6EECF244321}">
                <p14:modId xmlns:p14="http://schemas.microsoft.com/office/powerpoint/2010/main" val="1986493439"/>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767443" y="254942"/>
            <a:ext cx="106571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0" normalizeH="0" noProof="0" dirty="0">
                <a:ln>
                  <a:noFill/>
                </a:ln>
                <a:solidFill>
                  <a:prstClr val="white"/>
                </a:solidFill>
                <a:effectLst/>
                <a:uLnTx/>
                <a:uFillTx/>
                <a:latin typeface="HelveticaNeueLT Com 33 ThEx" panose="020B0404020202020204" pitchFamily="34" charset="0"/>
                <a:cs typeface="Segoe UI" panose="020B0502040204020203" pitchFamily="34" charset="0"/>
              </a:rPr>
              <a:t>Global greenhouse gas emissions by sector 2019</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2258373" y="1403486"/>
            <a:ext cx="3512286" cy="773862"/>
            <a:chOff x="2761675" y="791147"/>
            <a:chExt cx="3512286" cy="773862"/>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err="1">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Agriculture</a:t>
              </a:r>
              <a:r>
                <a:rPr kumimoji="0" lang="de-DE"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 </a:t>
              </a:r>
              <a:r>
                <a:rPr kumimoji="0" lang="de-DE" sz="1400" b="1" i="0" u="none" strike="noStrike" kern="1200" cap="none" spc="0" normalizeH="0" baseline="0" noProof="0" dirty="0" err="1">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Forestry</a:t>
              </a:r>
              <a:r>
                <a:rPr kumimoji="0" lang="de-DE"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 &amp; Land Use</a:t>
              </a:r>
              <a:br>
                <a:rPr kumimoji="0" lang="de-DE"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br>
              <a:endParaRPr kumimoji="0" lang="en-US" sz="14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57AB27">
                      <a:lumMod val="60000"/>
                      <a:lumOff val="40000"/>
                    </a:srgbClr>
                  </a:solidFill>
                  <a:effectLst/>
                  <a:uLnTx/>
                  <a:uFillTx/>
                  <a:latin typeface="Segoe UI" panose="020B0502040204020203" pitchFamily="34" charset="0"/>
                  <a:ea typeface="+mn-ea"/>
                  <a:cs typeface="Segoe UI" panose="020B0502040204020203" pitchFamily="34" charset="0"/>
                </a:rPr>
                <a:t>14.9 %</a:t>
              </a:r>
              <a:endParaRPr kumimoji="0" lang="en-US" sz="3600" b="0" i="0" u="none" strike="noStrike" kern="1200" cap="none" spc="0" normalizeH="0" baseline="0" noProof="0" dirty="0">
                <a:ln>
                  <a:noFill/>
                </a:ln>
                <a:solidFill>
                  <a:srgbClr val="57AB27">
                    <a:lumMod val="60000"/>
                    <a:lumOff val="40000"/>
                  </a:srgbClr>
                </a:solidFill>
                <a:effectLst/>
                <a:uLnTx/>
                <a:uFillTx/>
                <a:latin typeface="Calibri" panose="020F0502020204030204"/>
                <a:ea typeface="+mn-ea"/>
                <a:cs typeface="+mn-cs"/>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2345486" y="2339146"/>
            <a:ext cx="2186968" cy="646331"/>
            <a:chOff x="2259779" y="2266405"/>
            <a:chExt cx="2186968"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3493800" y="2326766"/>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srgbClr val="00549F">
                      <a:lumMod val="40000"/>
                      <a:lumOff val="60000"/>
                    </a:srgbClr>
                  </a:solidFill>
                  <a:effectLst/>
                  <a:uLnTx/>
                  <a:uFillTx/>
                  <a:latin typeface="Segoe UI" panose="020B0502040204020203" pitchFamily="34" charset="0"/>
                  <a:ea typeface="+mn-ea"/>
                  <a:cs typeface="Segoe UI" panose="020B0502040204020203" pitchFamily="34" charset="0"/>
                </a:rPr>
                <a:t>Waste</a:t>
              </a:r>
              <a:endParaRPr kumimoji="0" lang="en-US" sz="1800" b="1" i="0" u="none" strike="noStrike" kern="1200" cap="none" spc="0" normalizeH="0" baseline="0" noProof="0" dirty="0">
                <a:ln>
                  <a:noFill/>
                </a:ln>
                <a:solidFill>
                  <a:srgbClr val="00549F">
                    <a:lumMod val="40000"/>
                    <a:lumOff val="60000"/>
                  </a:srgbClr>
                </a:solidFill>
                <a:effectLst/>
                <a:uLnTx/>
                <a:uFillTx/>
                <a:latin typeface="Segoe UI" panose="020B0502040204020203" pitchFamily="34" charset="0"/>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2259779" y="2266405"/>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00549F">
                      <a:lumMod val="40000"/>
                      <a:lumOff val="60000"/>
                    </a:srgbClr>
                  </a:solidFill>
                  <a:effectLst/>
                  <a:uLnTx/>
                  <a:uFillTx/>
                  <a:latin typeface="Segoe UI" panose="020B0502040204020203" pitchFamily="34" charset="0"/>
                  <a:ea typeface="+mn-ea"/>
                  <a:cs typeface="Segoe UI" panose="020B0502040204020203" pitchFamily="34" charset="0"/>
                </a:rPr>
                <a:t>3.3 %</a:t>
              </a:r>
              <a:endParaRPr kumimoji="0" lang="en-US" sz="3600" b="0" i="0" u="none" strike="noStrike" kern="1200" cap="none" spc="0" normalizeH="0" baseline="0" noProof="0" dirty="0">
                <a:ln>
                  <a:noFill/>
                </a:ln>
                <a:solidFill>
                  <a:srgbClr val="00549F">
                    <a:lumMod val="40000"/>
                    <a:lumOff val="60000"/>
                  </a:srgbClr>
                </a:solidFill>
                <a:effectLst/>
                <a:uLnTx/>
                <a:uFillTx/>
                <a:latin typeface="Calibri" panose="020F0502020204030204"/>
                <a:ea typeface="+mn-ea"/>
                <a:cs typeface="+mn-cs"/>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1987474" y="2994501"/>
            <a:ext cx="2390846" cy="646331"/>
            <a:chOff x="2083535" y="2806423"/>
            <a:chExt cx="2390846" cy="646331"/>
          </a:xfrm>
        </p:grpSpPr>
        <p:sp>
          <p:nvSpPr>
            <p:cNvPr id="22" name="TextBox 21">
              <a:extLst>
                <a:ext uri="{FF2B5EF4-FFF2-40B4-BE49-F238E27FC236}">
                  <a16:creationId xmlns:a16="http://schemas.microsoft.com/office/drawing/2014/main" id="{CA0AF289-6123-676A-C5BE-BA082F18DA27}"/>
                </a:ext>
              </a:extLst>
            </p:cNvPr>
            <p:cNvSpPr txBox="1"/>
            <p:nvPr/>
          </p:nvSpPr>
          <p:spPr>
            <a:xfrm>
              <a:off x="3322248" y="2848792"/>
              <a:ext cx="1152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Segoe UI" panose="020B0502040204020203" pitchFamily="34" charset="0"/>
                </a:rPr>
                <a:t>Industry</a:t>
              </a:r>
              <a:endParaRPr kumimoji="0" lang="en-US" sz="18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lumMod val="50000"/>
                    </a:prstClr>
                  </a:solidFill>
                  <a:effectLst/>
                  <a:uLnTx/>
                  <a:uFillTx/>
                  <a:latin typeface="Segoe UI" panose="020B0502040204020203" pitchFamily="34" charset="0"/>
                  <a:ea typeface="+mn-ea"/>
                  <a:cs typeface="Segoe UI" panose="020B0502040204020203" pitchFamily="34" charset="0"/>
                </a:rPr>
                <a:t>6.1 %</a:t>
              </a:r>
              <a:endParaRPr kumimoji="0" lang="en-US"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6630519" y="1211099"/>
            <a:ext cx="2458962" cy="646331"/>
            <a:chOff x="6151875" y="1064003"/>
            <a:chExt cx="2458962"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9505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Energy</a:t>
              </a:r>
              <a:endParaRPr kumimoji="0" lang="en-US" sz="18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75.6 %</a:t>
              </a:r>
              <a:endParaRPr kumimoji="0" lang="en-US" sz="3600" b="0" i="0" u="none" strike="noStrike" kern="1200" cap="none" spc="0" normalizeH="0" baseline="0" noProof="0" dirty="0">
                <a:ln>
                  <a:noFill/>
                </a:ln>
                <a:solidFill>
                  <a:srgbClr val="F6A800"/>
                </a:solidFill>
                <a:effectLst/>
                <a:uLnTx/>
                <a:uFillTx/>
                <a:latin typeface="Calibri" panose="020F0502020204030204"/>
                <a:ea typeface="+mn-ea"/>
                <a:cs typeface="+mn-cs"/>
              </a:endParaRPr>
            </a:p>
          </p:txBody>
        </p:sp>
      </p:grpSp>
      <p:grpSp>
        <p:nvGrpSpPr>
          <p:cNvPr id="25" name="Group 3114">
            <a:extLst>
              <a:ext uri="{FF2B5EF4-FFF2-40B4-BE49-F238E27FC236}">
                <a16:creationId xmlns:a16="http://schemas.microsoft.com/office/drawing/2014/main" id="{0CB61A86-8E57-4083-B3FA-346E10E1CBA0}"/>
              </a:ext>
            </a:extLst>
          </p:cNvPr>
          <p:cNvGrpSpPr/>
          <p:nvPr/>
        </p:nvGrpSpPr>
        <p:grpSpPr>
          <a:xfrm>
            <a:off x="-427" y="4430050"/>
            <a:ext cx="2438608" cy="707886"/>
            <a:chOff x="1261821" y="4802785"/>
            <a:chExt cx="2438608" cy="707886"/>
          </a:xfrm>
        </p:grpSpPr>
        <p:sp>
          <p:nvSpPr>
            <p:cNvPr id="27" name="Freeform: Shape 3103">
              <a:extLst>
                <a:ext uri="{FF2B5EF4-FFF2-40B4-BE49-F238E27FC236}">
                  <a16:creationId xmlns:a16="http://schemas.microsoft.com/office/drawing/2014/main" id="{60539539-EAC0-419B-9EF8-2CBFC9C8BD3A}"/>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3105">
              <a:extLst>
                <a:ext uri="{FF2B5EF4-FFF2-40B4-BE49-F238E27FC236}">
                  <a16:creationId xmlns:a16="http://schemas.microsoft.com/office/drawing/2014/main" id="{EEBCCB2D-7938-436B-806C-A6EDF61A07CA}"/>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32" name="Group 3109">
              <a:extLst>
                <a:ext uri="{FF2B5EF4-FFF2-40B4-BE49-F238E27FC236}">
                  <a16:creationId xmlns:a16="http://schemas.microsoft.com/office/drawing/2014/main" id="{74AE5A36-8C69-4A6F-A989-5894CC6AFE8D}"/>
                </a:ext>
              </a:extLst>
            </p:cNvPr>
            <p:cNvGrpSpPr/>
            <p:nvPr/>
          </p:nvGrpSpPr>
          <p:grpSpPr>
            <a:xfrm>
              <a:off x="1357474" y="4802785"/>
              <a:ext cx="1874094" cy="707886"/>
              <a:chOff x="5954409" y="974249"/>
              <a:chExt cx="1623760" cy="707886"/>
            </a:xfrm>
          </p:grpSpPr>
          <p:sp>
            <p:nvSpPr>
              <p:cNvPr id="33" name="TextBox 3110">
                <a:extLst>
                  <a:ext uri="{FF2B5EF4-FFF2-40B4-BE49-F238E27FC236}">
                    <a16:creationId xmlns:a16="http://schemas.microsoft.com/office/drawing/2014/main" id="{F0544377-34EE-43EE-A105-20171E3A4B3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4" name="TextBox 3111">
                <a:extLst>
                  <a:ext uri="{FF2B5EF4-FFF2-40B4-BE49-F238E27FC236}">
                    <a16:creationId xmlns:a16="http://schemas.microsoft.com/office/drawing/2014/main" id="{4C521AF9-64CD-400F-9133-D33BF1D7AF20}"/>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4" name="Gruppieren 63">
            <a:extLst>
              <a:ext uri="{FF2B5EF4-FFF2-40B4-BE49-F238E27FC236}">
                <a16:creationId xmlns:a16="http://schemas.microsoft.com/office/drawing/2014/main" id="{096399C2-CE46-401C-9A90-8902E626466B}"/>
              </a:ext>
            </a:extLst>
          </p:cNvPr>
          <p:cNvGrpSpPr/>
          <p:nvPr/>
        </p:nvGrpSpPr>
        <p:grpSpPr>
          <a:xfrm>
            <a:off x="8358363" y="2049817"/>
            <a:ext cx="3849927" cy="923207"/>
            <a:chOff x="8358363" y="2049817"/>
            <a:chExt cx="3849927" cy="923207"/>
          </a:xfrm>
        </p:grpSpPr>
        <p:sp>
          <p:nvSpPr>
            <p:cNvPr id="65" name="Freeform: Shape 5">
              <a:extLst>
                <a:ext uri="{FF2B5EF4-FFF2-40B4-BE49-F238E27FC236}">
                  <a16:creationId xmlns:a16="http://schemas.microsoft.com/office/drawing/2014/main" id="{9787E472-21EC-4DD5-9C55-F2DF805CA42A}"/>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10">
              <a:extLst>
                <a:ext uri="{FF2B5EF4-FFF2-40B4-BE49-F238E27FC236}">
                  <a16:creationId xmlns:a16="http://schemas.microsoft.com/office/drawing/2014/main" id="{13717E11-A416-42C9-A291-14BA102C01B5}"/>
                </a:ext>
              </a:extLst>
            </p:cNvPr>
            <p:cNvGrpSpPr/>
            <p:nvPr/>
          </p:nvGrpSpPr>
          <p:grpSpPr>
            <a:xfrm>
              <a:off x="9794479" y="2145050"/>
              <a:ext cx="2302497" cy="707886"/>
              <a:chOff x="5850369" y="1032473"/>
              <a:chExt cx="2302497" cy="707886"/>
            </a:xfrm>
          </p:grpSpPr>
          <p:sp>
            <p:nvSpPr>
              <p:cNvPr id="68" name="TextBox 16">
                <a:extLst>
                  <a:ext uri="{FF2B5EF4-FFF2-40B4-BE49-F238E27FC236}">
                    <a16:creationId xmlns:a16="http://schemas.microsoft.com/office/drawing/2014/main" id="{8DF52AD6-9DFA-4A82-AA25-AFB346197115}"/>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latin typeface="Segoe UI" panose="020B0502040204020203" pitchFamily="34" charset="0"/>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9" name="TextBox 17">
                <a:extLst>
                  <a:ext uri="{FF2B5EF4-FFF2-40B4-BE49-F238E27FC236}">
                    <a16:creationId xmlns:a16="http://schemas.microsoft.com/office/drawing/2014/main" id="{96AFA4BF-2F27-4B94-AE09-4A908B41C3D1}"/>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49.76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7" name="Picture 18">
              <a:extLst>
                <a:ext uri="{FF2B5EF4-FFF2-40B4-BE49-F238E27FC236}">
                  <a16:creationId xmlns:a16="http://schemas.microsoft.com/office/drawing/2014/main" id="{162AEEDD-F842-457D-8496-C4330C04BCBF}"/>
                </a:ext>
              </a:extLst>
            </p:cNvPr>
            <p:cNvPicPr>
              <a:picLocks noChangeAspect="1"/>
            </p:cNvPicPr>
            <p:nvPr/>
          </p:nvPicPr>
          <p:blipFill>
            <a:blip r:embed="rId10"/>
            <a:stretch>
              <a:fillRect/>
            </a:stretch>
          </p:blipFill>
          <p:spPr>
            <a:xfrm>
              <a:off x="9018911" y="2145867"/>
              <a:ext cx="663068" cy="712445"/>
            </a:xfrm>
            <a:prstGeom prst="rect">
              <a:avLst/>
            </a:prstGeom>
          </p:spPr>
        </p:pic>
      </p:grpSp>
      <p:sp>
        <p:nvSpPr>
          <p:cNvPr id="79" name="TextBox 3077">
            <a:extLst>
              <a:ext uri="{FF2B5EF4-FFF2-40B4-BE49-F238E27FC236}">
                <a16:creationId xmlns:a16="http://schemas.microsoft.com/office/drawing/2014/main" id="{89F9835B-795D-41C5-8A4E-3E72E2F5CA80}"/>
              </a:ext>
            </a:extLst>
          </p:cNvPr>
          <p:cNvSpPr txBox="1"/>
          <p:nvPr/>
        </p:nvSpPr>
        <p:spPr>
          <a:xfrm>
            <a:off x="2492371" y="4089162"/>
            <a:ext cx="1885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all"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Transport</a:t>
            </a:r>
            <a:br>
              <a:rPr kumimoji="0" lang="de-DE" sz="20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br>
            <a:r>
              <a:rPr kumimoji="0" lang="de-DE" sz="20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rPr>
              <a:t>17.0%</a:t>
            </a:r>
            <a:endParaRPr kumimoji="0" lang="en-US" sz="4000" b="1" i="0" u="none" strike="noStrike" kern="1200" cap="none" spc="0" normalizeH="0" baseline="0" noProof="0" dirty="0">
              <a:ln>
                <a:noFill/>
              </a:ln>
              <a:solidFill>
                <a:srgbClr val="F6A800"/>
              </a:solidFill>
              <a:effectLst/>
              <a:uLnTx/>
              <a:uFillTx/>
              <a:latin typeface="Segoe UI" panose="020B0502040204020203" pitchFamily="34" charset="0"/>
              <a:ea typeface="+mn-ea"/>
              <a:cs typeface="Segoe UI" panose="020B0502040204020203" pitchFamily="34" charset="0"/>
            </a:endParaRPr>
          </a:p>
        </p:txBody>
      </p:sp>
      <p:grpSp>
        <p:nvGrpSpPr>
          <p:cNvPr id="80" name="Gruppieren 79">
            <a:extLst>
              <a:ext uri="{FF2B5EF4-FFF2-40B4-BE49-F238E27FC236}">
                <a16:creationId xmlns:a16="http://schemas.microsoft.com/office/drawing/2014/main" id="{0D87F983-22C1-4127-9310-D9114E3FF174}"/>
              </a:ext>
            </a:extLst>
          </p:cNvPr>
          <p:cNvGrpSpPr/>
          <p:nvPr/>
        </p:nvGrpSpPr>
        <p:grpSpPr>
          <a:xfrm>
            <a:off x="4296200" y="1629200"/>
            <a:ext cx="3600000" cy="3600000"/>
            <a:chOff x="1820527" y="1583906"/>
            <a:chExt cx="3600000" cy="3600000"/>
          </a:xfrm>
        </p:grpSpPr>
        <p:sp>
          <p:nvSpPr>
            <p:cNvPr id="81" name="Ellipse 80">
              <a:extLst>
                <a:ext uri="{FF2B5EF4-FFF2-40B4-BE49-F238E27FC236}">
                  <a16:creationId xmlns:a16="http://schemas.microsoft.com/office/drawing/2014/main" id="{4F84682A-5D1B-4EE0-A66A-3058E46976F4}"/>
                </a:ext>
              </a:extLst>
            </p:cNvPr>
            <p:cNvSpPr/>
            <p:nvPr/>
          </p:nvSpPr>
          <p:spPr>
            <a:xfrm>
              <a:off x="2180527" y="1943906"/>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fik 81" descr="Erdkugel: Afrika und Europa">
              <a:extLst>
                <a:ext uri="{FF2B5EF4-FFF2-40B4-BE49-F238E27FC236}">
                  <a16:creationId xmlns:a16="http://schemas.microsoft.com/office/drawing/2014/main" id="{C5F71E82-1596-489A-A560-EAF0FA7391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20527" y="1583906"/>
              <a:ext cx="3600000" cy="3600000"/>
            </a:xfrm>
            <a:prstGeom prst="rect">
              <a:avLst/>
            </a:prstGeom>
          </p:spPr>
        </p:pic>
      </p:grpSp>
      <p:sp>
        <p:nvSpPr>
          <p:cNvPr id="6" name="Fußzeilenplatzhalter 5">
            <a:extLst>
              <a:ext uri="{FF2B5EF4-FFF2-40B4-BE49-F238E27FC236}">
                <a16:creationId xmlns:a16="http://schemas.microsoft.com/office/drawing/2014/main" id="{ACE8F354-C212-46CC-A452-5885A26ACEE0}"/>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sp>
        <p:nvSpPr>
          <p:cNvPr id="41" name="Rechteck 40">
            <a:extLst>
              <a:ext uri="{FF2B5EF4-FFF2-40B4-BE49-F238E27FC236}">
                <a16:creationId xmlns:a16="http://schemas.microsoft.com/office/drawing/2014/main" id="{FBDF5713-C2FD-419A-8EA4-0D549771677B}"/>
              </a:ext>
            </a:extLst>
          </p:cNvPr>
          <p:cNvSpPr/>
          <p:nvPr/>
        </p:nvSpPr>
        <p:spPr>
          <a:xfrm rot="20233637">
            <a:off x="8113368" y="4401923"/>
            <a:ext cx="2835295" cy="815692"/>
          </a:xfrm>
          <a:prstGeom prst="rect">
            <a:avLst/>
          </a:prstGeom>
          <a:solidFill>
            <a:schemeClr val="bg1"/>
          </a:solidFill>
          <a:ln>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D2232A"/>
                </a:solidFill>
              </a:rPr>
              <a:t>Chemistry?</a:t>
            </a:r>
          </a:p>
        </p:txBody>
      </p:sp>
    </p:spTree>
    <p:extLst>
      <p:ext uri="{BB962C8B-B14F-4D97-AF65-F5344CB8AC3E}">
        <p14:creationId xmlns:p14="http://schemas.microsoft.com/office/powerpoint/2010/main" val="5529548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0E5D5B-61E0-4041-A730-BCF0BC514630}"/>
              </a:ext>
            </a:extLst>
          </p:cNvPr>
          <p:cNvGraphicFramePr>
            <a:graphicFrameLocks noChangeAspect="1"/>
          </p:cNvGraphicFramePr>
          <p:nvPr>
            <p:custDataLst>
              <p:tags r:id="rId2"/>
            </p:custDataLst>
            <p:extLst>
              <p:ext uri="{D42A27DB-BD31-4B8C-83A1-F6EECF244321}">
                <p14:modId xmlns:p14="http://schemas.microsoft.com/office/powerpoint/2010/main" val="773323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5"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FEF219D4-21E0-478B-87AA-044E0AF5D126}"/>
              </a:ext>
            </a:extLst>
          </p:cNvPr>
          <p:cNvGrpSpPr/>
          <p:nvPr/>
        </p:nvGrpSpPr>
        <p:grpSpPr>
          <a:xfrm>
            <a:off x="269186" y="1842738"/>
            <a:ext cx="2688078" cy="2688078"/>
            <a:chOff x="192986" y="1842738"/>
            <a:chExt cx="2688078" cy="2688078"/>
          </a:xfrm>
        </p:grpSpPr>
        <p:sp>
          <p:nvSpPr>
            <p:cNvPr id="11" name="Ellipse 10">
              <a:extLst>
                <a:ext uri="{FF2B5EF4-FFF2-40B4-BE49-F238E27FC236}">
                  <a16:creationId xmlns:a16="http://schemas.microsoft.com/office/drawing/2014/main" id="{8D5886E6-2E84-4C8B-9B9B-6E1FFD75052A}"/>
                </a:ext>
              </a:extLst>
            </p:cNvPr>
            <p:cNvSpPr>
              <a:spLocks noChangeAspect="1"/>
            </p:cNvSpPr>
            <p:nvPr/>
          </p:nvSpPr>
          <p:spPr bwMode="auto">
            <a:xfrm>
              <a:off x="192986" y="1842738"/>
              <a:ext cx="2688078" cy="2688078"/>
            </a:xfrm>
            <a:prstGeom prst="ellipse">
              <a:avLst/>
            </a:prstGeom>
            <a:solidFill>
              <a:schemeClr val="bg1"/>
            </a:solidFill>
            <a:ln w="4127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Rechteck 11">
              <a:extLst>
                <a:ext uri="{FF2B5EF4-FFF2-40B4-BE49-F238E27FC236}">
                  <a16:creationId xmlns:a16="http://schemas.microsoft.com/office/drawing/2014/main" id="{8AEFAACD-BA0B-47D6-905B-1F20D30DE3D6}"/>
                </a:ext>
              </a:extLst>
            </p:cNvPr>
            <p:cNvSpPr>
              <a:spLocks noChangeAspect="1"/>
            </p:cNvSpPr>
            <p:nvPr/>
          </p:nvSpPr>
          <p:spPr bwMode="auto">
            <a:xfrm>
              <a:off x="636617" y="2320558"/>
              <a:ext cx="1800816" cy="1732439"/>
            </a:xfrm>
            <a:prstGeom prst="rect">
              <a:avLst/>
            </a:prstGeom>
            <a:noFill/>
            <a:ln>
              <a:noFill/>
            </a:ln>
          </p:spPr>
          <p:txBody>
            <a:bodyPr spcFirstLastPara="1" wrap="none" numCol="1" anchor="ctr">
              <a:normAutofit/>
            </a:bodyPr>
            <a:lstStyle/>
            <a:p>
              <a:pPr algn="ctr" defTabSz="4175125" rtl="0" eaLnBrk="0" fontAlgn="base" hangingPunct="0">
                <a:defRPr/>
              </a:pPr>
              <a:r>
                <a:rPr lang="en-US" sz="2000" dirty="0">
                  <a:solidFill>
                    <a:srgbClr val="1C5DAB"/>
                  </a:solidFill>
                  <a:latin typeface="HelveticaNeueLT Com 45 Lt" panose="020B0403020202020204" pitchFamily="34" charset="0"/>
                  <a:cs typeface="Arial"/>
                </a:rPr>
                <a:t>Renewable Power </a:t>
              </a:r>
            </a:p>
            <a:p>
              <a:pPr algn="ctr" defTabSz="4175125" rtl="0" eaLnBrk="0" fontAlgn="base" hangingPunct="0">
                <a:defRPr/>
              </a:pPr>
              <a:r>
                <a:rPr lang="en-US" sz="2000" dirty="0">
                  <a:solidFill>
                    <a:srgbClr val="1C5DAB"/>
                  </a:solidFill>
                  <a:latin typeface="HelveticaNeueLT Com 45 Lt" panose="020B0403020202020204" pitchFamily="34" charset="0"/>
                  <a:cs typeface="Arial"/>
                </a:rPr>
                <a:t>&amp; </a:t>
              </a:r>
            </a:p>
            <a:p>
              <a:pPr algn="ctr" defTabSz="4175125" rtl="0" eaLnBrk="0" fontAlgn="base" hangingPunct="0">
                <a:spcBef>
                  <a:spcPct val="0"/>
                </a:spcBef>
                <a:spcAft>
                  <a:spcPct val="0"/>
                </a:spcAft>
                <a:defRPr/>
              </a:pPr>
              <a:r>
                <a:rPr lang="en-US" sz="2000" dirty="0">
                  <a:solidFill>
                    <a:srgbClr val="1C5DAB"/>
                  </a:solidFill>
                  <a:latin typeface="HelveticaNeueLT Com 45 Lt" panose="020B0403020202020204" pitchFamily="34" charset="0"/>
                  <a:cs typeface="Arial"/>
                </a:rPr>
                <a:t>Feedstocks</a:t>
              </a:r>
            </a:p>
          </p:txBody>
        </p:sp>
      </p:grpSp>
      <p:sp>
        <p:nvSpPr>
          <p:cNvPr id="13" name="Rechteck 4">
            <a:extLst>
              <a:ext uri="{FF2B5EF4-FFF2-40B4-BE49-F238E27FC236}">
                <a16:creationId xmlns:a16="http://schemas.microsoft.com/office/drawing/2014/main" id="{6D3BE227-F836-4354-88D2-1D91706B8E49}"/>
              </a:ext>
            </a:extLst>
          </p:cNvPr>
          <p:cNvSpPr/>
          <p:nvPr/>
        </p:nvSpPr>
        <p:spPr bwMode="auto">
          <a:xfrm rot="18191109" flipH="1">
            <a:off x="4991126" y="2400084"/>
            <a:ext cx="708319" cy="358044"/>
          </a:xfrm>
          <a:prstGeom prst="rect">
            <a:avLst/>
          </a:prstGeom>
          <a:solidFill>
            <a:srgbClr val="00666A"/>
          </a:solidFill>
          <a:ln w="25400" cap="flat" cmpd="sng" algn="ctr">
            <a:solidFill>
              <a:srgbClr val="00666A"/>
            </a:solidFill>
            <a:prstDash val="solid"/>
          </a:ln>
        </p:spPr>
        <p:txBody>
          <a:bodyPr rtlCol="0" anchor="ctr"/>
          <a:lstStyle/>
          <a:p>
            <a:pPr algn="ctr" defTabSz="4175125"/>
            <a:endParaRPr lang="en-US" sz="8200">
              <a:solidFill>
                <a:prstClr val="black"/>
              </a:solidFill>
              <a:latin typeface="Arial"/>
            </a:endParaRPr>
          </a:p>
        </p:txBody>
      </p:sp>
      <p:sp>
        <p:nvSpPr>
          <p:cNvPr id="14" name="Halbbogen 5">
            <a:extLst>
              <a:ext uri="{FF2B5EF4-FFF2-40B4-BE49-F238E27FC236}">
                <a16:creationId xmlns:a16="http://schemas.microsoft.com/office/drawing/2014/main" id="{C42B3C91-3783-486A-98D9-F5C2E5685F23}"/>
              </a:ext>
            </a:extLst>
          </p:cNvPr>
          <p:cNvSpPr/>
          <p:nvPr/>
        </p:nvSpPr>
        <p:spPr bwMode="auto">
          <a:xfrm rot="10800000" flipH="1">
            <a:off x="46138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algn="ctr" defTabSz="4175125"/>
            <a:endParaRPr lang="en-US" sz="8200">
              <a:solidFill>
                <a:prstClr val="white"/>
              </a:solidFill>
              <a:latin typeface="Arial"/>
            </a:endParaRPr>
          </a:p>
        </p:txBody>
      </p:sp>
      <p:sp>
        <p:nvSpPr>
          <p:cNvPr id="15" name="Textfeld 6">
            <a:extLst>
              <a:ext uri="{FF2B5EF4-FFF2-40B4-BE49-F238E27FC236}">
                <a16:creationId xmlns:a16="http://schemas.microsoft.com/office/drawing/2014/main" id="{0CFE4E27-103C-4A9A-BEFF-C84A357C18D6}"/>
              </a:ext>
            </a:extLst>
          </p:cNvPr>
          <p:cNvSpPr>
            <a:spLocks/>
          </p:cNvSpPr>
          <p:nvPr/>
        </p:nvSpPr>
        <p:spPr bwMode="auto">
          <a:xfrm rot="1162817">
            <a:off x="4806100" y="1710318"/>
            <a:ext cx="2934495" cy="3143354"/>
          </a:xfrm>
          <a:prstGeom prst="rect">
            <a:avLst/>
          </a:prstGeom>
          <a:noFill/>
        </p:spPr>
        <p:txBody>
          <a:bodyPr wrap="square" rtlCol="0">
            <a:prstTxWarp prst="textArchDown">
              <a:avLst>
                <a:gd name="adj" fmla="val 2930190"/>
              </a:avLst>
            </a:prstTxWarp>
            <a:spAutoFit/>
          </a:bodyPr>
          <a:lstStyle/>
          <a:p>
            <a:pPr marL="0" marR="0" lvl="0" indent="0" algn="ctr" defTabSz="4175125">
              <a:lnSpc>
                <a:spcPct val="100000"/>
              </a:lnSpc>
              <a:spcBef>
                <a:spcPts val="0"/>
              </a:spcBef>
              <a:spcAft>
                <a:spcPts val="0"/>
              </a:spcAft>
              <a:buClrTx/>
              <a:buSzTx/>
              <a:buFontTx/>
              <a:buNone/>
              <a:defRPr/>
            </a:pPr>
            <a:r>
              <a:rPr lang="en-US" sz="2400" i="0" u="none" strike="noStrike" cap="none" spc="0" dirty="0">
                <a:ln>
                  <a:noFill/>
                </a:ln>
                <a:solidFill>
                  <a:srgbClr val="1C5DAB"/>
                </a:solidFill>
                <a:latin typeface="HelveticaNeueLT Com 45 Lt"/>
                <a:cs typeface="Arial"/>
              </a:rPr>
              <a:t>Bio-hybrid </a:t>
            </a:r>
          </a:p>
          <a:p>
            <a:pPr marL="0" marR="0" lvl="0" indent="0" algn="ctr" defTabSz="4175125">
              <a:lnSpc>
                <a:spcPct val="100000"/>
              </a:lnSpc>
              <a:spcBef>
                <a:spcPts val="0"/>
              </a:spcBef>
              <a:spcAft>
                <a:spcPts val="0"/>
              </a:spcAft>
              <a:buClrTx/>
              <a:buSzTx/>
              <a:buFontTx/>
              <a:buNone/>
              <a:defRPr/>
            </a:pPr>
            <a:r>
              <a:rPr lang="en-US" sz="2400" i="0" u="none" strike="noStrike" cap="none" spc="0" dirty="0">
                <a:ln>
                  <a:noFill/>
                </a:ln>
                <a:solidFill>
                  <a:srgbClr val="1C5DAB"/>
                </a:solidFill>
                <a:latin typeface="HelveticaNeueLT Com 45 Lt"/>
                <a:cs typeface="Arial"/>
              </a:rPr>
              <a:t>Fuels &amp; Chemicals</a:t>
            </a:r>
            <a:endParaRPr dirty="0">
              <a:solidFill>
                <a:srgbClr val="1C5DAB"/>
              </a:solidFill>
            </a:endParaRPr>
          </a:p>
        </p:txBody>
      </p:sp>
      <p:sp>
        <p:nvSpPr>
          <p:cNvPr id="16" name="Freihandform 16">
            <a:extLst>
              <a:ext uri="{FF2B5EF4-FFF2-40B4-BE49-F238E27FC236}">
                <a16:creationId xmlns:a16="http://schemas.microsoft.com/office/drawing/2014/main" id="{4D1C1842-8431-4688-BC98-4EB2A255026D}"/>
              </a:ext>
            </a:extLst>
          </p:cNvPr>
          <p:cNvSpPr/>
          <p:nvPr/>
        </p:nvSpPr>
        <p:spPr bwMode="auto">
          <a:xfrm rot="2862142">
            <a:off x="58719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8200" b="0" i="0" u="none" strike="noStrike" cap="none" spc="0">
              <a:ln>
                <a:noFill/>
              </a:ln>
              <a:solidFill>
                <a:prstClr val="white"/>
              </a:solidFill>
              <a:latin typeface="Arial"/>
              <a:ea typeface="+mn-ea"/>
              <a:cs typeface="+mn-cs"/>
            </a:endParaRPr>
          </a:p>
        </p:txBody>
      </p:sp>
      <p:sp>
        <p:nvSpPr>
          <p:cNvPr id="17" name="Halbbogen 18">
            <a:extLst>
              <a:ext uri="{FF2B5EF4-FFF2-40B4-BE49-F238E27FC236}">
                <a16:creationId xmlns:a16="http://schemas.microsoft.com/office/drawing/2014/main" id="{C3FEE7D7-72B0-4FB1-97E8-68C45646CC96}"/>
              </a:ext>
            </a:extLst>
          </p:cNvPr>
          <p:cNvSpPr/>
          <p:nvPr/>
        </p:nvSpPr>
        <p:spPr bwMode="auto">
          <a:xfrm rot="10800000" flipH="1">
            <a:off x="46138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algn="ctr" defTabSz="4175125"/>
            <a:endParaRPr lang="en-US" sz="8200">
              <a:solidFill>
                <a:prstClr val="white"/>
              </a:solidFill>
              <a:latin typeface="Arial"/>
            </a:endParaRPr>
          </a:p>
        </p:txBody>
      </p:sp>
      <p:grpSp>
        <p:nvGrpSpPr>
          <p:cNvPr id="18" name="Gruppieren 17">
            <a:extLst>
              <a:ext uri="{FF2B5EF4-FFF2-40B4-BE49-F238E27FC236}">
                <a16:creationId xmlns:a16="http://schemas.microsoft.com/office/drawing/2014/main" id="{6C40D033-1160-4035-BC5C-85FF28AB78D5}"/>
              </a:ext>
            </a:extLst>
          </p:cNvPr>
          <p:cNvGrpSpPr/>
          <p:nvPr/>
        </p:nvGrpSpPr>
        <p:grpSpPr>
          <a:xfrm>
            <a:off x="9219512" y="1842738"/>
            <a:ext cx="2688078" cy="2688078"/>
            <a:chOff x="192986" y="1842738"/>
            <a:chExt cx="2688078" cy="2688078"/>
          </a:xfrm>
        </p:grpSpPr>
        <p:sp>
          <p:nvSpPr>
            <p:cNvPr id="19" name="Ellipse 18">
              <a:extLst>
                <a:ext uri="{FF2B5EF4-FFF2-40B4-BE49-F238E27FC236}">
                  <a16:creationId xmlns:a16="http://schemas.microsoft.com/office/drawing/2014/main" id="{D7111530-B82E-4CEE-A64E-323A0EEF089D}"/>
                </a:ext>
              </a:extLst>
            </p:cNvPr>
            <p:cNvSpPr>
              <a:spLocks noChangeAspect="1"/>
            </p:cNvSpPr>
            <p:nvPr/>
          </p:nvSpPr>
          <p:spPr bwMode="auto">
            <a:xfrm>
              <a:off x="192986" y="1842738"/>
              <a:ext cx="2688078" cy="2688078"/>
            </a:xfrm>
            <a:prstGeom prst="ellipse">
              <a:avLst/>
            </a:prstGeom>
            <a:solidFill>
              <a:schemeClr val="bg1"/>
            </a:solidFill>
            <a:ln w="4127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0" name="Rechteck 19">
              <a:extLst>
                <a:ext uri="{FF2B5EF4-FFF2-40B4-BE49-F238E27FC236}">
                  <a16:creationId xmlns:a16="http://schemas.microsoft.com/office/drawing/2014/main" id="{17B2CE41-9385-4577-A158-A11B1E7574B9}"/>
                </a:ext>
              </a:extLst>
            </p:cNvPr>
            <p:cNvSpPr>
              <a:spLocks noChangeAspect="1"/>
            </p:cNvSpPr>
            <p:nvPr/>
          </p:nvSpPr>
          <p:spPr bwMode="auto">
            <a:xfrm>
              <a:off x="636617" y="2320558"/>
              <a:ext cx="1800816" cy="1732439"/>
            </a:xfrm>
            <a:prstGeom prst="rect">
              <a:avLst/>
            </a:prstGeom>
            <a:noFill/>
            <a:ln>
              <a:noFill/>
            </a:ln>
          </p:spPr>
          <p:txBody>
            <a:bodyPr spcFirstLastPara="1" wrap="none" numCol="1" anchor="ctr">
              <a:normAutofit/>
            </a:bodyPr>
            <a:lstStyle/>
            <a:p>
              <a:pPr algn="ctr" defTabSz="4175125" rtl="0" eaLnBrk="0" fontAlgn="base" hangingPunct="0">
                <a:defRPr/>
              </a:pPr>
              <a:r>
                <a:rPr lang="en-US" sz="2000" dirty="0">
                  <a:solidFill>
                    <a:srgbClr val="1C5DAB"/>
                  </a:solidFill>
                  <a:latin typeface="HelveticaNeueLT Com 45 Lt" panose="020B0403020202020204" pitchFamily="34" charset="0"/>
                  <a:cs typeface="Arial"/>
                </a:rPr>
                <a:t>Production</a:t>
              </a:r>
            </a:p>
            <a:p>
              <a:pPr algn="ctr" defTabSz="4175125" rtl="0" eaLnBrk="0" fontAlgn="base" hangingPunct="0">
                <a:defRPr/>
              </a:pPr>
              <a:r>
                <a:rPr lang="en-US" sz="2000" dirty="0">
                  <a:solidFill>
                    <a:srgbClr val="1C5DAB"/>
                  </a:solidFill>
                  <a:latin typeface="HelveticaNeueLT Com 45 Lt" panose="020B0403020202020204" pitchFamily="34" charset="0"/>
                  <a:cs typeface="Arial"/>
                </a:rPr>
                <a:t>&amp; </a:t>
              </a:r>
            </a:p>
            <a:p>
              <a:pPr algn="ctr" defTabSz="4175125" rtl="0" eaLnBrk="0" fontAlgn="base" hangingPunct="0">
                <a:defRPr/>
              </a:pPr>
              <a:r>
                <a:rPr lang="en-US" sz="2000" dirty="0">
                  <a:solidFill>
                    <a:srgbClr val="1C5DAB"/>
                  </a:solidFill>
                  <a:latin typeface="HelveticaNeueLT Com 45 Lt" panose="020B0403020202020204" pitchFamily="34" charset="0"/>
                  <a:cs typeface="Arial"/>
                </a:rPr>
                <a:t>Propulsion</a:t>
              </a:r>
            </a:p>
          </p:txBody>
        </p:sp>
      </p:grpSp>
      <p:sp>
        <p:nvSpPr>
          <p:cNvPr id="21" name="Rechteck 15">
            <a:extLst>
              <a:ext uri="{FF2B5EF4-FFF2-40B4-BE49-F238E27FC236}">
                <a16:creationId xmlns:a16="http://schemas.microsoft.com/office/drawing/2014/main" id="{70368C97-0876-4929-A1B5-F0745E1D46CE}"/>
              </a:ext>
            </a:extLst>
          </p:cNvPr>
          <p:cNvSpPr/>
          <p:nvPr/>
        </p:nvSpPr>
        <p:spPr bwMode="auto">
          <a:xfrm rot="3408889">
            <a:off x="6618802" y="2376906"/>
            <a:ext cx="708319" cy="358044"/>
          </a:xfrm>
          <a:prstGeom prst="rect">
            <a:avLst/>
          </a:prstGeom>
          <a:solidFill>
            <a:srgbClr val="4DB848"/>
          </a:solidFill>
          <a:ln w="25400" cap="flat" cmpd="sng" algn="ctr">
            <a:solidFill>
              <a:srgbClr val="4DB848"/>
            </a:solidFill>
            <a:prstDash val="solid"/>
          </a:ln>
        </p:spPr>
        <p:txBody>
          <a:bodyPr rtlCol="0" anchor="ctr"/>
          <a:lstStyle/>
          <a:p>
            <a:pPr algn="ctr" defTabSz="4175125"/>
            <a:endParaRPr lang="en-US" sz="8200">
              <a:solidFill>
                <a:prstClr val="black"/>
              </a:solidFill>
              <a:latin typeface="Arial"/>
            </a:endParaRPr>
          </a:p>
        </p:txBody>
      </p:sp>
      <p:grpSp>
        <p:nvGrpSpPr>
          <p:cNvPr id="22" name="Gruppieren 21">
            <a:extLst>
              <a:ext uri="{FF2B5EF4-FFF2-40B4-BE49-F238E27FC236}">
                <a16:creationId xmlns:a16="http://schemas.microsoft.com/office/drawing/2014/main" id="{2A99ED88-9EF8-4AC3-9589-88BE5529056D}"/>
              </a:ext>
            </a:extLst>
          </p:cNvPr>
          <p:cNvGrpSpPr/>
          <p:nvPr/>
        </p:nvGrpSpPr>
        <p:grpSpPr>
          <a:xfrm>
            <a:off x="2594656" y="-388619"/>
            <a:ext cx="7157193" cy="7150791"/>
            <a:chOff x="2518456" y="-388619"/>
            <a:chExt cx="7157193" cy="7150791"/>
          </a:xfrm>
        </p:grpSpPr>
        <p:sp>
          <p:nvSpPr>
            <p:cNvPr id="23" name="Freihandform 14">
              <a:extLst>
                <a:ext uri="{FF2B5EF4-FFF2-40B4-BE49-F238E27FC236}">
                  <a16:creationId xmlns:a16="http://schemas.microsoft.com/office/drawing/2014/main" id="{6BABB6D3-3049-4A36-BD80-B0B11B0B9BD3}"/>
                </a:ext>
              </a:extLst>
            </p:cNvPr>
            <p:cNvSpPr/>
            <p:nvPr/>
          </p:nvSpPr>
          <p:spPr bwMode="auto">
            <a:xfrm>
              <a:off x="2550174" y="2826777"/>
              <a:ext cx="6941162" cy="720000"/>
            </a:xfrm>
            <a:custGeom>
              <a:avLst/>
              <a:gdLst>
                <a:gd name="connsiteX0" fmla="*/ 158783 w 8546663"/>
                <a:gd name="connsiteY0" fmla="*/ 0 h 622362"/>
                <a:gd name="connsiteX1" fmla="*/ 1437940 w 8546663"/>
                <a:gd name="connsiteY1" fmla="*/ 0 h 622362"/>
                <a:gd name="connsiteX2" fmla="*/ 7108723 w 8546663"/>
                <a:gd name="connsiteY2" fmla="*/ 0 h 622362"/>
                <a:gd name="connsiteX3" fmla="*/ 8387880 w 8546663"/>
                <a:gd name="connsiteY3" fmla="*/ 0 h 622362"/>
                <a:gd name="connsiteX4" fmla="*/ 8546663 w 8546663"/>
                <a:gd name="connsiteY4" fmla="*/ 311181 h 622362"/>
                <a:gd name="connsiteX5" fmla="*/ 8387880 w 8546663"/>
                <a:gd name="connsiteY5" fmla="*/ 622362 h 622362"/>
                <a:gd name="connsiteX6" fmla="*/ 7108723 w 8546663"/>
                <a:gd name="connsiteY6" fmla="*/ 622362 h 622362"/>
                <a:gd name="connsiteX7" fmla="*/ 1437940 w 8546663"/>
                <a:gd name="connsiteY7" fmla="*/ 622362 h 622362"/>
                <a:gd name="connsiteX8" fmla="*/ 158783 w 8546663"/>
                <a:gd name="connsiteY8" fmla="*/ 622362 h 622362"/>
                <a:gd name="connsiteX9" fmla="*/ 0 w 8546663"/>
                <a:gd name="connsiteY9" fmla="*/ 311181 h 62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46663" h="622362" extrusionOk="0">
                  <a:moveTo>
                    <a:pt x="158783" y="0"/>
                  </a:moveTo>
                  <a:lnTo>
                    <a:pt x="1437940" y="0"/>
                  </a:lnTo>
                  <a:lnTo>
                    <a:pt x="7108723" y="0"/>
                  </a:lnTo>
                  <a:lnTo>
                    <a:pt x="8387880" y="0"/>
                  </a:lnTo>
                  <a:lnTo>
                    <a:pt x="8546663" y="311181"/>
                  </a:lnTo>
                  <a:lnTo>
                    <a:pt x="8387880" y="622362"/>
                  </a:lnTo>
                  <a:lnTo>
                    <a:pt x="7108723" y="622362"/>
                  </a:lnTo>
                  <a:lnTo>
                    <a:pt x="1437940" y="622362"/>
                  </a:lnTo>
                  <a:lnTo>
                    <a:pt x="158783" y="622362"/>
                  </a:lnTo>
                  <a:lnTo>
                    <a:pt x="0" y="311181"/>
                  </a:lnTo>
                  <a:close/>
                </a:path>
              </a:pathLst>
            </a:custGeom>
            <a:solidFill>
              <a:schemeClr val="bg1"/>
            </a:solidFill>
            <a:ln w="38100" cap="flat" cmpd="sng" algn="ctr">
              <a:solidFill>
                <a:srgbClr val="0068B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r>
                <a:rPr lang="en-US" sz="3200" i="0" u="none" strike="noStrike" cap="none" spc="0" dirty="0">
                  <a:ln>
                    <a:noFill/>
                  </a:ln>
                  <a:solidFill>
                    <a:srgbClr val="0068B4"/>
                  </a:solidFill>
                  <a:latin typeface="HelveticaNeueLT Com 45 Lt"/>
                </a:rPr>
                <a:t>Adaptive Conversion Systems</a:t>
              </a:r>
              <a:endParaRPr dirty="0"/>
            </a:p>
          </p:txBody>
        </p:sp>
        <p:sp>
          <p:nvSpPr>
            <p:cNvPr id="24" name="Freihandform 23">
              <a:extLst>
                <a:ext uri="{FF2B5EF4-FFF2-40B4-BE49-F238E27FC236}">
                  <a16:creationId xmlns:a16="http://schemas.microsoft.com/office/drawing/2014/main" id="{F65DB4B5-4900-4A7E-BA7C-CE698BD8DA96}"/>
                </a:ext>
              </a:extLst>
            </p:cNvPr>
            <p:cNvSpPr/>
            <p:nvPr/>
          </p:nvSpPr>
          <p:spPr bwMode="auto">
            <a:xfrm rot="3539149" flipH="1" flipV="1">
              <a:off x="3747599" y="834121"/>
              <a:ext cx="4698908" cy="7157193"/>
            </a:xfrm>
            <a:custGeom>
              <a:avLst/>
              <a:gdLst>
                <a:gd name="connsiteX0" fmla="*/ 948558 w 4698908"/>
                <a:gd name="connsiteY0" fmla="*/ 2707894 h 7157194"/>
                <a:gd name="connsiteX1" fmla="*/ 945539 w 4698908"/>
                <a:gd name="connsiteY1" fmla="*/ 2713151 h 7157194"/>
                <a:gd name="connsiteX2" fmla="*/ 942312 w 4698908"/>
                <a:gd name="connsiteY2" fmla="*/ 2718283 h 7157194"/>
                <a:gd name="connsiteX3" fmla="*/ 942520 w 4698908"/>
                <a:gd name="connsiteY3" fmla="*/ 2718408 h 7157194"/>
                <a:gd name="connsiteX4" fmla="*/ 805760 w 4698908"/>
                <a:gd name="connsiteY4" fmla="*/ 2956555 h 7157194"/>
                <a:gd name="connsiteX5" fmla="*/ 77853 w 4698908"/>
                <a:gd name="connsiteY5" fmla="*/ 6721411 h 7157194"/>
                <a:gd name="connsiteX6" fmla="*/ 234165 w 4698908"/>
                <a:gd name="connsiteY6" fmla="*/ 7157194 h 7157194"/>
                <a:gd name="connsiteX7" fmla="*/ 585044 w 4698908"/>
                <a:gd name="connsiteY7" fmla="*/ 7154440 h 7157194"/>
                <a:gd name="connsiteX8" fmla="*/ 783823 w 4698908"/>
                <a:gd name="connsiteY8" fmla="*/ 6865285 h 7157194"/>
                <a:gd name="connsiteX9" fmla="*/ 652972 w 4698908"/>
                <a:gd name="connsiteY9" fmla="*/ 6596251 h 7157194"/>
                <a:gd name="connsiteX10" fmla="*/ 1334692 w 4698908"/>
                <a:gd name="connsiteY10" fmla="*/ 3242204 h 7157194"/>
                <a:gd name="connsiteX11" fmla="*/ 1460827 w 4698908"/>
                <a:gd name="connsiteY11" fmla="*/ 3022941 h 7157194"/>
                <a:gd name="connsiteX12" fmla="*/ 1595314 w 4698908"/>
                <a:gd name="connsiteY12" fmla="*/ 2808699 h 7157194"/>
                <a:gd name="connsiteX13" fmla="*/ 4237788 w 4698908"/>
                <a:gd name="connsiteY13" fmla="*/ 633451 h 7157194"/>
                <a:gd name="connsiteX14" fmla="*/ 4536767 w 4698908"/>
                <a:gd name="connsiteY14" fmla="*/ 622829 h 7157194"/>
                <a:gd name="connsiteX15" fmla="*/ 4698908 w 4698908"/>
                <a:gd name="connsiteY15" fmla="*/ 311648 h 7157194"/>
                <a:gd name="connsiteX16" fmla="*/ 4536767 w 4698908"/>
                <a:gd name="connsiteY16" fmla="*/ 467 h 7157194"/>
                <a:gd name="connsiteX17" fmla="*/ 4078576 w 4698908"/>
                <a:gd name="connsiteY17" fmla="*/ 66814 h 7157194"/>
                <a:gd name="connsiteX18" fmla="*/ 1094947 w 4698908"/>
                <a:gd name="connsiteY18" fmla="*/ 2475536 h 7157194"/>
                <a:gd name="connsiteX19" fmla="*/ 948766 w 4698908"/>
                <a:gd name="connsiteY19" fmla="*/ 2708019 h 715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98908" h="7157194" extrusionOk="0">
                  <a:moveTo>
                    <a:pt x="948558" y="2707894"/>
                  </a:moveTo>
                  <a:lnTo>
                    <a:pt x="945539" y="2713151"/>
                  </a:lnTo>
                  <a:lnTo>
                    <a:pt x="942312" y="2718283"/>
                  </a:lnTo>
                  <a:lnTo>
                    <a:pt x="942520" y="2718408"/>
                  </a:lnTo>
                  <a:lnTo>
                    <a:pt x="805760" y="2956555"/>
                  </a:lnTo>
                  <a:cubicBezTo>
                    <a:pt x="119654" y="4208784"/>
                    <a:pt x="-146562" y="5586700"/>
                    <a:pt x="77853" y="6721411"/>
                  </a:cubicBezTo>
                  <a:cubicBezTo>
                    <a:pt x="129884" y="6949983"/>
                    <a:pt x="184052" y="7068701"/>
                    <a:pt x="234165" y="7157194"/>
                  </a:cubicBezTo>
                  <a:lnTo>
                    <a:pt x="585044" y="7154440"/>
                  </a:lnTo>
                  <a:lnTo>
                    <a:pt x="783823" y="6865285"/>
                  </a:lnTo>
                  <a:cubicBezTo>
                    <a:pt x="715289" y="6780077"/>
                    <a:pt x="666788" y="6670793"/>
                    <a:pt x="652972" y="6596251"/>
                  </a:cubicBezTo>
                  <a:cubicBezTo>
                    <a:pt x="459469" y="5607660"/>
                    <a:pt x="713290" y="4372335"/>
                    <a:pt x="1334692" y="3242204"/>
                  </a:cubicBezTo>
                  <a:lnTo>
                    <a:pt x="1460827" y="3022941"/>
                  </a:lnTo>
                  <a:lnTo>
                    <a:pt x="1595314" y="2808699"/>
                  </a:lnTo>
                  <a:cubicBezTo>
                    <a:pt x="2301962" y="1729818"/>
                    <a:pt x="3273925" y="926237"/>
                    <a:pt x="4237788" y="633451"/>
                  </a:cubicBezTo>
                  <a:cubicBezTo>
                    <a:pt x="4310103" y="610690"/>
                    <a:pt x="4429368" y="602268"/>
                    <a:pt x="4536767" y="622829"/>
                  </a:cubicBezTo>
                  <a:lnTo>
                    <a:pt x="4698908" y="311648"/>
                  </a:lnTo>
                  <a:lnTo>
                    <a:pt x="4536767" y="467"/>
                  </a:lnTo>
                  <a:cubicBezTo>
                    <a:pt x="4435106" y="-2285"/>
                    <a:pt x="4304850" y="5558"/>
                    <a:pt x="4078576" y="66814"/>
                  </a:cubicBezTo>
                  <a:cubicBezTo>
                    <a:pt x="2971164" y="400834"/>
                    <a:pt x="1879082" y="1282242"/>
                    <a:pt x="1094947" y="2475536"/>
                  </a:cubicBezTo>
                  <a:lnTo>
                    <a:pt x="948766" y="2708019"/>
                  </a:lnTo>
                  <a:close/>
                </a:path>
              </a:pathLst>
            </a:custGeom>
            <a:solidFill>
              <a:schemeClr val="bg1"/>
            </a:solidFill>
            <a:ln w="38100" cap="flat" cmpd="sng" algn="ctr">
              <a:solidFill>
                <a:srgbClr val="0068B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3200" b="0" i="0" u="none" strike="noStrike" cap="none" spc="0">
                <a:ln>
                  <a:noFill/>
                </a:ln>
                <a:solidFill>
                  <a:prstClr val="white"/>
                </a:solidFill>
                <a:latin typeface="Arial"/>
                <a:ea typeface="+mn-ea"/>
                <a:cs typeface="+mn-cs"/>
              </a:endParaRPr>
            </a:p>
          </p:txBody>
        </p:sp>
        <p:sp>
          <p:nvSpPr>
            <p:cNvPr id="25" name="Freihandform 25">
              <a:extLst>
                <a:ext uri="{FF2B5EF4-FFF2-40B4-BE49-F238E27FC236}">
                  <a16:creationId xmlns:a16="http://schemas.microsoft.com/office/drawing/2014/main" id="{89D11128-D806-4D04-BF56-8A3A7A7FA79D}"/>
                </a:ext>
              </a:extLst>
            </p:cNvPr>
            <p:cNvSpPr/>
            <p:nvPr/>
          </p:nvSpPr>
          <p:spPr bwMode="auto">
            <a:xfrm rot="18060848" flipH="1">
              <a:off x="3747599" y="-1617762"/>
              <a:ext cx="4698908" cy="7157193"/>
            </a:xfrm>
            <a:custGeom>
              <a:avLst/>
              <a:gdLst>
                <a:gd name="connsiteX0" fmla="*/ 948558 w 4698908"/>
                <a:gd name="connsiteY0" fmla="*/ 2707894 h 7157194"/>
                <a:gd name="connsiteX1" fmla="*/ 945539 w 4698908"/>
                <a:gd name="connsiteY1" fmla="*/ 2713151 h 7157194"/>
                <a:gd name="connsiteX2" fmla="*/ 942312 w 4698908"/>
                <a:gd name="connsiteY2" fmla="*/ 2718283 h 7157194"/>
                <a:gd name="connsiteX3" fmla="*/ 942520 w 4698908"/>
                <a:gd name="connsiteY3" fmla="*/ 2718408 h 7157194"/>
                <a:gd name="connsiteX4" fmla="*/ 805760 w 4698908"/>
                <a:gd name="connsiteY4" fmla="*/ 2956555 h 7157194"/>
                <a:gd name="connsiteX5" fmla="*/ 77853 w 4698908"/>
                <a:gd name="connsiteY5" fmla="*/ 6721411 h 7157194"/>
                <a:gd name="connsiteX6" fmla="*/ 234165 w 4698908"/>
                <a:gd name="connsiteY6" fmla="*/ 7157194 h 7157194"/>
                <a:gd name="connsiteX7" fmla="*/ 585044 w 4698908"/>
                <a:gd name="connsiteY7" fmla="*/ 7154440 h 7157194"/>
                <a:gd name="connsiteX8" fmla="*/ 783823 w 4698908"/>
                <a:gd name="connsiteY8" fmla="*/ 6865285 h 7157194"/>
                <a:gd name="connsiteX9" fmla="*/ 652972 w 4698908"/>
                <a:gd name="connsiteY9" fmla="*/ 6596251 h 7157194"/>
                <a:gd name="connsiteX10" fmla="*/ 1334692 w 4698908"/>
                <a:gd name="connsiteY10" fmla="*/ 3242204 h 7157194"/>
                <a:gd name="connsiteX11" fmla="*/ 1460827 w 4698908"/>
                <a:gd name="connsiteY11" fmla="*/ 3022941 h 7157194"/>
                <a:gd name="connsiteX12" fmla="*/ 1595314 w 4698908"/>
                <a:gd name="connsiteY12" fmla="*/ 2808699 h 7157194"/>
                <a:gd name="connsiteX13" fmla="*/ 4237788 w 4698908"/>
                <a:gd name="connsiteY13" fmla="*/ 633451 h 7157194"/>
                <a:gd name="connsiteX14" fmla="*/ 4536767 w 4698908"/>
                <a:gd name="connsiteY14" fmla="*/ 622829 h 7157194"/>
                <a:gd name="connsiteX15" fmla="*/ 4698908 w 4698908"/>
                <a:gd name="connsiteY15" fmla="*/ 311648 h 7157194"/>
                <a:gd name="connsiteX16" fmla="*/ 4536767 w 4698908"/>
                <a:gd name="connsiteY16" fmla="*/ 467 h 7157194"/>
                <a:gd name="connsiteX17" fmla="*/ 4078576 w 4698908"/>
                <a:gd name="connsiteY17" fmla="*/ 66814 h 7157194"/>
                <a:gd name="connsiteX18" fmla="*/ 1094947 w 4698908"/>
                <a:gd name="connsiteY18" fmla="*/ 2475536 h 7157194"/>
                <a:gd name="connsiteX19" fmla="*/ 948766 w 4698908"/>
                <a:gd name="connsiteY19" fmla="*/ 2708019 h 715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98908" h="7157194" extrusionOk="0">
                  <a:moveTo>
                    <a:pt x="948558" y="2707894"/>
                  </a:moveTo>
                  <a:lnTo>
                    <a:pt x="945539" y="2713151"/>
                  </a:lnTo>
                  <a:lnTo>
                    <a:pt x="942312" y="2718283"/>
                  </a:lnTo>
                  <a:lnTo>
                    <a:pt x="942520" y="2718408"/>
                  </a:lnTo>
                  <a:lnTo>
                    <a:pt x="805760" y="2956555"/>
                  </a:lnTo>
                  <a:cubicBezTo>
                    <a:pt x="119654" y="4208784"/>
                    <a:pt x="-146562" y="5586700"/>
                    <a:pt x="77853" y="6721411"/>
                  </a:cubicBezTo>
                  <a:cubicBezTo>
                    <a:pt x="129884" y="6949983"/>
                    <a:pt x="184052" y="7068701"/>
                    <a:pt x="234165" y="7157194"/>
                  </a:cubicBezTo>
                  <a:lnTo>
                    <a:pt x="585044" y="7154440"/>
                  </a:lnTo>
                  <a:lnTo>
                    <a:pt x="783823" y="6865285"/>
                  </a:lnTo>
                  <a:cubicBezTo>
                    <a:pt x="715289" y="6780077"/>
                    <a:pt x="666788" y="6670793"/>
                    <a:pt x="652972" y="6596251"/>
                  </a:cubicBezTo>
                  <a:cubicBezTo>
                    <a:pt x="459469" y="5607660"/>
                    <a:pt x="713290" y="4372335"/>
                    <a:pt x="1334692" y="3242204"/>
                  </a:cubicBezTo>
                  <a:lnTo>
                    <a:pt x="1460827" y="3022941"/>
                  </a:lnTo>
                  <a:lnTo>
                    <a:pt x="1595314" y="2808699"/>
                  </a:lnTo>
                  <a:cubicBezTo>
                    <a:pt x="2301962" y="1729818"/>
                    <a:pt x="3273925" y="926237"/>
                    <a:pt x="4237788" y="633451"/>
                  </a:cubicBezTo>
                  <a:cubicBezTo>
                    <a:pt x="4310103" y="610690"/>
                    <a:pt x="4429368" y="602268"/>
                    <a:pt x="4536767" y="622829"/>
                  </a:cubicBezTo>
                  <a:lnTo>
                    <a:pt x="4698908" y="311648"/>
                  </a:lnTo>
                  <a:lnTo>
                    <a:pt x="4536767" y="467"/>
                  </a:lnTo>
                  <a:cubicBezTo>
                    <a:pt x="4435106" y="-2285"/>
                    <a:pt x="4304850" y="5558"/>
                    <a:pt x="4078576" y="66814"/>
                  </a:cubicBezTo>
                  <a:cubicBezTo>
                    <a:pt x="2971164" y="400834"/>
                    <a:pt x="1879082" y="1282242"/>
                    <a:pt x="1094947" y="2475536"/>
                  </a:cubicBezTo>
                  <a:lnTo>
                    <a:pt x="948766" y="2708019"/>
                  </a:lnTo>
                  <a:close/>
                </a:path>
              </a:pathLst>
            </a:custGeom>
            <a:solidFill>
              <a:schemeClr val="bg1"/>
            </a:solidFill>
            <a:ln w="38100" cap="flat" cmpd="sng" algn="ctr">
              <a:solidFill>
                <a:srgbClr val="0068B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3200" b="0" i="0" u="none" strike="noStrike" cap="none" spc="0" dirty="0">
                <a:ln>
                  <a:noFill/>
                </a:ln>
                <a:solidFill>
                  <a:srgbClr val="0052A0"/>
                </a:solidFill>
                <a:latin typeface="Arial"/>
                <a:ea typeface="+mn-ea"/>
                <a:cs typeface="+mn-cs"/>
              </a:endParaRPr>
            </a:p>
          </p:txBody>
        </p:sp>
      </p:grpSp>
      <p:sp>
        <p:nvSpPr>
          <p:cNvPr id="26" name="Textfeld 26">
            <a:extLst>
              <a:ext uri="{FF2B5EF4-FFF2-40B4-BE49-F238E27FC236}">
                <a16:creationId xmlns:a16="http://schemas.microsoft.com/office/drawing/2014/main" id="{A9FAF845-9C00-4D92-9380-B5688E5695DA}"/>
              </a:ext>
            </a:extLst>
          </p:cNvPr>
          <p:cNvSpPr>
            <a:spLocks/>
          </p:cNvSpPr>
          <p:nvPr/>
        </p:nvSpPr>
        <p:spPr bwMode="auto">
          <a:xfrm>
            <a:off x="4071106" y="797435"/>
            <a:ext cx="4155462" cy="989445"/>
          </a:xfrm>
          <a:prstGeom prst="rect">
            <a:avLst/>
          </a:prstGeom>
          <a:noFill/>
        </p:spPr>
        <p:txBody>
          <a:bodyPr wrap="square" rtlCol="0">
            <a:prstTxWarp prst="textArchUp">
              <a:avLst>
                <a:gd name="adj" fmla="val 11458044"/>
              </a:avLst>
            </a:prstTxWarp>
            <a:spAutoFit/>
          </a:bodyPr>
          <a:lstStyle/>
          <a:p>
            <a:pPr marL="0" marR="0" lvl="0" indent="0" algn="ctr" defTabSz="4175125">
              <a:lnSpc>
                <a:spcPct val="100000"/>
              </a:lnSpc>
              <a:spcBef>
                <a:spcPts val="0"/>
              </a:spcBef>
              <a:spcAft>
                <a:spcPts val="0"/>
              </a:spcAft>
              <a:buClrTx/>
              <a:buSzTx/>
              <a:buFontTx/>
              <a:buNone/>
              <a:defRPr/>
            </a:pPr>
            <a:r>
              <a:rPr lang="en-US" sz="2000" i="0" u="none" strike="noStrike" cap="none" spc="0" dirty="0">
                <a:ln>
                  <a:noFill/>
                </a:ln>
                <a:solidFill>
                  <a:srgbClr val="1C5DAB"/>
                </a:solidFill>
                <a:latin typeface="HelveticaNeueLT Com 45 Lt" panose="020B0403020202020204" pitchFamily="34" charset="0"/>
                <a:cs typeface="Arial"/>
              </a:rPr>
              <a:t>Closed Material Cycle</a:t>
            </a:r>
            <a:endParaRPr dirty="0">
              <a:solidFill>
                <a:srgbClr val="1C5DAB"/>
              </a:solidFill>
              <a:latin typeface="HelveticaNeueLT Com 45 Lt" panose="020B0403020202020204" pitchFamily="34" charset="0"/>
            </a:endParaRPr>
          </a:p>
          <a:p>
            <a:pPr marL="0" marR="0" lvl="0" indent="0" algn="ctr" defTabSz="4175125">
              <a:lnSpc>
                <a:spcPct val="100000"/>
              </a:lnSpc>
              <a:spcBef>
                <a:spcPts val="0"/>
              </a:spcBef>
              <a:spcAft>
                <a:spcPts val="0"/>
              </a:spcAft>
              <a:buClrTx/>
              <a:buSzTx/>
              <a:buFontTx/>
              <a:buNone/>
              <a:defRPr/>
            </a:pPr>
            <a:r>
              <a:rPr lang="en-US" sz="2000" i="0" u="none" strike="noStrike" cap="none" spc="0" dirty="0">
                <a:ln>
                  <a:noFill/>
                </a:ln>
                <a:solidFill>
                  <a:srgbClr val="1C5DAB"/>
                </a:solidFill>
                <a:latin typeface="HelveticaNeueLT Com 45 Lt" panose="020B0403020202020204" pitchFamily="34" charset="0"/>
                <a:cs typeface="Arial"/>
              </a:rPr>
              <a:t>Near-to-zero Environmental Impact</a:t>
            </a:r>
            <a:endParaRPr dirty="0">
              <a:solidFill>
                <a:srgbClr val="1C5DAB"/>
              </a:solidFill>
              <a:latin typeface="HelveticaNeueLT Com 45 Lt" panose="020B0403020202020204" pitchFamily="34" charset="0"/>
            </a:endParaRPr>
          </a:p>
        </p:txBody>
      </p:sp>
      <p:sp>
        <p:nvSpPr>
          <p:cNvPr id="27" name="Textfeld 27">
            <a:extLst>
              <a:ext uri="{FF2B5EF4-FFF2-40B4-BE49-F238E27FC236}">
                <a16:creationId xmlns:a16="http://schemas.microsoft.com/office/drawing/2014/main" id="{C68BF3DA-2772-4960-926D-3FDF99CD4AC6}"/>
              </a:ext>
            </a:extLst>
          </p:cNvPr>
          <p:cNvSpPr>
            <a:spLocks/>
          </p:cNvSpPr>
          <p:nvPr/>
        </p:nvSpPr>
        <p:spPr bwMode="auto">
          <a:xfrm rot="21404997">
            <a:off x="2069544" y="794908"/>
            <a:ext cx="8648816" cy="4985222"/>
          </a:xfrm>
          <a:prstGeom prst="rect">
            <a:avLst/>
          </a:prstGeom>
          <a:noFill/>
        </p:spPr>
        <p:txBody>
          <a:bodyPr wrap="square" rtlCol="0">
            <a:prstTxWarp prst="textArchDown">
              <a:avLst>
                <a:gd name="adj" fmla="val 1763557"/>
              </a:avLst>
            </a:prstTxWarp>
            <a:spAutoFit/>
          </a:bodyPr>
          <a:lstStyle/>
          <a:p>
            <a:pPr lvl="0" defTabSz="4175125">
              <a:defRPr/>
            </a:pPr>
            <a:r>
              <a:rPr lang="en-US" i="0" u="none" strike="noStrike" cap="none" spc="0" dirty="0">
                <a:ln>
                  <a:noFill/>
                </a:ln>
                <a:solidFill>
                  <a:srgbClr val="1C5DAB"/>
                </a:solidFill>
                <a:latin typeface="HelveticaNeueLT Com 45 Lt"/>
                <a:cs typeface="Arial"/>
              </a:rPr>
              <a:t>Scalability, Hybridizability, Variability, </a:t>
            </a:r>
            <a:r>
              <a:rPr lang="en-US" dirty="0">
                <a:solidFill>
                  <a:srgbClr val="1C5DAB"/>
                </a:solidFill>
                <a:latin typeface="HelveticaNeueLT Com 45 Lt"/>
                <a:cs typeface="Arial"/>
              </a:rPr>
              <a:t>Resilience</a:t>
            </a:r>
            <a:endParaRPr sz="1600" dirty="0">
              <a:solidFill>
                <a:srgbClr val="1C5DAB"/>
              </a:solidFill>
            </a:endParaRPr>
          </a:p>
        </p:txBody>
      </p:sp>
      <p:sp>
        <p:nvSpPr>
          <p:cNvPr id="28" name="Halbbogen 17">
            <a:extLst>
              <a:ext uri="{FF2B5EF4-FFF2-40B4-BE49-F238E27FC236}">
                <a16:creationId xmlns:a16="http://schemas.microsoft.com/office/drawing/2014/main" id="{5BBF01F1-B1F5-41DE-A941-16CD03840745}"/>
              </a:ext>
            </a:extLst>
          </p:cNvPr>
          <p:cNvSpPr/>
          <p:nvPr/>
        </p:nvSpPr>
        <p:spPr bwMode="auto">
          <a:xfrm rot="10800000">
            <a:off x="46138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8200" b="0" i="0" u="none" strike="noStrike" cap="none" spc="0">
              <a:ln>
                <a:noFill/>
              </a:ln>
              <a:solidFill>
                <a:prstClr val="black"/>
              </a:solidFill>
              <a:latin typeface="Arial"/>
              <a:ea typeface="+mn-ea"/>
              <a:cs typeface="+mn-cs"/>
            </a:endParaRPr>
          </a:p>
        </p:txBody>
      </p:sp>
      <p:grpSp>
        <p:nvGrpSpPr>
          <p:cNvPr id="29" name="Gruppieren 28">
            <a:extLst>
              <a:ext uri="{FF2B5EF4-FFF2-40B4-BE49-F238E27FC236}">
                <a16:creationId xmlns:a16="http://schemas.microsoft.com/office/drawing/2014/main" id="{C3769D57-4CE9-4B03-8955-A550554AC478}"/>
              </a:ext>
            </a:extLst>
          </p:cNvPr>
          <p:cNvGrpSpPr>
            <a:grpSpLocks noChangeAspect="1"/>
          </p:cNvGrpSpPr>
          <p:nvPr/>
        </p:nvGrpSpPr>
        <p:grpSpPr bwMode="auto">
          <a:xfrm>
            <a:off x="7496143" y="4903810"/>
            <a:ext cx="1090928" cy="1090928"/>
            <a:chOff x="11442137" y="12516886"/>
            <a:chExt cx="1440000" cy="1440000"/>
          </a:xfrm>
        </p:grpSpPr>
        <p:sp>
          <p:nvSpPr>
            <p:cNvPr id="30" name="Ellipse 29">
              <a:extLst>
                <a:ext uri="{FF2B5EF4-FFF2-40B4-BE49-F238E27FC236}">
                  <a16:creationId xmlns:a16="http://schemas.microsoft.com/office/drawing/2014/main" id="{A7621FC4-DC1E-4371-A783-367C54D06306}"/>
                </a:ext>
              </a:extLst>
            </p:cNvPr>
            <p:cNvSpPr>
              <a:spLocks noChangeAspect="1"/>
            </p:cNvSpPr>
            <p:nvPr/>
          </p:nvSpPr>
          <p:spPr bwMode="auto">
            <a:xfrm>
              <a:off x="11442137" y="12516886"/>
              <a:ext cx="1440000" cy="1440000"/>
            </a:xfrm>
            <a:prstGeom prst="ellipse">
              <a:avLst/>
            </a:prstGeom>
            <a:solidFill>
              <a:srgbClr val="0068B4"/>
            </a:solidFill>
            <a:ln w="25400" cap="flat" cmpd="sng" algn="ctr">
              <a:solidFill>
                <a:sysClr val="window" lastClr="FFFFFF"/>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8200" b="0" i="0" u="none" strike="noStrike" cap="none" spc="0">
                <a:ln>
                  <a:noFill/>
                </a:ln>
                <a:solidFill>
                  <a:prstClr val="white"/>
                </a:solidFill>
                <a:latin typeface="Arial"/>
                <a:ea typeface="+mn-ea"/>
                <a:cs typeface="+mn-cs"/>
              </a:endParaRPr>
            </a:p>
          </p:txBody>
        </p:sp>
        <p:pic>
          <p:nvPicPr>
            <p:cNvPr id="31" name="Grafik 30">
              <a:extLst>
                <a:ext uri="{FF2B5EF4-FFF2-40B4-BE49-F238E27FC236}">
                  <a16:creationId xmlns:a16="http://schemas.microsoft.com/office/drawing/2014/main" id="{80207C1B-8291-4662-ACCB-3D85229E5FC2}"/>
                </a:ext>
              </a:extLst>
            </p:cNvPr>
            <p:cNvPicPr>
              <a:picLocks noChangeAspect="1"/>
            </p:cNvPicPr>
            <p:nvPr/>
          </p:nvPicPr>
          <p:blipFill>
            <a:blip r:embed="rId6">
              <a:clrChange>
                <a:clrFrom>
                  <a:srgbClr val="8EBAE5"/>
                </a:clrFrom>
                <a:clrTo>
                  <a:srgbClr val="8EBAE5">
                    <a:alpha val="0"/>
                  </a:srgbClr>
                </a:clrTo>
              </a:clrChange>
            </a:blip>
            <a:srcRect l="5152" t="3155" r="6873" b="6268"/>
            <a:stretch/>
          </p:blipFill>
          <p:spPr bwMode="auto">
            <a:xfrm>
              <a:off x="11518900" y="12579350"/>
              <a:ext cx="1266825" cy="1304925"/>
            </a:xfrm>
            <a:prstGeom prst="ellipse">
              <a:avLst/>
            </a:prstGeom>
          </p:spPr>
        </p:pic>
      </p:grpSp>
      <p:sp>
        <p:nvSpPr>
          <p:cNvPr id="34" name="Fußzeilenplatzhalter 181">
            <a:extLst>
              <a:ext uri="{FF2B5EF4-FFF2-40B4-BE49-F238E27FC236}">
                <a16:creationId xmlns:a16="http://schemas.microsoft.com/office/drawing/2014/main" id="{000F614C-C981-4F05-A2FE-B1F9059F12CA}"/>
              </a:ext>
            </a:extLst>
          </p:cNvPr>
          <p:cNvSpPr txBox="1">
            <a:spLocks/>
          </p:cNvSpPr>
          <p:nvPr/>
        </p:nvSpPr>
        <p:spPr>
          <a:xfrm>
            <a:off x="-732760" y="6165397"/>
            <a:ext cx="5196115" cy="538389"/>
          </a:xfrm>
          <a:prstGeom prst="rect">
            <a:avLst/>
          </a:prstGeom>
        </p:spPr>
        <p:txBody>
          <a:bodyPr vert="horz" lIns="0" tIns="0" rIns="0" bIns="0" rtlCol="0" anchor="b"/>
          <a:lstStyle>
            <a:defPPr>
              <a:defRPr lang="de-DE"/>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
        <p:nvSpPr>
          <p:cNvPr id="35" name="TextBox 9">
            <a:extLst>
              <a:ext uri="{FF2B5EF4-FFF2-40B4-BE49-F238E27FC236}">
                <a16:creationId xmlns:a16="http://schemas.microsoft.com/office/drawing/2014/main" id="{3387DDA1-4A38-48B5-9C71-DD6075F1F6B3}"/>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latin typeface="HelveticaNeueLT Com 33 ThEx" panose="020B0404020202020204" pitchFamily="34" charset="0"/>
                <a:cs typeface="Segoe UI" panose="020B0502040204020203" pitchFamily="34" charset="0"/>
              </a:rPr>
              <a:t>Vision</a:t>
            </a:r>
          </a:p>
        </p:txBody>
      </p:sp>
    </p:spTree>
    <p:extLst>
      <p:ext uri="{BB962C8B-B14F-4D97-AF65-F5344CB8AC3E}">
        <p14:creationId xmlns:p14="http://schemas.microsoft.com/office/powerpoint/2010/main" val="196244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8264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35"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latin typeface="HelveticaNeueLT Com 33 ThEx" panose="020B0404020202020204" pitchFamily="34" charset="0"/>
                <a:cs typeface="Segoe UI" panose="020B0502040204020203" pitchFamily="34" charset="0"/>
              </a:rPr>
              <a:t>Mission</a:t>
            </a:r>
          </a:p>
        </p:txBody>
      </p:sp>
      <p:sp>
        <p:nvSpPr>
          <p:cNvPr id="185" name="Ellipse 184">
            <a:extLst>
              <a:ext uri="{FF2B5EF4-FFF2-40B4-BE49-F238E27FC236}">
                <a16:creationId xmlns:a16="http://schemas.microsoft.com/office/drawing/2014/main" id="{A6FE5310-349D-45A0-A99F-3D9FCDDC9427}"/>
              </a:ext>
            </a:extLst>
          </p:cNvPr>
          <p:cNvSpPr>
            <a:spLocks noChangeAspect="1"/>
          </p:cNvSpPr>
          <p:nvPr/>
        </p:nvSpPr>
        <p:spPr bwMode="auto">
          <a:xfrm>
            <a:off x="767443" y="154214"/>
            <a:ext cx="11056502" cy="6273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nvGrpSpPr>
          <p:cNvPr id="186" name="Gruppieren 185">
            <a:extLst>
              <a:ext uri="{FF2B5EF4-FFF2-40B4-BE49-F238E27FC236}">
                <a16:creationId xmlns:a16="http://schemas.microsoft.com/office/drawing/2014/main" id="{0C202FFC-F6C5-4F3A-8092-56E5A488AEB5}"/>
              </a:ext>
            </a:extLst>
          </p:cNvPr>
          <p:cNvGrpSpPr>
            <a:grpSpLocks noChangeAspect="1"/>
          </p:cNvGrpSpPr>
          <p:nvPr/>
        </p:nvGrpSpPr>
        <p:grpSpPr>
          <a:xfrm>
            <a:off x="8532482" y="2149521"/>
            <a:ext cx="2453746" cy="2389410"/>
            <a:chOff x="7675018" y="2436470"/>
            <a:chExt cx="1950499" cy="1950499"/>
          </a:xfrm>
        </p:grpSpPr>
        <p:sp>
          <p:nvSpPr>
            <p:cNvPr id="262" name="Ellipse 9">
              <a:extLst>
                <a:ext uri="{FF2B5EF4-FFF2-40B4-BE49-F238E27FC236}">
                  <a16:creationId xmlns:a16="http://schemas.microsoft.com/office/drawing/2014/main" id="{A73D2640-877A-4191-8CD0-28F72D1EBBFF}"/>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263" name="Gruppieren 262">
              <a:extLst>
                <a:ext uri="{FF2B5EF4-FFF2-40B4-BE49-F238E27FC236}">
                  <a16:creationId xmlns:a16="http://schemas.microsoft.com/office/drawing/2014/main" id="{BA120EB3-65E9-4E11-AF53-8CEBECC5E002}"/>
                </a:ext>
              </a:extLst>
            </p:cNvPr>
            <p:cNvGrpSpPr>
              <a:grpSpLocks noChangeAspect="1"/>
            </p:cNvGrpSpPr>
            <p:nvPr/>
          </p:nvGrpSpPr>
          <p:grpSpPr>
            <a:xfrm>
              <a:off x="8112049" y="2728405"/>
              <a:ext cx="1076436" cy="1366629"/>
              <a:chOff x="4524775" y="1336089"/>
              <a:chExt cx="3079701" cy="3909947"/>
            </a:xfrm>
          </p:grpSpPr>
          <p:sp>
            <p:nvSpPr>
              <p:cNvPr id="264" name="Rechteck 4">
                <a:extLst>
                  <a:ext uri="{FF2B5EF4-FFF2-40B4-BE49-F238E27FC236}">
                    <a16:creationId xmlns:a16="http://schemas.microsoft.com/office/drawing/2014/main" id="{7C70576E-F206-42CA-BFC0-7976D48516BC}"/>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265" name="Halbbogen 5">
                <a:extLst>
                  <a:ext uri="{FF2B5EF4-FFF2-40B4-BE49-F238E27FC236}">
                    <a16:creationId xmlns:a16="http://schemas.microsoft.com/office/drawing/2014/main" id="{0AD3ACE5-DE53-45CF-AA2C-D97095914EBA}"/>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66" name="Rechteck 15">
                <a:extLst>
                  <a:ext uri="{FF2B5EF4-FFF2-40B4-BE49-F238E27FC236}">
                    <a16:creationId xmlns:a16="http://schemas.microsoft.com/office/drawing/2014/main" id="{F67D5065-D22E-48E0-ACBA-3098F7FCB0C3}"/>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267" name="Freihandform 16">
                <a:extLst>
                  <a:ext uri="{FF2B5EF4-FFF2-40B4-BE49-F238E27FC236}">
                    <a16:creationId xmlns:a16="http://schemas.microsoft.com/office/drawing/2014/main" id="{DB86DA74-DC97-4933-B8A3-873E6ACEE74E}"/>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268" name="Halbbogen 17">
                <a:extLst>
                  <a:ext uri="{FF2B5EF4-FFF2-40B4-BE49-F238E27FC236}">
                    <a16:creationId xmlns:a16="http://schemas.microsoft.com/office/drawing/2014/main" id="{243127F7-1F42-4122-B5B3-6025B91AE7F6}"/>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69" name="Halbbogen 18">
                <a:extLst>
                  <a:ext uri="{FF2B5EF4-FFF2-40B4-BE49-F238E27FC236}">
                    <a16:creationId xmlns:a16="http://schemas.microsoft.com/office/drawing/2014/main" id="{BE2ED370-1D19-42D1-984A-02671C2F404A}"/>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70" name="Halbbogen 18">
                <a:extLst>
                  <a:ext uri="{FF2B5EF4-FFF2-40B4-BE49-F238E27FC236}">
                    <a16:creationId xmlns:a16="http://schemas.microsoft.com/office/drawing/2014/main" id="{CCF221C8-93CD-4EEB-A05B-1130D4BCCA09}"/>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271" name="Halbbogen 18">
                <a:extLst>
                  <a:ext uri="{FF2B5EF4-FFF2-40B4-BE49-F238E27FC236}">
                    <a16:creationId xmlns:a16="http://schemas.microsoft.com/office/drawing/2014/main" id="{737549A2-471B-4ACF-AAD5-622583891D41}"/>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grpSp>
        <p:nvGrpSpPr>
          <p:cNvPr id="187" name="Gruppieren 186">
            <a:extLst>
              <a:ext uri="{FF2B5EF4-FFF2-40B4-BE49-F238E27FC236}">
                <a16:creationId xmlns:a16="http://schemas.microsoft.com/office/drawing/2014/main" id="{B69B1245-D6DB-40FC-9477-C40D9CD3B912}"/>
              </a:ext>
            </a:extLst>
          </p:cNvPr>
          <p:cNvGrpSpPr>
            <a:grpSpLocks noChangeAspect="1"/>
          </p:cNvGrpSpPr>
          <p:nvPr/>
        </p:nvGrpSpPr>
        <p:grpSpPr>
          <a:xfrm>
            <a:off x="9839299" y="1840887"/>
            <a:ext cx="618505" cy="602288"/>
            <a:chOff x="5965205" y="3933144"/>
            <a:chExt cx="986902" cy="986902"/>
          </a:xfrm>
        </p:grpSpPr>
        <p:sp>
          <p:nvSpPr>
            <p:cNvPr id="260" name="Ellipse 9">
              <a:extLst>
                <a:ext uri="{FF2B5EF4-FFF2-40B4-BE49-F238E27FC236}">
                  <a16:creationId xmlns:a16="http://schemas.microsoft.com/office/drawing/2014/main" id="{387A67E8-C903-4408-AA31-F7DF2E88834A}"/>
                </a:ext>
              </a:extLst>
            </p:cNvPr>
            <p:cNvSpPr>
              <a:spLocks noChangeAspect="1"/>
            </p:cNvSpPr>
            <p:nvPr/>
          </p:nvSpPr>
          <p:spPr bwMode="auto">
            <a:xfrm>
              <a:off x="5965205" y="3933144"/>
              <a:ext cx="986902" cy="986902"/>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61" name="Grafik 260" descr="Auto">
              <a:extLst>
                <a:ext uri="{FF2B5EF4-FFF2-40B4-BE49-F238E27FC236}">
                  <a16:creationId xmlns:a16="http://schemas.microsoft.com/office/drawing/2014/main" id="{A0E30C3F-FE06-48CE-8647-425B2E33C3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6001456" y="3969395"/>
              <a:ext cx="914400" cy="914400"/>
            </a:xfrm>
            <a:prstGeom prst="rect">
              <a:avLst/>
            </a:prstGeom>
          </p:spPr>
        </p:pic>
      </p:grpSp>
      <p:sp>
        <p:nvSpPr>
          <p:cNvPr id="188" name="Rechteck 187">
            <a:extLst>
              <a:ext uri="{FF2B5EF4-FFF2-40B4-BE49-F238E27FC236}">
                <a16:creationId xmlns:a16="http://schemas.microsoft.com/office/drawing/2014/main" id="{5C2EC431-79ED-4E2B-92BA-749B630789C3}"/>
              </a:ext>
            </a:extLst>
          </p:cNvPr>
          <p:cNvSpPr>
            <a:spLocks noChangeAspect="1"/>
          </p:cNvSpPr>
          <p:nvPr/>
        </p:nvSpPr>
        <p:spPr bwMode="auto">
          <a:xfrm>
            <a:off x="1276459" y="451710"/>
            <a:ext cx="10095793" cy="5721448"/>
          </a:xfrm>
          <a:prstGeom prst="rect">
            <a:avLst/>
          </a:prstGeom>
          <a:noFill/>
        </p:spPr>
        <p:txBody>
          <a:bodyPr spcFirstLastPara="1" wrap="square" numCol="1" rtlCol="0" anchor="b">
            <a:prstTxWarp prst="textArchDown">
              <a:avLst>
                <a:gd name="adj" fmla="val 621336"/>
              </a:avLst>
            </a:prstTxWarp>
            <a:spAutoFit/>
          </a:bodyPr>
          <a:lstStyle/>
          <a:p>
            <a:pPr marL="0" marR="0" lvl="0" indent="0" algn="l" defTabSz="4175125"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srgbClr val="1C5DAB"/>
                </a:solidFill>
                <a:effectLst/>
                <a:uLnTx/>
                <a:uFillTx/>
                <a:latin typeface="HelveticaNeueLT Com 45 Lt"/>
                <a:cs typeface="Arial"/>
              </a:rPr>
              <a:t>Renewable Power &amp; Feedstocks</a:t>
            </a:r>
          </a:p>
        </p:txBody>
      </p:sp>
      <p:sp>
        <p:nvSpPr>
          <p:cNvPr id="189" name="Rechteck 188">
            <a:extLst>
              <a:ext uri="{FF2B5EF4-FFF2-40B4-BE49-F238E27FC236}">
                <a16:creationId xmlns:a16="http://schemas.microsoft.com/office/drawing/2014/main" id="{10EC0DB3-0367-494F-B48A-5BE8D0BBB916}"/>
              </a:ext>
            </a:extLst>
          </p:cNvPr>
          <p:cNvSpPr>
            <a:spLocks noChangeAspect="1"/>
          </p:cNvSpPr>
          <p:nvPr/>
        </p:nvSpPr>
        <p:spPr>
          <a:xfrm>
            <a:off x="1674537" y="668758"/>
            <a:ext cx="9298666" cy="5270020"/>
          </a:xfrm>
          <a:prstGeom prst="rect">
            <a:avLst/>
          </a:prstGeom>
          <a:noFill/>
        </p:spPr>
        <p:txBody>
          <a:bodyPr spcFirstLastPara="1" wrap="square" numCol="1" rtlCol="0">
            <a:prstTxWarp prst="textArchUp">
              <a:avLst>
                <a:gd name="adj" fmla="val 13932179"/>
              </a:avLst>
            </a:prstTxWarp>
            <a:spAutoFit/>
          </a:bodyPr>
          <a:lstStyle/>
          <a:p>
            <a:pPr marL="0" marR="0" lvl="0" indent="0" algn="l" defTabSz="4175125" eaLnBrk="1" fontAlgn="auto" latinLnBrk="0" hangingPunct="1">
              <a:lnSpc>
                <a:spcPct val="100000"/>
              </a:lnSpc>
              <a:spcBef>
                <a:spcPts val="0"/>
              </a:spcBef>
              <a:spcAft>
                <a:spcPts val="0"/>
              </a:spcAft>
              <a:buClrTx/>
              <a:buSzTx/>
              <a:buFontTx/>
              <a:buNone/>
              <a:tabLst/>
              <a:defRPr/>
            </a:pPr>
            <a:r>
              <a:rPr kumimoji="0" lang="de-DE" sz="2400" i="0" u="none" strike="noStrike" kern="0" cap="none" spc="0" normalizeH="0" baseline="0" noProof="0" dirty="0">
                <a:ln>
                  <a:noFill/>
                </a:ln>
                <a:solidFill>
                  <a:srgbClr val="1C5DAB"/>
                </a:solidFill>
                <a:effectLst/>
                <a:uLnTx/>
                <a:uFillTx/>
                <a:latin typeface="HelveticaNeueLT Com 45 Lt"/>
                <a:cs typeface="Arial"/>
              </a:rPr>
              <a:t>FSC Systems</a:t>
            </a:r>
          </a:p>
        </p:txBody>
      </p:sp>
      <p:sp>
        <p:nvSpPr>
          <p:cNvPr id="190" name="Rechteck 189">
            <a:extLst>
              <a:ext uri="{FF2B5EF4-FFF2-40B4-BE49-F238E27FC236}">
                <a16:creationId xmlns:a16="http://schemas.microsoft.com/office/drawing/2014/main" id="{469AA8E9-CF98-4407-8601-915C81B74224}"/>
              </a:ext>
            </a:extLst>
          </p:cNvPr>
          <p:cNvSpPr>
            <a:spLocks noChangeAspect="1"/>
          </p:cNvSpPr>
          <p:nvPr/>
        </p:nvSpPr>
        <p:spPr bwMode="auto">
          <a:xfrm>
            <a:off x="5450703" y="1240903"/>
            <a:ext cx="5738342" cy="4176636"/>
          </a:xfrm>
          <a:prstGeom prst="rect">
            <a:avLst/>
          </a:prstGeom>
          <a:noFill/>
        </p:spPr>
        <p:txBody>
          <a:bodyPr spcFirstLastPara="1" wrap="square" numCol="1" rtlCol="0">
            <a:prstTxWarp prst="textArchUp">
              <a:avLst>
                <a:gd name="adj" fmla="val 13932179"/>
              </a:avLst>
            </a:prstTxWarp>
            <a:spAutoFit/>
          </a:bodyPr>
          <a:lstStyle/>
          <a:p>
            <a:pPr marL="0" marR="0" lvl="0" indent="0" algn="l" defTabSz="4175125" eaLnBrk="1" fontAlgn="auto" latinLnBrk="0" hangingPunct="1">
              <a:lnSpc>
                <a:spcPct val="100000"/>
              </a:lnSpc>
              <a:spcBef>
                <a:spcPts val="0"/>
              </a:spcBef>
              <a:spcAft>
                <a:spcPts val="0"/>
              </a:spcAft>
              <a:buClrTx/>
              <a:buSzTx/>
              <a:buFontTx/>
              <a:buNone/>
              <a:tabLst/>
              <a:defRPr/>
            </a:pPr>
            <a:r>
              <a:rPr kumimoji="0" lang="de-DE" sz="2400" i="0" u="none" strike="noStrike" kern="0" cap="none" spc="0" normalizeH="0" baseline="0" noProof="0" dirty="0">
                <a:ln>
                  <a:noFill/>
                </a:ln>
                <a:solidFill>
                  <a:srgbClr val="1C5DAB"/>
                </a:solidFill>
                <a:effectLst/>
                <a:uLnTx/>
                <a:uFillTx/>
                <a:latin typeface="HelveticaNeueLT Com 45 Lt"/>
                <a:cs typeface="Arial"/>
              </a:rPr>
              <a:t>FSC Technologies</a:t>
            </a:r>
          </a:p>
        </p:txBody>
      </p:sp>
      <p:sp>
        <p:nvSpPr>
          <p:cNvPr id="191" name="Ellipse 190">
            <a:extLst>
              <a:ext uri="{FF2B5EF4-FFF2-40B4-BE49-F238E27FC236}">
                <a16:creationId xmlns:a16="http://schemas.microsoft.com/office/drawing/2014/main" id="{A1A33CC8-F876-464D-9EAF-70A03D877583}"/>
              </a:ext>
            </a:extLst>
          </p:cNvPr>
          <p:cNvSpPr/>
          <p:nvPr/>
        </p:nvSpPr>
        <p:spPr bwMode="auto">
          <a:xfrm>
            <a:off x="5106554" y="986302"/>
            <a:ext cx="6393282" cy="4653966"/>
          </a:xfrm>
          <a:prstGeom prst="ellipse">
            <a:avLst/>
          </a:prstGeom>
          <a:noFill/>
          <a:ln w="38100" cap="flat" cmpd="sng" algn="ctr">
            <a:solidFill>
              <a:srgbClr val="1C5DAB"/>
            </a:solidFill>
            <a:prstDash val="solid"/>
          </a:ln>
        </p:spPr>
        <p:txBody>
          <a:bodyPr rtlCol="0" anchor="t"/>
          <a:lstStyle/>
          <a:p>
            <a:pPr marL="0" marR="0" lvl="0" indent="0" algn="l" defTabSz="4175125"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68B4"/>
              </a:solidFill>
              <a:effectLst/>
              <a:uLnTx/>
              <a:uFillTx/>
              <a:latin typeface="HelveticaNeueLT Com 45 Lt"/>
              <a:cs typeface="Arial"/>
            </a:endParaRPr>
          </a:p>
        </p:txBody>
      </p:sp>
      <p:sp>
        <p:nvSpPr>
          <p:cNvPr id="192" name="Rechteck 191">
            <a:extLst>
              <a:ext uri="{FF2B5EF4-FFF2-40B4-BE49-F238E27FC236}">
                <a16:creationId xmlns:a16="http://schemas.microsoft.com/office/drawing/2014/main" id="{D3C7060F-E58C-4312-9024-B5A895AC2961}"/>
              </a:ext>
            </a:extLst>
          </p:cNvPr>
          <p:cNvSpPr>
            <a:spLocks noChangeAspect="1"/>
          </p:cNvSpPr>
          <p:nvPr/>
        </p:nvSpPr>
        <p:spPr bwMode="auto">
          <a:xfrm>
            <a:off x="5123952" y="969491"/>
            <a:ext cx="6288816" cy="4577389"/>
          </a:xfrm>
          <a:prstGeom prst="rect">
            <a:avLst/>
          </a:prstGeom>
          <a:noFill/>
        </p:spPr>
        <p:txBody>
          <a:bodyPr spcFirstLastPara="1" wrap="square" numCol="1" rtlCol="0" anchor="b">
            <a:prstTxWarp prst="textArchDown">
              <a:avLst>
                <a:gd name="adj" fmla="val 621336"/>
              </a:avLst>
            </a:prstTxWarp>
            <a:spAutoFit/>
          </a:bodyPr>
          <a:lstStyle/>
          <a:p>
            <a:pPr lvl="0" algn="r" defTabSz="4175125" rtl="0">
              <a:defRPr/>
            </a:pPr>
            <a:r>
              <a:rPr lang="en-US" sz="1600" dirty="0">
                <a:solidFill>
                  <a:srgbClr val="1C5DAB"/>
                </a:solidFill>
                <a:latin typeface="HelveticaNeueLT Com 45 Lt"/>
              </a:rPr>
              <a:t> Bio-hybrid Fuels &amp; Chemicals</a:t>
            </a:r>
          </a:p>
        </p:txBody>
      </p:sp>
      <p:sp>
        <p:nvSpPr>
          <p:cNvPr id="193" name="Freihandform: Form 192">
            <a:extLst>
              <a:ext uri="{FF2B5EF4-FFF2-40B4-BE49-F238E27FC236}">
                <a16:creationId xmlns:a16="http://schemas.microsoft.com/office/drawing/2014/main" id="{2B77A69E-7862-4A65-AB87-41951468B51C}"/>
              </a:ext>
            </a:extLst>
          </p:cNvPr>
          <p:cNvSpPr/>
          <p:nvPr/>
        </p:nvSpPr>
        <p:spPr bwMode="auto">
          <a:xfrm rot="19786045" flipV="1">
            <a:off x="3783261" y="1375615"/>
            <a:ext cx="6227567" cy="4489579"/>
          </a:xfrm>
          <a:custGeom>
            <a:avLst/>
            <a:gdLst>
              <a:gd name="connsiteX0" fmla="*/ 6356191 w 7249493"/>
              <a:gd name="connsiteY0" fmla="*/ 3873329 h 5367029"/>
              <a:gd name="connsiteX1" fmla="*/ 7072030 w 7249493"/>
              <a:gd name="connsiteY1" fmla="*/ 3147942 h 5367029"/>
              <a:gd name="connsiteX2" fmla="*/ 7249493 w 7249493"/>
              <a:gd name="connsiteY2" fmla="*/ 2834721 h 5367029"/>
              <a:gd name="connsiteX3" fmla="*/ 7113736 w 7249493"/>
              <a:gd name="connsiteY3" fmla="*/ 2344038 h 5367029"/>
              <a:gd name="connsiteX4" fmla="*/ 6623053 w 7249493"/>
              <a:gd name="connsiteY4" fmla="*/ 2479795 h 5367029"/>
              <a:gd name="connsiteX5" fmla="*/ 6445590 w 7249493"/>
              <a:gd name="connsiteY5" fmla="*/ 2793016 h 5367029"/>
              <a:gd name="connsiteX6" fmla="*/ 3953037 w 7249493"/>
              <a:gd name="connsiteY6" fmla="*/ 2875652 h 5367029"/>
              <a:gd name="connsiteX7" fmla="*/ 3931937 w 7249493"/>
              <a:gd name="connsiteY7" fmla="*/ 2869377 h 5367029"/>
              <a:gd name="connsiteX8" fmla="*/ 3936879 w 7249493"/>
              <a:gd name="connsiteY8" fmla="*/ 2847925 h 5367029"/>
              <a:gd name="connsiteX9" fmla="*/ 5237487 w 7249493"/>
              <a:gd name="connsiteY9" fmla="*/ 720000 h 5367029"/>
              <a:gd name="connsiteX10" fmla="*/ 5597487 w 7249493"/>
              <a:gd name="connsiteY10" fmla="*/ 720000 h 5367029"/>
              <a:gd name="connsiteX11" fmla="*/ 5957487 w 7249493"/>
              <a:gd name="connsiteY11" fmla="*/ 360000 h 5367029"/>
              <a:gd name="connsiteX12" fmla="*/ 5597487 w 7249493"/>
              <a:gd name="connsiteY12" fmla="*/ 0 h 5367029"/>
              <a:gd name="connsiteX13" fmla="*/ 5237487 w 7249493"/>
              <a:gd name="connsiteY13" fmla="*/ 0 h 5367029"/>
              <a:gd name="connsiteX14" fmla="*/ 3188691 w 7249493"/>
              <a:gd name="connsiteY14" fmla="*/ 2884194 h 5367029"/>
              <a:gd name="connsiteX15" fmla="*/ 0 w 7249493"/>
              <a:gd name="connsiteY15" fmla="*/ 4742485 h 5367029"/>
              <a:gd name="connsiteX16" fmla="*/ 3920 w 7249493"/>
              <a:gd name="connsiteY16" fmla="*/ 4743518 h 5367029"/>
              <a:gd name="connsiteX17" fmla="*/ 1441 w 7249493"/>
              <a:gd name="connsiteY17" fmla="*/ 4744957 h 5367029"/>
              <a:gd name="connsiteX18" fmla="*/ 491785 w 7249493"/>
              <a:gd name="connsiteY18" fmla="*/ 4874213 h 5367029"/>
              <a:gd name="connsiteX19" fmla="*/ 362528 w 7249493"/>
              <a:gd name="connsiteY19" fmla="*/ 5364557 h 5367029"/>
              <a:gd name="connsiteX20" fmla="*/ 365002 w 7249493"/>
              <a:gd name="connsiteY20" fmla="*/ 5363109 h 5367029"/>
              <a:gd name="connsiteX21" fmla="*/ 363969 w 7249493"/>
              <a:gd name="connsiteY21" fmla="*/ 5367029 h 5367029"/>
              <a:gd name="connsiteX22" fmla="*/ 3552660 w 7249493"/>
              <a:gd name="connsiteY22" fmla="*/ 3508738 h 5367029"/>
              <a:gd name="connsiteX23" fmla="*/ 6356191 w 7249493"/>
              <a:gd name="connsiteY23" fmla="*/ 3873329 h 536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49493" h="5367029">
                <a:moveTo>
                  <a:pt x="6356191" y="3873329"/>
                </a:moveTo>
                <a:cubicBezTo>
                  <a:pt x="6613136" y="3736759"/>
                  <a:pt x="6856973" y="3507570"/>
                  <a:pt x="7072030" y="3147942"/>
                </a:cubicBezTo>
                <a:lnTo>
                  <a:pt x="7249493" y="2834721"/>
                </a:lnTo>
                <a:lnTo>
                  <a:pt x="7113736" y="2344038"/>
                </a:lnTo>
                <a:lnTo>
                  <a:pt x="6623053" y="2479795"/>
                </a:lnTo>
                <a:lnTo>
                  <a:pt x="6445590" y="2793016"/>
                </a:lnTo>
                <a:cubicBezTo>
                  <a:pt x="5863988" y="3934531"/>
                  <a:pt x="4787066" y="3143757"/>
                  <a:pt x="3953037" y="2875652"/>
                </a:cubicBezTo>
                <a:lnTo>
                  <a:pt x="3931937" y="2869377"/>
                </a:lnTo>
                <a:lnTo>
                  <a:pt x="3936879" y="2847925"/>
                </a:lnTo>
                <a:cubicBezTo>
                  <a:pt x="4114749" y="1990110"/>
                  <a:pt x="3957602" y="663313"/>
                  <a:pt x="5237487" y="720000"/>
                </a:cubicBezTo>
                <a:lnTo>
                  <a:pt x="5597487" y="720000"/>
                </a:lnTo>
                <a:lnTo>
                  <a:pt x="5957487" y="360000"/>
                </a:lnTo>
                <a:lnTo>
                  <a:pt x="5597487" y="0"/>
                </a:lnTo>
                <a:lnTo>
                  <a:pt x="5237487" y="0"/>
                </a:lnTo>
                <a:cubicBezTo>
                  <a:pt x="3003299" y="52437"/>
                  <a:pt x="3593733" y="2646128"/>
                  <a:pt x="3188691" y="2884194"/>
                </a:cubicBezTo>
                <a:lnTo>
                  <a:pt x="0" y="4742485"/>
                </a:lnTo>
                <a:lnTo>
                  <a:pt x="3920" y="4743518"/>
                </a:lnTo>
                <a:lnTo>
                  <a:pt x="1441" y="4744957"/>
                </a:lnTo>
                <a:lnTo>
                  <a:pt x="491785" y="4874213"/>
                </a:lnTo>
                <a:lnTo>
                  <a:pt x="362528" y="5364557"/>
                </a:lnTo>
                <a:lnTo>
                  <a:pt x="365002" y="5363109"/>
                </a:lnTo>
                <a:lnTo>
                  <a:pt x="363969" y="5367029"/>
                </a:lnTo>
                <a:lnTo>
                  <a:pt x="3552660" y="3508738"/>
                </a:lnTo>
                <a:cubicBezTo>
                  <a:pt x="3883183" y="3317757"/>
                  <a:pt x="5242760" y="4465131"/>
                  <a:pt x="6356191" y="3873329"/>
                </a:cubicBezTo>
                <a:close/>
              </a:path>
            </a:pathLst>
          </a:custGeom>
          <a:solidFill>
            <a:schemeClr val="bg1"/>
          </a:solidFill>
          <a:ln w="38100" cap="flat" cmpd="sng" algn="ctr">
            <a:solidFill>
              <a:srgbClr val="1C5DAB"/>
            </a:solidFill>
            <a:prstDash val="soli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00666A"/>
              </a:solidFill>
              <a:effectLst/>
              <a:uLnTx/>
              <a:uFillTx/>
              <a:latin typeface="HelveticaNeueLT Com 45 Lt"/>
              <a:cs typeface="Arial"/>
            </a:endParaRPr>
          </a:p>
        </p:txBody>
      </p:sp>
      <p:sp>
        <p:nvSpPr>
          <p:cNvPr id="194" name="Rechteck 193">
            <a:extLst>
              <a:ext uri="{FF2B5EF4-FFF2-40B4-BE49-F238E27FC236}">
                <a16:creationId xmlns:a16="http://schemas.microsoft.com/office/drawing/2014/main" id="{671E7391-11DA-4B79-B726-431AD55443FC}"/>
              </a:ext>
            </a:extLst>
          </p:cNvPr>
          <p:cNvSpPr/>
          <p:nvPr/>
        </p:nvSpPr>
        <p:spPr bwMode="auto">
          <a:xfrm rot="19111497">
            <a:off x="7668142" y="3236442"/>
            <a:ext cx="2315406" cy="1444204"/>
          </a:xfrm>
          <a:prstGeom prst="rect">
            <a:avLst/>
          </a:prstGeom>
        </p:spPr>
        <p:txBody>
          <a:bodyPr wrap="none">
            <a:prstTxWarp prst="textArchDown">
              <a:avLst>
                <a:gd name="adj" fmla="val 1108484"/>
              </a:avLst>
            </a:prstTxWarp>
            <a:spAutoFit/>
          </a:bodyPr>
          <a:lstStyle/>
          <a:p>
            <a:pPr marL="0" marR="0" lvl="0" indent="0" algn="l" defTabSz="4175125"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1C5DAB"/>
                </a:solidFill>
                <a:effectLst/>
                <a:uLnTx/>
                <a:uFillTx/>
                <a:latin typeface="HelveticaNeueLT Com 45 Lt"/>
                <a:cs typeface="Arial"/>
              </a:rPr>
              <a:t>Chemistry</a:t>
            </a:r>
          </a:p>
        </p:txBody>
      </p:sp>
      <p:sp>
        <p:nvSpPr>
          <p:cNvPr id="195" name="Ellipse 194">
            <a:extLst>
              <a:ext uri="{FF2B5EF4-FFF2-40B4-BE49-F238E27FC236}">
                <a16:creationId xmlns:a16="http://schemas.microsoft.com/office/drawing/2014/main" id="{48EB7AC1-C2F2-4653-A553-816B3314B02C}"/>
              </a:ext>
            </a:extLst>
          </p:cNvPr>
          <p:cNvSpPr>
            <a:spLocks noChangeAspect="1"/>
          </p:cNvSpPr>
          <p:nvPr/>
        </p:nvSpPr>
        <p:spPr bwMode="auto">
          <a:xfrm>
            <a:off x="5366999" y="3579015"/>
            <a:ext cx="834982" cy="813089"/>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r>
              <a:rPr lang="de-DE" dirty="0">
                <a:solidFill>
                  <a:prstClr val="white"/>
                </a:solidFill>
                <a:latin typeface="Calibri"/>
                <a:cs typeface="Arial"/>
              </a:rPr>
              <a:t>-(</a:t>
            </a:r>
            <a:r>
              <a:rPr lang="de-DE">
                <a:solidFill>
                  <a:prstClr val="white"/>
                </a:solidFill>
                <a:latin typeface="Calibri"/>
                <a:cs typeface="Arial"/>
              </a:rPr>
              <a:t>CH2)-</a:t>
            </a:r>
            <a:endParaRPr lang="en-US" dirty="0">
              <a:solidFill>
                <a:prstClr val="white"/>
              </a:solidFill>
              <a:latin typeface="Calibri"/>
              <a:cs typeface="Arial"/>
            </a:endParaRPr>
          </a:p>
        </p:txBody>
      </p:sp>
      <p:sp>
        <p:nvSpPr>
          <p:cNvPr id="196" name="Rechteck 195">
            <a:extLst>
              <a:ext uri="{FF2B5EF4-FFF2-40B4-BE49-F238E27FC236}">
                <a16:creationId xmlns:a16="http://schemas.microsoft.com/office/drawing/2014/main" id="{56921E4A-2561-4C75-83FE-1E4223D00617}"/>
              </a:ext>
            </a:extLst>
          </p:cNvPr>
          <p:cNvSpPr/>
          <p:nvPr/>
        </p:nvSpPr>
        <p:spPr>
          <a:xfrm>
            <a:off x="3670583" y="3164685"/>
            <a:ext cx="3274025" cy="366026"/>
          </a:xfrm>
          <a:prstGeom prst="rect">
            <a:avLst/>
          </a:prstGeom>
        </p:spPr>
        <p:txBody>
          <a:bodyPr wrap="none">
            <a:spAutoFit/>
          </a:bodyPr>
          <a:lstStyle/>
          <a:p>
            <a:pPr marL="0" marR="0" lvl="0" indent="0" algn="ctr" defTabSz="4175125" eaLnBrk="1" fontAlgn="auto" latinLnBrk="0" hangingPunct="1">
              <a:lnSpc>
                <a:spcPct val="100000"/>
              </a:lnSpc>
              <a:spcBef>
                <a:spcPts val="0"/>
              </a:spcBef>
              <a:spcAft>
                <a:spcPts val="0"/>
              </a:spcAft>
              <a:buClrTx/>
              <a:buSzTx/>
              <a:buFontTx/>
              <a:buNone/>
              <a:tabLst/>
              <a:defRPr/>
            </a:pPr>
            <a:r>
              <a:rPr lang="en-US" dirty="0">
                <a:solidFill>
                  <a:srgbClr val="1C5DAB"/>
                </a:solidFill>
                <a:latin typeface="HelveticaNeueLT Com 45 Lt" panose="020B0403020202020204" pitchFamily="34" charset="0"/>
                <a:cs typeface="Arial"/>
              </a:rPr>
              <a:t>Energy &amp; Chemistry Interfaces</a:t>
            </a:r>
          </a:p>
        </p:txBody>
      </p:sp>
      <p:sp>
        <p:nvSpPr>
          <p:cNvPr id="197" name="Rechteck 196">
            <a:extLst>
              <a:ext uri="{FF2B5EF4-FFF2-40B4-BE49-F238E27FC236}">
                <a16:creationId xmlns:a16="http://schemas.microsoft.com/office/drawing/2014/main" id="{B2045C6D-AA9D-439A-A1D5-2569274DBECA}"/>
              </a:ext>
            </a:extLst>
          </p:cNvPr>
          <p:cNvSpPr/>
          <p:nvPr/>
        </p:nvSpPr>
        <p:spPr bwMode="auto">
          <a:xfrm rot="2264610">
            <a:off x="7717136" y="2110834"/>
            <a:ext cx="2315406" cy="1444204"/>
          </a:xfrm>
          <a:prstGeom prst="rect">
            <a:avLst/>
          </a:prstGeom>
        </p:spPr>
        <p:txBody>
          <a:bodyPr wrap="none">
            <a:prstTxWarp prst="textArchUp">
              <a:avLst>
                <a:gd name="adj" fmla="val 12710780"/>
              </a:avLst>
            </a:prstTxWarp>
            <a:spAutoFit/>
          </a:bodyPr>
          <a:lstStyle/>
          <a:p>
            <a:pPr marL="0" marR="0" lvl="0" indent="0" algn="l" defTabSz="4175125"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1C5DAB"/>
                </a:solidFill>
                <a:effectLst/>
                <a:uLnTx/>
                <a:uFillTx/>
                <a:latin typeface="HelveticaNeueLT Com 45 Lt"/>
                <a:cs typeface="Arial"/>
              </a:rPr>
              <a:t>Energy</a:t>
            </a:r>
          </a:p>
        </p:txBody>
      </p:sp>
      <p:sp>
        <p:nvSpPr>
          <p:cNvPr id="198" name="Ellipse 197">
            <a:extLst>
              <a:ext uri="{FF2B5EF4-FFF2-40B4-BE49-F238E27FC236}">
                <a16:creationId xmlns:a16="http://schemas.microsoft.com/office/drawing/2014/main" id="{075D41AE-1785-4464-9C77-945C233199E7}"/>
              </a:ext>
            </a:extLst>
          </p:cNvPr>
          <p:cNvSpPr>
            <a:spLocks noChangeAspect="1"/>
          </p:cNvSpPr>
          <p:nvPr/>
        </p:nvSpPr>
        <p:spPr>
          <a:xfrm>
            <a:off x="1865806" y="3060786"/>
            <a:ext cx="778727" cy="758309"/>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nvGrpSpPr>
          <p:cNvPr id="199" name="Gruppieren 198">
            <a:extLst>
              <a:ext uri="{FF2B5EF4-FFF2-40B4-BE49-F238E27FC236}">
                <a16:creationId xmlns:a16="http://schemas.microsoft.com/office/drawing/2014/main" id="{58314E60-2452-4C83-AE28-7B9981ADEB12}"/>
              </a:ext>
            </a:extLst>
          </p:cNvPr>
          <p:cNvGrpSpPr>
            <a:grpSpLocks noChangeAspect="1"/>
          </p:cNvGrpSpPr>
          <p:nvPr/>
        </p:nvGrpSpPr>
        <p:grpSpPr>
          <a:xfrm>
            <a:off x="5140626" y="2308505"/>
            <a:ext cx="834982" cy="813089"/>
            <a:chOff x="943066" y="4523628"/>
            <a:chExt cx="720000" cy="720000"/>
          </a:xfrm>
        </p:grpSpPr>
        <p:sp>
          <p:nvSpPr>
            <p:cNvPr id="258" name="Ellipse 257">
              <a:extLst>
                <a:ext uri="{FF2B5EF4-FFF2-40B4-BE49-F238E27FC236}">
                  <a16:creationId xmlns:a16="http://schemas.microsoft.com/office/drawing/2014/main" id="{BF94FD63-B575-45B3-915D-A4302AB64672}"/>
                </a:ext>
              </a:extLst>
            </p:cNvPr>
            <p:cNvSpPr/>
            <p:nvPr/>
          </p:nvSpPr>
          <p:spPr>
            <a:xfrm>
              <a:off x="943066" y="4523628"/>
              <a:ext cx="720000" cy="720000"/>
            </a:xfrm>
            <a:prstGeom prst="ellipse">
              <a:avLst/>
            </a:prstGeom>
            <a:solidFill>
              <a:srgbClr val="00AAA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white"/>
                  </a:solidFill>
                  <a:effectLst/>
                  <a:uLnTx/>
                  <a:uFillTx/>
                  <a:latin typeface="Calibri"/>
                  <a:cs typeface="Arial"/>
                </a:rPr>
                <a:t>NH</a:t>
              </a:r>
              <a:r>
                <a:rPr kumimoji="0" lang="de-DE" sz="2000" b="0" i="0" u="none" strike="noStrike" kern="0" cap="none" spc="0" normalizeH="0" baseline="-25000" noProof="0" dirty="0">
                  <a:ln>
                    <a:noFill/>
                  </a:ln>
                  <a:solidFill>
                    <a:prstClr val="white"/>
                  </a:solidFill>
                  <a:effectLst/>
                  <a:uLnTx/>
                  <a:uFillTx/>
                  <a:latin typeface="Calibri"/>
                  <a:cs typeface="Arial"/>
                </a:rPr>
                <a:t>3</a:t>
              </a:r>
              <a:endParaRPr kumimoji="0" lang="en-US" sz="2000" b="0" i="0" u="none" strike="noStrike" kern="0" cap="none" spc="0" normalizeH="0" baseline="0" noProof="0" dirty="0">
                <a:ln>
                  <a:noFill/>
                </a:ln>
                <a:solidFill>
                  <a:prstClr val="white"/>
                </a:solidFill>
                <a:effectLst/>
                <a:uLnTx/>
                <a:uFillTx/>
                <a:latin typeface="Calibri"/>
                <a:cs typeface="Arial"/>
              </a:endParaRPr>
            </a:p>
          </p:txBody>
        </p:sp>
        <p:sp>
          <p:nvSpPr>
            <p:cNvPr id="259" name="Ellipse 258">
              <a:extLst>
                <a:ext uri="{FF2B5EF4-FFF2-40B4-BE49-F238E27FC236}">
                  <a16:creationId xmlns:a16="http://schemas.microsoft.com/office/drawing/2014/main" id="{412159D5-C051-492B-96FF-77534D25B9C6}"/>
                </a:ext>
              </a:extLst>
            </p:cNvPr>
            <p:cNvSpPr>
              <a:spLocks noChangeAspect="1"/>
            </p:cNvSpPr>
            <p:nvPr/>
          </p:nvSpPr>
          <p:spPr>
            <a:xfrm>
              <a:off x="943066" y="4523628"/>
              <a:ext cx="720000" cy="720000"/>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sp>
        <p:nvSpPr>
          <p:cNvPr id="200" name="Ellipse 199">
            <a:extLst>
              <a:ext uri="{FF2B5EF4-FFF2-40B4-BE49-F238E27FC236}">
                <a16:creationId xmlns:a16="http://schemas.microsoft.com/office/drawing/2014/main" id="{B746633E-2B91-4CB6-95C1-DA97B54BE9CF}"/>
              </a:ext>
            </a:extLst>
          </p:cNvPr>
          <p:cNvSpPr>
            <a:spLocks noChangeAspect="1"/>
          </p:cNvSpPr>
          <p:nvPr/>
        </p:nvSpPr>
        <p:spPr bwMode="auto">
          <a:xfrm>
            <a:off x="5870347" y="2390195"/>
            <a:ext cx="834982" cy="813089"/>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r>
              <a:rPr lang="de-DE" dirty="0">
                <a:solidFill>
                  <a:prstClr val="white"/>
                </a:solidFill>
                <a:latin typeface="Calibri"/>
                <a:cs typeface="Arial"/>
              </a:rPr>
              <a:t>CH</a:t>
            </a:r>
            <a:r>
              <a:rPr lang="de-DE" baseline="-25000" dirty="0">
                <a:solidFill>
                  <a:prstClr val="white"/>
                </a:solidFill>
                <a:latin typeface="Calibri"/>
                <a:cs typeface="Arial"/>
              </a:rPr>
              <a:t>3</a:t>
            </a:r>
            <a:r>
              <a:rPr lang="de-DE" dirty="0">
                <a:solidFill>
                  <a:prstClr val="white"/>
                </a:solidFill>
                <a:latin typeface="Calibri"/>
                <a:cs typeface="Arial"/>
              </a:rPr>
              <a:t>OH</a:t>
            </a:r>
            <a:endParaRPr lang="en-US" dirty="0">
              <a:solidFill>
                <a:prstClr val="white"/>
              </a:solidFill>
              <a:latin typeface="Calibri"/>
              <a:cs typeface="Arial"/>
            </a:endParaRPr>
          </a:p>
        </p:txBody>
      </p:sp>
      <p:grpSp>
        <p:nvGrpSpPr>
          <p:cNvPr id="201" name="Gruppieren 200">
            <a:extLst>
              <a:ext uri="{FF2B5EF4-FFF2-40B4-BE49-F238E27FC236}">
                <a16:creationId xmlns:a16="http://schemas.microsoft.com/office/drawing/2014/main" id="{82D42D2F-7B48-4C36-B0C9-54210BF777FD}"/>
              </a:ext>
            </a:extLst>
          </p:cNvPr>
          <p:cNvGrpSpPr>
            <a:grpSpLocks noChangeAspect="1"/>
          </p:cNvGrpSpPr>
          <p:nvPr/>
        </p:nvGrpSpPr>
        <p:grpSpPr>
          <a:xfrm>
            <a:off x="9819782" y="4150872"/>
            <a:ext cx="622317" cy="602288"/>
            <a:chOff x="8765542" y="4543110"/>
            <a:chExt cx="955081" cy="949230"/>
          </a:xfrm>
        </p:grpSpPr>
        <p:sp>
          <p:nvSpPr>
            <p:cNvPr id="256" name="Ellipse 255">
              <a:extLst>
                <a:ext uri="{FF2B5EF4-FFF2-40B4-BE49-F238E27FC236}">
                  <a16:creationId xmlns:a16="http://schemas.microsoft.com/office/drawing/2014/main" id="{095204BB-42BC-4334-A088-1372893DFEF9}"/>
                </a:ext>
              </a:extLst>
            </p:cNvPr>
            <p:cNvSpPr/>
            <p:nvPr/>
          </p:nvSpPr>
          <p:spPr bwMode="auto">
            <a:xfrm>
              <a:off x="8765542" y="4585725"/>
              <a:ext cx="864000" cy="864000"/>
            </a:xfrm>
            <a:prstGeom prst="ellipse">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cs typeface="Arial"/>
              </a:endParaRPr>
            </a:p>
          </p:txBody>
        </p:sp>
        <p:pic>
          <p:nvPicPr>
            <p:cNvPr id="257" name="Picture 7" descr="5,484 Polymer Illustrations &amp;amp; Clip Art - iStock">
              <a:extLst>
                <a:ext uri="{FF2B5EF4-FFF2-40B4-BE49-F238E27FC236}">
                  <a16:creationId xmlns:a16="http://schemas.microsoft.com/office/drawing/2014/main" id="{7161A3D6-BC5C-4B99-B857-5399D6F68855}"/>
                </a:ext>
              </a:extLst>
            </p:cNvPr>
            <p:cNvPicPr>
              <a:picLocks noChangeAspect="1" noChangeArrowheads="1"/>
            </p:cNvPicPr>
            <p:nvPr/>
          </p:nvPicPr>
          <p:blipFill>
            <a:blip r:embed="rId8"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771393" y="4543110"/>
              <a:ext cx="949230" cy="949230"/>
            </a:xfrm>
            <a:prstGeom prst="rect">
              <a:avLst/>
            </a:prstGeom>
            <a:noFill/>
            <a:extLst>
              <a:ext uri="{909E8E84-426E-40DD-AFC4-6F175D3DCCD1}">
                <a14:hiddenFill xmlns:a14="http://schemas.microsoft.com/office/drawing/2010/main">
                  <a:solidFill>
                    <a:srgbClr val="FFFFFF"/>
                  </a:solidFill>
                </a14:hiddenFill>
              </a:ext>
            </a:extLst>
          </p:spPr>
        </p:pic>
      </p:grpSp>
      <p:sp>
        <p:nvSpPr>
          <p:cNvPr id="202" name="Ellipse 201">
            <a:extLst>
              <a:ext uri="{FF2B5EF4-FFF2-40B4-BE49-F238E27FC236}">
                <a16:creationId xmlns:a16="http://schemas.microsoft.com/office/drawing/2014/main" id="{7CB4F0DA-6D5E-497B-8599-1A31FA558954}"/>
              </a:ext>
            </a:extLst>
          </p:cNvPr>
          <p:cNvSpPr>
            <a:spLocks noChangeAspect="1"/>
          </p:cNvSpPr>
          <p:nvPr/>
        </p:nvSpPr>
        <p:spPr>
          <a:xfrm>
            <a:off x="8647009" y="2894058"/>
            <a:ext cx="402028" cy="391487"/>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cs typeface="Arial"/>
            </a:endParaRPr>
          </a:p>
        </p:txBody>
      </p:sp>
      <p:sp>
        <p:nvSpPr>
          <p:cNvPr id="203" name="Ellipse 9">
            <a:extLst>
              <a:ext uri="{FF2B5EF4-FFF2-40B4-BE49-F238E27FC236}">
                <a16:creationId xmlns:a16="http://schemas.microsoft.com/office/drawing/2014/main" id="{99673C4F-51E5-4596-8342-A5073D753787}"/>
              </a:ext>
            </a:extLst>
          </p:cNvPr>
          <p:cNvSpPr>
            <a:spLocks noChangeAspect="1"/>
          </p:cNvSpPr>
          <p:nvPr/>
        </p:nvSpPr>
        <p:spPr bwMode="auto">
          <a:xfrm>
            <a:off x="3369360" y="3598540"/>
            <a:ext cx="618505" cy="602288"/>
          </a:xfrm>
          <a:prstGeom prst="ellipse">
            <a:avLst/>
          </a:prstGeom>
          <a:solidFill>
            <a:schemeClr val="bg1"/>
          </a:solidFill>
          <a:ln w="25400" cap="flat" cmpd="sng" algn="ctr">
            <a:solidFill>
              <a:srgbClr val="1C5DAB"/>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C5DAB"/>
                </a:solidFill>
                <a:effectLst/>
                <a:uLnTx/>
                <a:uFillTx/>
                <a:latin typeface="Arial"/>
                <a:ea typeface="+mn-ea"/>
                <a:cs typeface="Arial"/>
              </a:rPr>
              <a:t>e</a:t>
            </a:r>
            <a:r>
              <a:rPr kumimoji="0" lang="en-US" sz="2400" b="0" i="0" u="none" strike="noStrike" kern="0" cap="none" spc="0" normalizeH="0" baseline="30000" noProof="0" dirty="0">
                <a:ln>
                  <a:noFill/>
                </a:ln>
                <a:solidFill>
                  <a:srgbClr val="1C5DAB"/>
                </a:solidFill>
                <a:effectLst/>
                <a:uLnTx/>
                <a:uFillTx/>
                <a:latin typeface="Arial"/>
                <a:cs typeface="Arial"/>
              </a:rPr>
              <a:t>-</a:t>
            </a:r>
            <a:endParaRPr kumimoji="0" sz="1400" b="0" i="0" u="none" strike="noStrike" kern="0" cap="none" spc="0" normalizeH="0" baseline="0" noProof="0" dirty="0">
              <a:ln>
                <a:noFill/>
              </a:ln>
              <a:solidFill>
                <a:srgbClr val="1C5DAB"/>
              </a:solidFill>
              <a:effectLst/>
              <a:uLnTx/>
              <a:uFillTx/>
              <a:latin typeface="Calibri"/>
              <a:cs typeface="Arial"/>
            </a:endParaRPr>
          </a:p>
        </p:txBody>
      </p:sp>
      <p:sp>
        <p:nvSpPr>
          <p:cNvPr id="204" name="Ellipse 22">
            <a:extLst>
              <a:ext uri="{FF2B5EF4-FFF2-40B4-BE49-F238E27FC236}">
                <a16:creationId xmlns:a16="http://schemas.microsoft.com/office/drawing/2014/main" id="{DAAC4594-8DAA-4EA0-8D5B-0CEB393E343B}"/>
              </a:ext>
            </a:extLst>
          </p:cNvPr>
          <p:cNvSpPr>
            <a:spLocks noChangeAspect="1"/>
          </p:cNvSpPr>
          <p:nvPr/>
        </p:nvSpPr>
        <p:spPr bwMode="auto">
          <a:xfrm>
            <a:off x="2549123" y="4303112"/>
            <a:ext cx="618505" cy="602288"/>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666A"/>
                </a:solidFill>
                <a:effectLst/>
                <a:uLnTx/>
                <a:uFillTx/>
                <a:latin typeface="Arial"/>
                <a:ea typeface="+mn-ea"/>
                <a:cs typeface="Arial"/>
              </a:rPr>
              <a:t>H</a:t>
            </a:r>
            <a:r>
              <a:rPr kumimoji="0" lang="en-US" sz="1600" b="0" i="0" u="none" strike="noStrike" kern="0" cap="none" spc="0" normalizeH="0" baseline="-25000" noProof="0" dirty="0">
                <a:ln>
                  <a:noFill/>
                </a:ln>
                <a:solidFill>
                  <a:srgbClr val="00666A"/>
                </a:solidFill>
                <a:effectLst/>
                <a:uLnTx/>
                <a:uFillTx/>
                <a:latin typeface="Arial"/>
                <a:ea typeface="+mn-ea"/>
                <a:cs typeface="Arial"/>
              </a:rPr>
              <a:t>2</a:t>
            </a:r>
            <a:endParaRPr kumimoji="0" lang="en-US" sz="1600" b="0" i="0" u="none" strike="noStrike" kern="0" cap="none" spc="0" normalizeH="0" baseline="0" noProof="0" dirty="0">
              <a:ln>
                <a:noFill/>
              </a:ln>
              <a:solidFill>
                <a:srgbClr val="00666A"/>
              </a:solidFill>
              <a:effectLst/>
              <a:uLnTx/>
              <a:uFillTx/>
              <a:latin typeface="Arial"/>
              <a:ea typeface="+mn-ea"/>
              <a:cs typeface="Arial"/>
            </a:endParaRPr>
          </a:p>
        </p:txBody>
      </p:sp>
      <p:grpSp>
        <p:nvGrpSpPr>
          <p:cNvPr id="205" name="Gruppieren 204">
            <a:extLst>
              <a:ext uri="{FF2B5EF4-FFF2-40B4-BE49-F238E27FC236}">
                <a16:creationId xmlns:a16="http://schemas.microsoft.com/office/drawing/2014/main" id="{B569864D-735F-4A0B-A5F3-AC4520809135}"/>
              </a:ext>
            </a:extLst>
          </p:cNvPr>
          <p:cNvGrpSpPr>
            <a:grpSpLocks noChangeAspect="1"/>
          </p:cNvGrpSpPr>
          <p:nvPr/>
        </p:nvGrpSpPr>
        <p:grpSpPr>
          <a:xfrm>
            <a:off x="2635987" y="3423244"/>
            <a:ext cx="834982" cy="813089"/>
            <a:chOff x="4089892" y="5000194"/>
            <a:chExt cx="679019" cy="679019"/>
          </a:xfrm>
        </p:grpSpPr>
        <p:sp>
          <p:nvSpPr>
            <p:cNvPr id="254" name="Ellipse 9">
              <a:extLst>
                <a:ext uri="{FF2B5EF4-FFF2-40B4-BE49-F238E27FC236}">
                  <a16:creationId xmlns:a16="http://schemas.microsoft.com/office/drawing/2014/main" id="{E8377D26-83AE-4989-A6C6-BB0628FC846C}"/>
                </a:ext>
              </a:extLst>
            </p:cNvPr>
            <p:cNvSpPr>
              <a:spLocks noChangeAspect="1"/>
            </p:cNvSpPr>
            <p:nvPr/>
          </p:nvSpPr>
          <p:spPr bwMode="auto">
            <a:xfrm>
              <a:off x="4089892" y="5000194"/>
              <a:ext cx="679019" cy="679019"/>
            </a:xfrm>
            <a:prstGeom prst="ellipse">
              <a:avLst/>
            </a:prstGeom>
            <a:solidFill>
              <a:schemeClr val="bg1"/>
            </a:solidFill>
            <a:ln w="25400" cap="flat" cmpd="sng" algn="ctr">
              <a:solidFill>
                <a:srgbClr val="FAA61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55" name="Grafik 254" descr="Sonne">
              <a:extLst>
                <a:ext uri="{FF2B5EF4-FFF2-40B4-BE49-F238E27FC236}">
                  <a16:creationId xmlns:a16="http://schemas.microsoft.com/office/drawing/2014/main" id="{F4294D3E-336E-49AD-9D23-DEC334E02F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bwMode="auto">
            <a:xfrm>
              <a:off x="4167791" y="5078093"/>
              <a:ext cx="523221" cy="523221"/>
            </a:xfrm>
            <a:prstGeom prst="rect">
              <a:avLst/>
            </a:prstGeom>
          </p:spPr>
        </p:pic>
      </p:grpSp>
      <p:grpSp>
        <p:nvGrpSpPr>
          <p:cNvPr id="206" name="Gruppieren 205">
            <a:extLst>
              <a:ext uri="{FF2B5EF4-FFF2-40B4-BE49-F238E27FC236}">
                <a16:creationId xmlns:a16="http://schemas.microsoft.com/office/drawing/2014/main" id="{AD62CC33-02C4-480F-B349-2CDD4B74C7EA}"/>
              </a:ext>
            </a:extLst>
          </p:cNvPr>
          <p:cNvGrpSpPr>
            <a:grpSpLocks noChangeAspect="1"/>
          </p:cNvGrpSpPr>
          <p:nvPr/>
        </p:nvGrpSpPr>
        <p:grpSpPr>
          <a:xfrm>
            <a:off x="1953138" y="3771110"/>
            <a:ext cx="834982" cy="813089"/>
            <a:chOff x="4940353" y="5190690"/>
            <a:chExt cx="1178624" cy="1178624"/>
          </a:xfrm>
        </p:grpSpPr>
        <p:sp>
          <p:nvSpPr>
            <p:cNvPr id="250" name="Ellipse 9">
              <a:extLst>
                <a:ext uri="{FF2B5EF4-FFF2-40B4-BE49-F238E27FC236}">
                  <a16:creationId xmlns:a16="http://schemas.microsoft.com/office/drawing/2014/main" id="{DF0D0D78-9CD0-4640-AE67-566D2B698DD6}"/>
                </a:ext>
              </a:extLst>
            </p:cNvPr>
            <p:cNvSpPr>
              <a:spLocks noChangeAspect="1"/>
            </p:cNvSpPr>
            <p:nvPr/>
          </p:nvSpPr>
          <p:spPr bwMode="auto">
            <a:xfrm>
              <a:off x="4940353" y="5190690"/>
              <a:ext cx="1178624" cy="1178624"/>
            </a:xfrm>
            <a:prstGeom prst="ellipse">
              <a:avLst/>
            </a:prstGeom>
            <a:solidFill>
              <a:schemeClr val="bg1"/>
            </a:solidFill>
            <a:ln w="25400" cap="flat" cmpd="sng" algn="ctr">
              <a:solidFill>
                <a:srgbClr val="1C5DAB"/>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sp>
          <p:nvSpPr>
            <p:cNvPr id="251" name="Freihandform: Form 250">
              <a:extLst>
                <a:ext uri="{FF2B5EF4-FFF2-40B4-BE49-F238E27FC236}">
                  <a16:creationId xmlns:a16="http://schemas.microsoft.com/office/drawing/2014/main" id="{298C5DD1-CBFC-435E-90DE-8AF2A86AAC47}"/>
                </a:ext>
              </a:extLst>
            </p:cNvPr>
            <p:cNvSpPr>
              <a:spLocks noChangeAspect="1"/>
            </p:cNvSpPr>
            <p:nvPr/>
          </p:nvSpPr>
          <p:spPr bwMode="auto">
            <a:xfrm>
              <a:off x="4949775" y="5443978"/>
              <a:ext cx="725051" cy="242670"/>
            </a:xfrm>
            <a:custGeom>
              <a:avLst/>
              <a:gdLst>
                <a:gd name="connsiteX0" fmla="*/ 612014 w 725051"/>
                <a:gd name="connsiteY0" fmla="*/ 225 h 242670"/>
                <a:gd name="connsiteX1" fmla="*/ 691376 w 725051"/>
                <a:gd name="connsiteY1" fmla="*/ 37163 h 242670"/>
                <a:gd name="connsiteX2" fmla="*/ 715022 w 725051"/>
                <a:gd name="connsiteY2" fmla="*/ 169861 h 242670"/>
                <a:gd name="connsiteX3" fmla="*/ 619419 w 725051"/>
                <a:gd name="connsiteY3" fmla="*/ 241817 h 242670"/>
                <a:gd name="connsiteX4" fmla="*/ 616023 w 725051"/>
                <a:gd name="connsiteY4" fmla="*/ 241976 h 242670"/>
                <a:gd name="connsiteX5" fmla="*/ 603303 w 725051"/>
                <a:gd name="connsiteY5" fmla="*/ 242573 h 242670"/>
                <a:gd name="connsiteX6" fmla="*/ 601235 w 725051"/>
                <a:gd name="connsiteY6" fmla="*/ 242670 h 242670"/>
                <a:gd name="connsiteX7" fmla="*/ 601238 w 725051"/>
                <a:gd name="connsiteY7" fmla="*/ 242573 h 242670"/>
                <a:gd name="connsiteX8" fmla="*/ 0 w 725051"/>
                <a:gd name="connsiteY8" fmla="*/ 242573 h 242670"/>
                <a:gd name="connsiteX9" fmla="*/ 2552 w 725051"/>
                <a:gd name="connsiteY9" fmla="*/ 217257 h 242670"/>
                <a:gd name="connsiteX10" fmla="*/ 14572 w 725051"/>
                <a:gd name="connsiteY10" fmla="*/ 178536 h 242670"/>
                <a:gd name="connsiteX11" fmla="*/ 612960 w 725051"/>
                <a:gd name="connsiteY11" fmla="*/ 178536 h 242670"/>
                <a:gd name="connsiteX12" fmla="*/ 620143 w 725051"/>
                <a:gd name="connsiteY12" fmla="*/ 177645 h 242670"/>
                <a:gd name="connsiteX13" fmla="*/ 657413 w 725051"/>
                <a:gd name="connsiteY13" fmla="*/ 144530 h 242670"/>
                <a:gd name="connsiteX14" fmla="*/ 646240 w 725051"/>
                <a:gd name="connsiteY14" fmla="*/ 81021 h 242670"/>
                <a:gd name="connsiteX15" fmla="*/ 582807 w 725051"/>
                <a:gd name="connsiteY15" fmla="*/ 67361 h 242670"/>
                <a:gd name="connsiteX16" fmla="*/ 547326 w 725051"/>
                <a:gd name="connsiteY16" fmla="*/ 121362 h 242670"/>
                <a:gd name="connsiteX17" fmla="*/ 484396 w 725051"/>
                <a:gd name="connsiteY17" fmla="*/ 121363 h 242670"/>
                <a:gd name="connsiteX18" fmla="*/ 559142 w 725051"/>
                <a:gd name="connsiteY18" fmla="*/ 9048 h 242670"/>
                <a:gd name="connsiteX19" fmla="*/ 612014 w 725051"/>
                <a:gd name="connsiteY19" fmla="*/ 225 h 24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5051" h="242670">
                  <a:moveTo>
                    <a:pt x="612014" y="225"/>
                  </a:moveTo>
                  <a:cubicBezTo>
                    <a:pt x="641512" y="2038"/>
                    <a:pt x="669998" y="14783"/>
                    <a:pt x="691376" y="37163"/>
                  </a:cubicBezTo>
                  <a:cubicBezTo>
                    <a:pt x="725135" y="72505"/>
                    <a:pt x="734468" y="124875"/>
                    <a:pt x="715022" y="169861"/>
                  </a:cubicBezTo>
                  <a:cubicBezTo>
                    <a:pt x="697843" y="209606"/>
                    <a:pt x="661209" y="236641"/>
                    <a:pt x="619419" y="241817"/>
                  </a:cubicBezTo>
                  <a:lnTo>
                    <a:pt x="616023" y="241976"/>
                  </a:lnTo>
                  <a:lnTo>
                    <a:pt x="603303" y="242573"/>
                  </a:lnTo>
                  <a:lnTo>
                    <a:pt x="601235" y="242670"/>
                  </a:lnTo>
                  <a:cubicBezTo>
                    <a:pt x="601236" y="242638"/>
                    <a:pt x="601237" y="242605"/>
                    <a:pt x="601238" y="242573"/>
                  </a:cubicBezTo>
                  <a:lnTo>
                    <a:pt x="0" y="242573"/>
                  </a:lnTo>
                  <a:lnTo>
                    <a:pt x="2552" y="217257"/>
                  </a:lnTo>
                  <a:lnTo>
                    <a:pt x="14572" y="178536"/>
                  </a:lnTo>
                  <a:lnTo>
                    <a:pt x="612960" y="178536"/>
                  </a:lnTo>
                  <a:lnTo>
                    <a:pt x="620143" y="177645"/>
                  </a:lnTo>
                  <a:cubicBezTo>
                    <a:pt x="636554" y="172984"/>
                    <a:pt x="650421" y="161010"/>
                    <a:pt x="657413" y="144530"/>
                  </a:cubicBezTo>
                  <a:cubicBezTo>
                    <a:pt x="666549" y="122997"/>
                    <a:pt x="662150" y="97988"/>
                    <a:pt x="646240" y="81021"/>
                  </a:cubicBezTo>
                  <a:cubicBezTo>
                    <a:pt x="629889" y="63582"/>
                    <a:pt x="604695" y="58157"/>
                    <a:pt x="582807" y="67361"/>
                  </a:cubicBezTo>
                  <a:cubicBezTo>
                    <a:pt x="561334" y="76392"/>
                    <a:pt x="547326" y="97711"/>
                    <a:pt x="547326" y="121362"/>
                  </a:cubicBezTo>
                  <a:lnTo>
                    <a:pt x="484396" y="121363"/>
                  </a:lnTo>
                  <a:cubicBezTo>
                    <a:pt x="484396" y="72092"/>
                    <a:pt x="513931" y="27712"/>
                    <a:pt x="559142" y="9048"/>
                  </a:cubicBezTo>
                  <a:cubicBezTo>
                    <a:pt x="576252" y="1985"/>
                    <a:pt x="594315" y="-863"/>
                    <a:pt x="612014" y="225"/>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252" name="Freihandform: Form 251">
              <a:extLst>
                <a:ext uri="{FF2B5EF4-FFF2-40B4-BE49-F238E27FC236}">
                  <a16:creationId xmlns:a16="http://schemas.microsoft.com/office/drawing/2014/main" id="{F2F74F4C-4187-403E-BD3F-B8601AA2FEAE}"/>
                </a:ext>
              </a:extLst>
            </p:cNvPr>
            <p:cNvSpPr>
              <a:spLocks noChangeAspect="1"/>
            </p:cNvSpPr>
            <p:nvPr/>
          </p:nvSpPr>
          <p:spPr bwMode="auto">
            <a:xfrm>
              <a:off x="4940353" y="5715722"/>
              <a:ext cx="1006240" cy="330006"/>
            </a:xfrm>
            <a:custGeom>
              <a:avLst/>
              <a:gdLst>
                <a:gd name="connsiteX0" fmla="*/ 837863 w 1006240"/>
                <a:gd name="connsiteY0" fmla="*/ 0 h 330006"/>
                <a:gd name="connsiteX1" fmla="*/ 840675 w 1006240"/>
                <a:gd name="connsiteY1" fmla="*/ 132 h 330006"/>
                <a:gd name="connsiteX2" fmla="*/ 857974 w 1006240"/>
                <a:gd name="connsiteY2" fmla="*/ 944 h 330006"/>
                <a:gd name="connsiteX3" fmla="*/ 862592 w 1006240"/>
                <a:gd name="connsiteY3" fmla="*/ 1160 h 330006"/>
                <a:gd name="connsiteX4" fmla="*/ 992602 w 1006240"/>
                <a:gd name="connsiteY4" fmla="*/ 99013 h 330006"/>
                <a:gd name="connsiteX5" fmla="*/ 960446 w 1006240"/>
                <a:gd name="connsiteY5" fmla="*/ 279469 h 330006"/>
                <a:gd name="connsiteX6" fmla="*/ 852521 w 1006240"/>
                <a:gd name="connsiteY6" fmla="*/ 329701 h 330006"/>
                <a:gd name="connsiteX7" fmla="*/ 780621 w 1006240"/>
                <a:gd name="connsiteY7" fmla="*/ 317702 h 330006"/>
                <a:gd name="connsiteX8" fmla="*/ 678973 w 1006240"/>
                <a:gd name="connsiteY8" fmla="*/ 164966 h 330006"/>
                <a:gd name="connsiteX9" fmla="*/ 764553 w 1006240"/>
                <a:gd name="connsiteY9" fmla="*/ 164966 h 330006"/>
                <a:gd name="connsiteX10" fmla="*/ 812803 w 1006240"/>
                <a:gd name="connsiteY10" fmla="*/ 238402 h 330006"/>
                <a:gd name="connsiteX11" fmla="*/ 899066 w 1006240"/>
                <a:gd name="connsiteY11" fmla="*/ 219827 h 330006"/>
                <a:gd name="connsiteX12" fmla="*/ 914259 w 1006240"/>
                <a:gd name="connsiteY12" fmla="*/ 133460 h 330006"/>
                <a:gd name="connsiteX13" fmla="*/ 863575 w 1006240"/>
                <a:gd name="connsiteY13" fmla="*/ 88428 h 330006"/>
                <a:gd name="connsiteX14" fmla="*/ 853807 w 1006240"/>
                <a:gd name="connsiteY14" fmla="*/ 87216 h 330006"/>
                <a:gd name="connsiteX15" fmla="*/ 2312 w 1006240"/>
                <a:gd name="connsiteY15" fmla="*/ 87216 h 330006"/>
                <a:gd name="connsiteX16" fmla="*/ 0 w 1006240"/>
                <a:gd name="connsiteY16" fmla="*/ 64280 h 330006"/>
                <a:gd name="connsiteX17" fmla="*/ 6467 w 1006240"/>
                <a:gd name="connsiteY17" fmla="*/ 132 h 330006"/>
                <a:gd name="connsiteX18" fmla="*/ 837867 w 1006240"/>
                <a:gd name="connsiteY18" fmla="*/ 132 h 330006"/>
                <a:gd name="connsiteX19" fmla="*/ 837863 w 1006240"/>
                <a:gd name="connsiteY19" fmla="*/ 0 h 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240" h="330006">
                  <a:moveTo>
                    <a:pt x="837863" y="0"/>
                  </a:moveTo>
                  <a:lnTo>
                    <a:pt x="840675" y="132"/>
                  </a:lnTo>
                  <a:lnTo>
                    <a:pt x="857974" y="944"/>
                  </a:lnTo>
                  <a:lnTo>
                    <a:pt x="862592" y="1160"/>
                  </a:lnTo>
                  <a:cubicBezTo>
                    <a:pt x="919422" y="8199"/>
                    <a:pt x="969239" y="44964"/>
                    <a:pt x="992602" y="99013"/>
                  </a:cubicBezTo>
                  <a:cubicBezTo>
                    <a:pt x="1019045" y="160190"/>
                    <a:pt x="1006355" y="231407"/>
                    <a:pt x="960446" y="279469"/>
                  </a:cubicBezTo>
                  <a:cubicBezTo>
                    <a:pt x="931374" y="309904"/>
                    <a:pt x="892635" y="327236"/>
                    <a:pt x="852521" y="329701"/>
                  </a:cubicBezTo>
                  <a:cubicBezTo>
                    <a:pt x="828452" y="331180"/>
                    <a:pt x="803889" y="327307"/>
                    <a:pt x="780621" y="317702"/>
                  </a:cubicBezTo>
                  <a:cubicBezTo>
                    <a:pt x="719139" y="292321"/>
                    <a:pt x="678973" y="231969"/>
                    <a:pt x="678973" y="164966"/>
                  </a:cubicBezTo>
                  <a:lnTo>
                    <a:pt x="764553" y="164966"/>
                  </a:lnTo>
                  <a:cubicBezTo>
                    <a:pt x="764553" y="197130"/>
                    <a:pt x="783601" y="226121"/>
                    <a:pt x="812803" y="238402"/>
                  </a:cubicBezTo>
                  <a:cubicBezTo>
                    <a:pt x="842568" y="250920"/>
                    <a:pt x="876829" y="243542"/>
                    <a:pt x="899066" y="219827"/>
                  </a:cubicBezTo>
                  <a:cubicBezTo>
                    <a:pt x="920701" y="196753"/>
                    <a:pt x="926684" y="162744"/>
                    <a:pt x="914259" y="133460"/>
                  </a:cubicBezTo>
                  <a:cubicBezTo>
                    <a:pt x="904750" y="111050"/>
                    <a:pt x="885893" y="94767"/>
                    <a:pt x="863575" y="88428"/>
                  </a:cubicBezTo>
                  <a:lnTo>
                    <a:pt x="853807" y="87216"/>
                  </a:lnTo>
                  <a:lnTo>
                    <a:pt x="2312" y="87216"/>
                  </a:lnTo>
                  <a:lnTo>
                    <a:pt x="0" y="64280"/>
                  </a:lnTo>
                  <a:lnTo>
                    <a:pt x="6467" y="132"/>
                  </a:lnTo>
                  <a:lnTo>
                    <a:pt x="837867" y="132"/>
                  </a:lnTo>
                  <a:cubicBezTo>
                    <a:pt x="837866" y="88"/>
                    <a:pt x="837864" y="44"/>
                    <a:pt x="837863" y="0"/>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253" name="Freihandform: Form 252">
              <a:extLst>
                <a:ext uri="{FF2B5EF4-FFF2-40B4-BE49-F238E27FC236}">
                  <a16:creationId xmlns:a16="http://schemas.microsoft.com/office/drawing/2014/main" id="{1D1B30A0-4CFF-4C61-B749-8818E97E5EE9}"/>
                </a:ext>
              </a:extLst>
            </p:cNvPr>
            <p:cNvSpPr>
              <a:spLocks noChangeAspect="1"/>
            </p:cNvSpPr>
            <p:nvPr/>
          </p:nvSpPr>
          <p:spPr bwMode="auto">
            <a:xfrm>
              <a:off x="4945473" y="5830669"/>
              <a:ext cx="550616" cy="264468"/>
            </a:xfrm>
            <a:custGeom>
              <a:avLst/>
              <a:gdLst>
                <a:gd name="connsiteX0" fmla="*/ 415679 w 550616"/>
                <a:gd name="connsiteY0" fmla="*/ 0 h 264468"/>
                <a:gd name="connsiteX1" fmla="*/ 417933 w 550616"/>
                <a:gd name="connsiteY1" fmla="*/ 106 h 264468"/>
                <a:gd name="connsiteX2" fmla="*/ 431795 w 550616"/>
                <a:gd name="connsiteY2" fmla="*/ 756 h 264468"/>
                <a:gd name="connsiteX3" fmla="*/ 435496 w 550616"/>
                <a:gd name="connsiteY3" fmla="*/ 930 h 264468"/>
                <a:gd name="connsiteX4" fmla="*/ 539686 w 550616"/>
                <a:gd name="connsiteY4" fmla="*/ 79349 h 264468"/>
                <a:gd name="connsiteX5" fmla="*/ 513916 w 550616"/>
                <a:gd name="connsiteY5" fmla="*/ 223967 h 264468"/>
                <a:gd name="connsiteX6" fmla="*/ 427426 w 550616"/>
                <a:gd name="connsiteY6" fmla="*/ 264223 h 264468"/>
                <a:gd name="connsiteX7" fmla="*/ 369805 w 550616"/>
                <a:gd name="connsiteY7" fmla="*/ 254608 h 264468"/>
                <a:gd name="connsiteX8" fmla="*/ 288344 w 550616"/>
                <a:gd name="connsiteY8" fmla="*/ 132205 h 264468"/>
                <a:gd name="connsiteX9" fmla="*/ 356927 w 550616"/>
                <a:gd name="connsiteY9" fmla="*/ 132205 h 264468"/>
                <a:gd name="connsiteX10" fmla="*/ 395596 w 550616"/>
                <a:gd name="connsiteY10" fmla="*/ 191056 h 264468"/>
                <a:gd name="connsiteX11" fmla="*/ 464727 w 550616"/>
                <a:gd name="connsiteY11" fmla="*/ 176170 h 264468"/>
                <a:gd name="connsiteX12" fmla="*/ 476902 w 550616"/>
                <a:gd name="connsiteY12" fmla="*/ 106956 h 264468"/>
                <a:gd name="connsiteX13" fmla="*/ 436285 w 550616"/>
                <a:gd name="connsiteY13" fmla="*/ 70866 h 264468"/>
                <a:gd name="connsiteX14" fmla="*/ 428456 w 550616"/>
                <a:gd name="connsiteY14" fmla="*/ 69895 h 264468"/>
                <a:gd name="connsiteX15" fmla="*/ 7411 w 550616"/>
                <a:gd name="connsiteY15" fmla="*/ 69895 h 264468"/>
                <a:gd name="connsiteX16" fmla="*/ 6854 w 550616"/>
                <a:gd name="connsiteY16" fmla="*/ 68100 h 264468"/>
                <a:gd name="connsiteX17" fmla="*/ 0 w 550616"/>
                <a:gd name="connsiteY17" fmla="*/ 106 h 264468"/>
                <a:gd name="connsiteX18" fmla="*/ 415682 w 550616"/>
                <a:gd name="connsiteY18" fmla="*/ 106 h 264468"/>
                <a:gd name="connsiteX19" fmla="*/ 415679 w 550616"/>
                <a:gd name="connsiteY19" fmla="*/ 0 h 2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616" h="264468">
                  <a:moveTo>
                    <a:pt x="415679" y="0"/>
                  </a:moveTo>
                  <a:lnTo>
                    <a:pt x="417933" y="106"/>
                  </a:lnTo>
                  <a:lnTo>
                    <a:pt x="431795" y="756"/>
                  </a:lnTo>
                  <a:lnTo>
                    <a:pt x="435496" y="930"/>
                  </a:lnTo>
                  <a:cubicBezTo>
                    <a:pt x="481040" y="6571"/>
                    <a:pt x="520964" y="36033"/>
                    <a:pt x="539686" y="79349"/>
                  </a:cubicBezTo>
                  <a:cubicBezTo>
                    <a:pt x="560878" y="128376"/>
                    <a:pt x="550708" y="185450"/>
                    <a:pt x="513916" y="223967"/>
                  </a:cubicBezTo>
                  <a:cubicBezTo>
                    <a:pt x="490619" y="248358"/>
                    <a:pt x="459573" y="262248"/>
                    <a:pt x="427426" y="264223"/>
                  </a:cubicBezTo>
                  <a:cubicBezTo>
                    <a:pt x="408137" y="265409"/>
                    <a:pt x="388451" y="262306"/>
                    <a:pt x="369805" y="254608"/>
                  </a:cubicBezTo>
                  <a:cubicBezTo>
                    <a:pt x="320533" y="234268"/>
                    <a:pt x="288344" y="185901"/>
                    <a:pt x="288344" y="132205"/>
                  </a:cubicBezTo>
                  <a:lnTo>
                    <a:pt x="356927" y="132205"/>
                  </a:lnTo>
                  <a:cubicBezTo>
                    <a:pt x="356927" y="157981"/>
                    <a:pt x="372192" y="181214"/>
                    <a:pt x="395596" y="191056"/>
                  </a:cubicBezTo>
                  <a:cubicBezTo>
                    <a:pt x="419450" y="201088"/>
                    <a:pt x="446907" y="195175"/>
                    <a:pt x="464727" y="176170"/>
                  </a:cubicBezTo>
                  <a:cubicBezTo>
                    <a:pt x="482065" y="157678"/>
                    <a:pt x="486860" y="130423"/>
                    <a:pt x="476902" y="106956"/>
                  </a:cubicBezTo>
                  <a:cubicBezTo>
                    <a:pt x="469282" y="88996"/>
                    <a:pt x="454169" y="75946"/>
                    <a:pt x="436285" y="70866"/>
                  </a:cubicBezTo>
                  <a:lnTo>
                    <a:pt x="428456" y="69895"/>
                  </a:lnTo>
                  <a:lnTo>
                    <a:pt x="7411" y="69895"/>
                  </a:lnTo>
                  <a:lnTo>
                    <a:pt x="6854" y="68100"/>
                  </a:lnTo>
                  <a:lnTo>
                    <a:pt x="0" y="106"/>
                  </a:lnTo>
                  <a:lnTo>
                    <a:pt x="415682" y="106"/>
                  </a:lnTo>
                  <a:cubicBezTo>
                    <a:pt x="415681" y="71"/>
                    <a:pt x="415679" y="35"/>
                    <a:pt x="415679" y="0"/>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grpSp>
      <p:grpSp>
        <p:nvGrpSpPr>
          <p:cNvPr id="207" name="Gruppieren 206">
            <a:extLst>
              <a:ext uri="{FF2B5EF4-FFF2-40B4-BE49-F238E27FC236}">
                <a16:creationId xmlns:a16="http://schemas.microsoft.com/office/drawing/2014/main" id="{71A9E2EF-9311-40D6-8328-7783BFEA6AE7}"/>
              </a:ext>
            </a:extLst>
          </p:cNvPr>
          <p:cNvGrpSpPr>
            <a:grpSpLocks noChangeAspect="1"/>
          </p:cNvGrpSpPr>
          <p:nvPr/>
        </p:nvGrpSpPr>
        <p:grpSpPr>
          <a:xfrm>
            <a:off x="2412727" y="2574397"/>
            <a:ext cx="834982" cy="813089"/>
            <a:chOff x="4297065" y="5121621"/>
            <a:chExt cx="972000" cy="972000"/>
          </a:xfrm>
        </p:grpSpPr>
        <p:sp>
          <p:nvSpPr>
            <p:cNvPr id="248" name="Ellipse 9">
              <a:extLst>
                <a:ext uri="{FF2B5EF4-FFF2-40B4-BE49-F238E27FC236}">
                  <a16:creationId xmlns:a16="http://schemas.microsoft.com/office/drawing/2014/main" id="{0EF1C6A2-5F96-4E29-AA80-825FE5599F58}"/>
                </a:ext>
              </a:extLst>
            </p:cNvPr>
            <p:cNvSpPr>
              <a:spLocks noChangeAspect="1"/>
            </p:cNvSpPr>
            <p:nvPr/>
          </p:nvSpPr>
          <p:spPr bwMode="auto">
            <a:xfrm>
              <a:off x="4297065" y="5121621"/>
              <a:ext cx="972000" cy="972000"/>
            </a:xfrm>
            <a:prstGeom prst="ellipse">
              <a:avLst/>
            </a:prstGeom>
            <a:solidFill>
              <a:schemeClr val="bg1"/>
            </a:solidFill>
            <a:ln w="25400" cap="flat" cmpd="sng" algn="ctr">
              <a:solidFill>
                <a:srgbClr val="B2D234"/>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49" name="Grafik 248" descr="Laubbaum">
              <a:extLst>
                <a:ext uri="{FF2B5EF4-FFF2-40B4-BE49-F238E27FC236}">
                  <a16:creationId xmlns:a16="http://schemas.microsoft.com/office/drawing/2014/main" id="{F6281AB7-5CB5-4BA0-9061-3069E86B2D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bwMode="auto">
            <a:xfrm>
              <a:off x="4441065" y="5265621"/>
              <a:ext cx="684000" cy="684000"/>
            </a:xfrm>
            <a:prstGeom prst="rect">
              <a:avLst/>
            </a:prstGeom>
          </p:spPr>
        </p:pic>
      </p:grpSp>
      <p:grpSp>
        <p:nvGrpSpPr>
          <p:cNvPr id="208" name="Gruppieren 207">
            <a:extLst>
              <a:ext uri="{FF2B5EF4-FFF2-40B4-BE49-F238E27FC236}">
                <a16:creationId xmlns:a16="http://schemas.microsoft.com/office/drawing/2014/main" id="{219CB7A1-C768-453C-ABF3-9EFD0E544CF2}"/>
              </a:ext>
            </a:extLst>
          </p:cNvPr>
          <p:cNvGrpSpPr>
            <a:grpSpLocks noChangeAspect="1"/>
          </p:cNvGrpSpPr>
          <p:nvPr/>
        </p:nvGrpSpPr>
        <p:grpSpPr>
          <a:xfrm>
            <a:off x="2951047" y="2203789"/>
            <a:ext cx="742206" cy="722746"/>
            <a:chOff x="943066" y="4523628"/>
            <a:chExt cx="720000" cy="720000"/>
          </a:xfrm>
        </p:grpSpPr>
        <p:sp>
          <p:nvSpPr>
            <p:cNvPr id="246" name="Ellipse 245">
              <a:extLst>
                <a:ext uri="{FF2B5EF4-FFF2-40B4-BE49-F238E27FC236}">
                  <a16:creationId xmlns:a16="http://schemas.microsoft.com/office/drawing/2014/main" id="{5CCC011F-6950-4FD7-86F5-B57AD2AA0E51}"/>
                </a:ext>
              </a:extLst>
            </p:cNvPr>
            <p:cNvSpPr/>
            <p:nvPr/>
          </p:nvSpPr>
          <p:spPr>
            <a:xfrm>
              <a:off x="943066" y="4523628"/>
              <a:ext cx="720000" cy="720000"/>
            </a:xfrm>
            <a:prstGeom prst="ellipse">
              <a:avLst/>
            </a:prstGeom>
            <a:solidFill>
              <a:srgbClr val="00AAA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white"/>
                  </a:solidFill>
                  <a:effectLst/>
                  <a:uLnTx/>
                  <a:uFillTx/>
                  <a:latin typeface="Calibri"/>
                  <a:cs typeface="Arial"/>
                </a:rPr>
                <a:t>N</a:t>
              </a:r>
              <a:r>
                <a:rPr kumimoji="0" lang="de-DE" sz="2000" b="0" i="0" u="none" strike="noStrike" kern="0" cap="none" spc="0" normalizeH="0" baseline="-25000" noProof="0" dirty="0">
                  <a:ln>
                    <a:noFill/>
                  </a:ln>
                  <a:solidFill>
                    <a:prstClr val="white"/>
                  </a:solidFill>
                  <a:effectLst/>
                  <a:uLnTx/>
                  <a:uFillTx/>
                  <a:latin typeface="Calibri"/>
                  <a:cs typeface="Arial"/>
                </a:rPr>
                <a:t>2</a:t>
              </a:r>
              <a:endParaRPr kumimoji="0" lang="en-US" sz="2000" b="0" i="0" u="none" strike="noStrike" kern="0" cap="none" spc="0" normalizeH="0" baseline="0" noProof="0" dirty="0">
                <a:ln>
                  <a:noFill/>
                </a:ln>
                <a:solidFill>
                  <a:prstClr val="white"/>
                </a:solidFill>
                <a:effectLst/>
                <a:uLnTx/>
                <a:uFillTx/>
                <a:latin typeface="Calibri"/>
                <a:cs typeface="Arial"/>
              </a:endParaRPr>
            </a:p>
          </p:txBody>
        </p:sp>
        <p:sp>
          <p:nvSpPr>
            <p:cNvPr id="247" name="Ellipse 246">
              <a:extLst>
                <a:ext uri="{FF2B5EF4-FFF2-40B4-BE49-F238E27FC236}">
                  <a16:creationId xmlns:a16="http://schemas.microsoft.com/office/drawing/2014/main" id="{1BCFDBC4-A49D-4536-992E-89BB992AE024}"/>
                </a:ext>
              </a:extLst>
            </p:cNvPr>
            <p:cNvSpPr>
              <a:spLocks noChangeAspect="1"/>
            </p:cNvSpPr>
            <p:nvPr/>
          </p:nvSpPr>
          <p:spPr>
            <a:xfrm>
              <a:off x="943066" y="4523628"/>
              <a:ext cx="720000" cy="7200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sp>
        <p:nvSpPr>
          <p:cNvPr id="209" name="Ellipse 22">
            <a:extLst>
              <a:ext uri="{FF2B5EF4-FFF2-40B4-BE49-F238E27FC236}">
                <a16:creationId xmlns:a16="http://schemas.microsoft.com/office/drawing/2014/main" id="{79B2E21F-AEE1-4DDC-9673-C0DEFC95326B}"/>
              </a:ext>
            </a:extLst>
          </p:cNvPr>
          <p:cNvSpPr>
            <a:spLocks noChangeAspect="1"/>
          </p:cNvSpPr>
          <p:nvPr/>
        </p:nvSpPr>
        <p:spPr bwMode="auto">
          <a:xfrm>
            <a:off x="2294639" y="2064984"/>
            <a:ext cx="618505" cy="602288"/>
          </a:xfrm>
          <a:prstGeom prst="ellipse">
            <a:avLst/>
          </a:prstGeom>
          <a:solidFill>
            <a:schemeClr val="bg1"/>
          </a:solidFill>
          <a:ln w="25400" cap="flat" cmpd="sng" algn="ctr">
            <a:solidFill>
              <a:schemeClr val="bg1">
                <a:lumMod val="75000"/>
              </a:schemeClr>
            </a:solidFill>
            <a:prstDash val="solid"/>
          </a:ln>
        </p:spPr>
        <p:txBody>
          <a:bodyPr wrap="none"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lang="en-US" sz="1600" dirty="0">
                <a:solidFill>
                  <a:schemeClr val="bg1">
                    <a:lumMod val="75000"/>
                  </a:schemeClr>
                </a:solidFill>
                <a:latin typeface="Arial"/>
                <a:cs typeface="Arial"/>
              </a:rPr>
              <a:t>CO</a:t>
            </a:r>
            <a:r>
              <a:rPr kumimoji="0" lang="en-US" sz="1600" b="0" i="0" u="none" strike="noStrike" kern="0" cap="none" spc="0" normalizeH="0" baseline="-25000" noProof="0" dirty="0">
                <a:ln>
                  <a:noFill/>
                </a:ln>
                <a:solidFill>
                  <a:schemeClr val="bg1">
                    <a:lumMod val="75000"/>
                  </a:schemeClr>
                </a:solidFill>
                <a:effectLst/>
                <a:uLnTx/>
                <a:uFillTx/>
                <a:latin typeface="Arial"/>
                <a:ea typeface="+mn-ea"/>
                <a:cs typeface="Arial"/>
              </a:rPr>
              <a:t>2</a:t>
            </a:r>
            <a:endParaRPr kumimoji="0" lang="en-US" sz="1600" b="0" i="0" u="none" strike="noStrike" kern="0" cap="none" spc="0" normalizeH="0" baseline="0" noProof="0" dirty="0">
              <a:ln>
                <a:noFill/>
              </a:ln>
              <a:solidFill>
                <a:schemeClr val="bg1">
                  <a:lumMod val="75000"/>
                </a:schemeClr>
              </a:solidFill>
              <a:effectLst/>
              <a:uLnTx/>
              <a:uFillTx/>
              <a:latin typeface="Arial"/>
              <a:ea typeface="+mn-ea"/>
              <a:cs typeface="Arial"/>
            </a:endParaRPr>
          </a:p>
        </p:txBody>
      </p:sp>
      <p:grpSp>
        <p:nvGrpSpPr>
          <p:cNvPr id="210" name="Gruppieren 209">
            <a:extLst>
              <a:ext uri="{FF2B5EF4-FFF2-40B4-BE49-F238E27FC236}">
                <a16:creationId xmlns:a16="http://schemas.microsoft.com/office/drawing/2014/main" id="{65116BA4-BD6C-4A9B-9E64-DFCBB297F9F6}"/>
              </a:ext>
            </a:extLst>
          </p:cNvPr>
          <p:cNvGrpSpPr/>
          <p:nvPr/>
        </p:nvGrpSpPr>
        <p:grpSpPr>
          <a:xfrm>
            <a:off x="1801624" y="2999888"/>
            <a:ext cx="834982" cy="813089"/>
            <a:chOff x="3007884" y="3933821"/>
            <a:chExt cx="972000" cy="972000"/>
          </a:xfrm>
        </p:grpSpPr>
        <p:sp>
          <p:nvSpPr>
            <p:cNvPr id="244" name="Ellipse 243">
              <a:extLst>
                <a:ext uri="{FF2B5EF4-FFF2-40B4-BE49-F238E27FC236}">
                  <a16:creationId xmlns:a16="http://schemas.microsoft.com/office/drawing/2014/main" id="{15DFBD2A-5A7C-4BA5-B87B-8FFA3CFB35A2}"/>
                </a:ext>
              </a:extLst>
            </p:cNvPr>
            <p:cNvSpPr>
              <a:spLocks noChangeAspect="1"/>
            </p:cNvSpPr>
            <p:nvPr/>
          </p:nvSpPr>
          <p:spPr bwMode="auto">
            <a:xfrm>
              <a:off x="3007884" y="3933821"/>
              <a:ext cx="972000" cy="972000"/>
            </a:xfrm>
            <a:prstGeom prst="ellipse">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endParaRPr lang="en-US" dirty="0">
                <a:solidFill>
                  <a:prstClr val="white"/>
                </a:solidFill>
                <a:latin typeface="Calibri"/>
                <a:cs typeface="Arial"/>
              </a:endParaRPr>
            </a:p>
          </p:txBody>
        </p:sp>
        <p:pic>
          <p:nvPicPr>
            <p:cNvPr id="245" name="Grafik 244" descr="Abfall">
              <a:extLst>
                <a:ext uri="{FF2B5EF4-FFF2-40B4-BE49-F238E27FC236}">
                  <a16:creationId xmlns:a16="http://schemas.microsoft.com/office/drawing/2014/main" id="{5EEF555E-244B-4DDE-A67C-1C0193C2637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bwMode="auto">
            <a:xfrm>
              <a:off x="3188453" y="4114390"/>
              <a:ext cx="610862" cy="610862"/>
            </a:xfrm>
            <a:prstGeom prst="rect">
              <a:avLst/>
            </a:prstGeom>
          </p:spPr>
        </p:pic>
      </p:grpSp>
      <p:grpSp>
        <p:nvGrpSpPr>
          <p:cNvPr id="211" name="Gruppieren 210">
            <a:extLst>
              <a:ext uri="{FF2B5EF4-FFF2-40B4-BE49-F238E27FC236}">
                <a16:creationId xmlns:a16="http://schemas.microsoft.com/office/drawing/2014/main" id="{965228BA-E5D5-4EDF-84B9-FE7A8D1C62A6}"/>
              </a:ext>
            </a:extLst>
          </p:cNvPr>
          <p:cNvGrpSpPr>
            <a:grpSpLocks noChangeAspect="1"/>
          </p:cNvGrpSpPr>
          <p:nvPr/>
        </p:nvGrpSpPr>
        <p:grpSpPr>
          <a:xfrm>
            <a:off x="8598603" y="2448137"/>
            <a:ext cx="618505" cy="602288"/>
            <a:chOff x="2963420" y="4424628"/>
            <a:chExt cx="972000" cy="972000"/>
          </a:xfrm>
        </p:grpSpPr>
        <p:sp>
          <p:nvSpPr>
            <p:cNvPr id="242" name="Ellipse 9">
              <a:extLst>
                <a:ext uri="{FF2B5EF4-FFF2-40B4-BE49-F238E27FC236}">
                  <a16:creationId xmlns:a16="http://schemas.microsoft.com/office/drawing/2014/main" id="{00C82BDB-FBCA-4DB7-8546-9D92B476470E}"/>
                </a:ext>
              </a:extLst>
            </p:cNvPr>
            <p:cNvSpPr>
              <a:spLocks noChangeAspect="1"/>
            </p:cNvSpPr>
            <p:nvPr/>
          </p:nvSpPr>
          <p:spPr bwMode="auto">
            <a:xfrm>
              <a:off x="2963420" y="4424628"/>
              <a:ext cx="972000" cy="972000"/>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sp>
          <p:nvSpPr>
            <p:cNvPr id="243" name="Freihandform: Form 242">
              <a:extLst>
                <a:ext uri="{FF2B5EF4-FFF2-40B4-BE49-F238E27FC236}">
                  <a16:creationId xmlns:a16="http://schemas.microsoft.com/office/drawing/2014/main" id="{C7F6AFD2-BE54-4D21-BD0D-24BBDEAAAB58}"/>
                </a:ext>
              </a:extLst>
            </p:cNvPr>
            <p:cNvSpPr>
              <a:spLocks noChangeAspect="1"/>
            </p:cNvSpPr>
            <p:nvPr/>
          </p:nvSpPr>
          <p:spPr bwMode="auto">
            <a:xfrm>
              <a:off x="3093924" y="4651480"/>
              <a:ext cx="663860" cy="473954"/>
            </a:xfrm>
            <a:custGeom>
              <a:avLst/>
              <a:gdLst>
                <a:gd name="connsiteX0" fmla="*/ 715380 w 2660640"/>
                <a:gd name="connsiteY0" fmla="*/ 0 h 1899525"/>
                <a:gd name="connsiteX1" fmla="*/ 1699879 w 2660640"/>
                <a:gd name="connsiteY1" fmla="*/ 0 h 1899525"/>
                <a:gd name="connsiteX2" fmla="*/ 1699879 w 2660640"/>
                <a:gd name="connsiteY2" fmla="*/ 145928 h 1899525"/>
                <a:gd name="connsiteX3" fmla="*/ 1407255 w 2660640"/>
                <a:gd name="connsiteY3" fmla="*/ 145928 h 1899525"/>
                <a:gd name="connsiteX4" fmla="*/ 1407255 w 2660640"/>
                <a:gd name="connsiteY4" fmla="*/ 296300 h 1899525"/>
                <a:gd name="connsiteX5" fmla="*/ 1825337 w 2660640"/>
                <a:gd name="connsiteY5" fmla="*/ 296300 h 1899525"/>
                <a:gd name="connsiteX6" fmla="*/ 1825337 w 2660640"/>
                <a:gd name="connsiteY6" fmla="*/ 544319 h 1899525"/>
                <a:gd name="connsiteX7" fmla="*/ 2083360 w 2660640"/>
                <a:gd name="connsiteY7" fmla="*/ 544319 h 1899525"/>
                <a:gd name="connsiteX8" fmla="*/ 2083360 w 2660640"/>
                <a:gd name="connsiteY8" fmla="*/ 858601 h 1899525"/>
                <a:gd name="connsiteX9" fmla="*/ 2356923 w 2660640"/>
                <a:gd name="connsiteY9" fmla="*/ 858601 h 1899525"/>
                <a:gd name="connsiteX10" fmla="*/ 2356923 w 2660640"/>
                <a:gd name="connsiteY10" fmla="*/ 563516 h 1899525"/>
                <a:gd name="connsiteX11" fmla="*/ 2660640 w 2660640"/>
                <a:gd name="connsiteY11" fmla="*/ 563516 h 1899525"/>
                <a:gd name="connsiteX12" fmla="*/ 2660640 w 2660640"/>
                <a:gd name="connsiteY12" fmla="*/ 1897677 h 1899525"/>
                <a:gd name="connsiteX13" fmla="*/ 2356923 w 2660640"/>
                <a:gd name="connsiteY13" fmla="*/ 1897677 h 1899525"/>
                <a:gd name="connsiteX14" fmla="*/ 2356923 w 2660640"/>
                <a:gd name="connsiteY14" fmla="*/ 1585244 h 1899525"/>
                <a:gd name="connsiteX15" fmla="*/ 2083360 w 2660640"/>
                <a:gd name="connsiteY15" fmla="*/ 1585244 h 1899525"/>
                <a:gd name="connsiteX16" fmla="*/ 2083360 w 2660640"/>
                <a:gd name="connsiteY16" fmla="*/ 1899525 h 1899525"/>
                <a:gd name="connsiteX17" fmla="*/ 711820 w 2660640"/>
                <a:gd name="connsiteY17" fmla="*/ 1899525 h 1899525"/>
                <a:gd name="connsiteX18" fmla="*/ 711820 w 2660640"/>
                <a:gd name="connsiteY18" fmla="*/ 1543441 h 1899525"/>
                <a:gd name="connsiteX19" fmla="*/ 338325 w 2660640"/>
                <a:gd name="connsiteY19" fmla="*/ 1543441 h 1899525"/>
                <a:gd name="connsiteX20" fmla="*/ 338325 w 2660640"/>
                <a:gd name="connsiteY20" fmla="*/ 1096029 h 1899525"/>
                <a:gd name="connsiteX21" fmla="*/ 145928 w 2660640"/>
                <a:gd name="connsiteY21" fmla="*/ 1096029 h 1899525"/>
                <a:gd name="connsiteX22" fmla="*/ 145928 w 2660640"/>
                <a:gd name="connsiteY22" fmla="*/ 1515314 h 1899525"/>
                <a:gd name="connsiteX23" fmla="*/ 0 w 2660640"/>
                <a:gd name="connsiteY23" fmla="*/ 1515314 h 1899525"/>
                <a:gd name="connsiteX24" fmla="*/ 0 w 2660640"/>
                <a:gd name="connsiteY24" fmla="*/ 530815 h 1899525"/>
                <a:gd name="connsiteX25" fmla="*/ 145928 w 2660640"/>
                <a:gd name="connsiteY25" fmla="*/ 530815 h 1899525"/>
                <a:gd name="connsiteX26" fmla="*/ 145928 w 2660640"/>
                <a:gd name="connsiteY26" fmla="*/ 950101 h 1899525"/>
                <a:gd name="connsiteX27" fmla="*/ 338325 w 2660640"/>
                <a:gd name="connsiteY27" fmla="*/ 950101 h 1899525"/>
                <a:gd name="connsiteX28" fmla="*/ 338325 w 2660640"/>
                <a:gd name="connsiteY28" fmla="*/ 547137 h 1899525"/>
                <a:gd name="connsiteX29" fmla="*/ 589922 w 2660640"/>
                <a:gd name="connsiteY29" fmla="*/ 547137 h 1899525"/>
                <a:gd name="connsiteX30" fmla="*/ 589922 w 2660640"/>
                <a:gd name="connsiteY30" fmla="*/ 296300 h 1899525"/>
                <a:gd name="connsiteX31" fmla="*/ 1008003 w 2660640"/>
                <a:gd name="connsiteY31" fmla="*/ 296300 h 1899525"/>
                <a:gd name="connsiteX32" fmla="*/ 1008003 w 2660640"/>
                <a:gd name="connsiteY32" fmla="*/ 145928 h 1899525"/>
                <a:gd name="connsiteX33" fmla="*/ 715380 w 2660640"/>
                <a:gd name="connsiteY33" fmla="*/ 145928 h 18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0640" h="1899525">
                  <a:moveTo>
                    <a:pt x="715380" y="0"/>
                  </a:moveTo>
                  <a:lnTo>
                    <a:pt x="1699879" y="0"/>
                  </a:lnTo>
                  <a:lnTo>
                    <a:pt x="1699879" y="145928"/>
                  </a:lnTo>
                  <a:lnTo>
                    <a:pt x="1407255" y="145928"/>
                  </a:lnTo>
                  <a:lnTo>
                    <a:pt x="1407255" y="296300"/>
                  </a:lnTo>
                  <a:lnTo>
                    <a:pt x="1825337" y="296300"/>
                  </a:lnTo>
                  <a:lnTo>
                    <a:pt x="1825337" y="544319"/>
                  </a:lnTo>
                  <a:lnTo>
                    <a:pt x="2083360" y="544319"/>
                  </a:lnTo>
                  <a:lnTo>
                    <a:pt x="2083360" y="858601"/>
                  </a:lnTo>
                  <a:lnTo>
                    <a:pt x="2356923" y="858601"/>
                  </a:lnTo>
                  <a:lnTo>
                    <a:pt x="2356923" y="563516"/>
                  </a:lnTo>
                  <a:lnTo>
                    <a:pt x="2660640" y="563516"/>
                  </a:lnTo>
                  <a:lnTo>
                    <a:pt x="2660640" y="1897677"/>
                  </a:lnTo>
                  <a:lnTo>
                    <a:pt x="2356923" y="1897677"/>
                  </a:lnTo>
                  <a:lnTo>
                    <a:pt x="2356923" y="1585244"/>
                  </a:lnTo>
                  <a:lnTo>
                    <a:pt x="2083360" y="1585244"/>
                  </a:lnTo>
                  <a:lnTo>
                    <a:pt x="2083360" y="1899525"/>
                  </a:lnTo>
                  <a:lnTo>
                    <a:pt x="711820" y="1899525"/>
                  </a:lnTo>
                  <a:lnTo>
                    <a:pt x="711820" y="1543441"/>
                  </a:lnTo>
                  <a:lnTo>
                    <a:pt x="338325" y="1543441"/>
                  </a:lnTo>
                  <a:lnTo>
                    <a:pt x="338325" y="1096029"/>
                  </a:lnTo>
                  <a:lnTo>
                    <a:pt x="145928" y="1096029"/>
                  </a:lnTo>
                  <a:lnTo>
                    <a:pt x="145928" y="1515314"/>
                  </a:lnTo>
                  <a:lnTo>
                    <a:pt x="0" y="1515314"/>
                  </a:lnTo>
                  <a:lnTo>
                    <a:pt x="0" y="530815"/>
                  </a:lnTo>
                  <a:lnTo>
                    <a:pt x="145928" y="530815"/>
                  </a:lnTo>
                  <a:lnTo>
                    <a:pt x="145928" y="950101"/>
                  </a:lnTo>
                  <a:lnTo>
                    <a:pt x="338325" y="950101"/>
                  </a:lnTo>
                  <a:lnTo>
                    <a:pt x="338325" y="547137"/>
                  </a:lnTo>
                  <a:lnTo>
                    <a:pt x="589922" y="547137"/>
                  </a:lnTo>
                  <a:lnTo>
                    <a:pt x="589922" y="296300"/>
                  </a:lnTo>
                  <a:lnTo>
                    <a:pt x="1008003" y="296300"/>
                  </a:lnTo>
                  <a:lnTo>
                    <a:pt x="1008003" y="145928"/>
                  </a:lnTo>
                  <a:lnTo>
                    <a:pt x="715380" y="145928"/>
                  </a:lnTo>
                  <a:close/>
                </a:path>
              </a:pathLst>
            </a:custGeom>
            <a:solidFill>
              <a:srgbClr val="00666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grpSp>
        <p:nvGrpSpPr>
          <p:cNvPr id="212" name="Gruppieren 211">
            <a:extLst>
              <a:ext uri="{FF2B5EF4-FFF2-40B4-BE49-F238E27FC236}">
                <a16:creationId xmlns:a16="http://schemas.microsoft.com/office/drawing/2014/main" id="{6DCE78AB-0BFC-47DA-B972-83F58B675ADC}"/>
              </a:ext>
            </a:extLst>
          </p:cNvPr>
          <p:cNvGrpSpPr>
            <a:grpSpLocks noChangeAspect="1"/>
          </p:cNvGrpSpPr>
          <p:nvPr/>
        </p:nvGrpSpPr>
        <p:grpSpPr>
          <a:xfrm>
            <a:off x="8527741" y="3696204"/>
            <a:ext cx="618505" cy="602288"/>
            <a:chOff x="8293910" y="4643954"/>
            <a:chExt cx="986902" cy="986902"/>
          </a:xfrm>
        </p:grpSpPr>
        <p:sp>
          <p:nvSpPr>
            <p:cNvPr id="240" name="Ellipse 9">
              <a:extLst>
                <a:ext uri="{FF2B5EF4-FFF2-40B4-BE49-F238E27FC236}">
                  <a16:creationId xmlns:a16="http://schemas.microsoft.com/office/drawing/2014/main" id="{C7A7A6FB-8F29-4630-B22A-F55F33255828}"/>
                </a:ext>
              </a:extLst>
            </p:cNvPr>
            <p:cNvSpPr>
              <a:spLocks noChangeAspect="1"/>
            </p:cNvSpPr>
            <p:nvPr/>
          </p:nvSpPr>
          <p:spPr bwMode="auto">
            <a:xfrm>
              <a:off x="8293910" y="4643954"/>
              <a:ext cx="986902" cy="986902"/>
            </a:xfrm>
            <a:prstGeom prst="ellipse">
              <a:avLst/>
            </a:prstGeom>
            <a:solidFill>
              <a:schemeClr val="bg1"/>
            </a:solidFill>
            <a:ln w="25400" cap="flat" cmpd="sng" algn="ctr">
              <a:solidFill>
                <a:srgbClr val="4DB848"/>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41" name="Grafik 240" descr="Kolben">
              <a:extLst>
                <a:ext uri="{FF2B5EF4-FFF2-40B4-BE49-F238E27FC236}">
                  <a16:creationId xmlns:a16="http://schemas.microsoft.com/office/drawing/2014/main" id="{EA131F52-292B-462C-8C89-8886919F7F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bwMode="auto">
            <a:xfrm>
              <a:off x="8407390" y="4751909"/>
              <a:ext cx="759942" cy="759942"/>
            </a:xfrm>
            <a:prstGeom prst="rect">
              <a:avLst/>
            </a:prstGeom>
          </p:spPr>
        </p:pic>
      </p:grpSp>
      <p:grpSp>
        <p:nvGrpSpPr>
          <p:cNvPr id="213" name="Gruppieren 212">
            <a:extLst>
              <a:ext uri="{FF2B5EF4-FFF2-40B4-BE49-F238E27FC236}">
                <a16:creationId xmlns:a16="http://schemas.microsoft.com/office/drawing/2014/main" id="{9AB1F1C0-36DB-478A-8F1A-C95052FB153D}"/>
              </a:ext>
            </a:extLst>
          </p:cNvPr>
          <p:cNvGrpSpPr/>
          <p:nvPr/>
        </p:nvGrpSpPr>
        <p:grpSpPr>
          <a:xfrm>
            <a:off x="1655001" y="2274666"/>
            <a:ext cx="742206" cy="722746"/>
            <a:chOff x="633816" y="1892916"/>
            <a:chExt cx="864000" cy="864000"/>
          </a:xfrm>
        </p:grpSpPr>
        <p:grpSp>
          <p:nvGrpSpPr>
            <p:cNvPr id="236" name="Gruppieren 235">
              <a:extLst>
                <a:ext uri="{FF2B5EF4-FFF2-40B4-BE49-F238E27FC236}">
                  <a16:creationId xmlns:a16="http://schemas.microsoft.com/office/drawing/2014/main" id="{59FE0270-668E-42EF-8411-BA690C6A19F6}"/>
                </a:ext>
              </a:extLst>
            </p:cNvPr>
            <p:cNvGrpSpPr>
              <a:grpSpLocks noChangeAspect="1"/>
            </p:cNvGrpSpPr>
            <p:nvPr/>
          </p:nvGrpSpPr>
          <p:grpSpPr>
            <a:xfrm>
              <a:off x="633816" y="1892916"/>
              <a:ext cx="864000" cy="864000"/>
              <a:chOff x="943066" y="4523628"/>
              <a:chExt cx="720000" cy="720000"/>
            </a:xfrm>
          </p:grpSpPr>
          <p:sp>
            <p:nvSpPr>
              <p:cNvPr id="238" name="Ellipse 237">
                <a:extLst>
                  <a:ext uri="{FF2B5EF4-FFF2-40B4-BE49-F238E27FC236}">
                    <a16:creationId xmlns:a16="http://schemas.microsoft.com/office/drawing/2014/main" id="{8322C092-257C-4821-B6C8-14E8F14CA627}"/>
                  </a:ext>
                </a:extLst>
              </p:cNvPr>
              <p:cNvSpPr/>
              <p:nvPr/>
            </p:nvSpPr>
            <p:spPr>
              <a:xfrm>
                <a:off x="943066" y="4523628"/>
                <a:ext cx="720000" cy="720000"/>
              </a:xfrm>
              <a:prstGeom prst="ellipse">
                <a:avLst/>
              </a:prstGeom>
              <a:solidFill>
                <a:schemeClr val="bg1"/>
              </a:solidFill>
              <a:ln w="25400">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5DAB"/>
                  </a:solidFill>
                  <a:effectLst/>
                  <a:uLnTx/>
                  <a:uFillTx/>
                  <a:latin typeface="Calibri"/>
                  <a:cs typeface="Arial"/>
                </a:endParaRPr>
              </a:p>
            </p:txBody>
          </p:sp>
          <p:sp>
            <p:nvSpPr>
              <p:cNvPr id="239" name="Ellipse 238">
                <a:extLst>
                  <a:ext uri="{FF2B5EF4-FFF2-40B4-BE49-F238E27FC236}">
                    <a16:creationId xmlns:a16="http://schemas.microsoft.com/office/drawing/2014/main" id="{067F509C-AAA6-4107-A89C-30EB90843600}"/>
                  </a:ext>
                </a:extLst>
              </p:cNvPr>
              <p:cNvSpPr>
                <a:spLocks noChangeAspect="1"/>
              </p:cNvSpPr>
              <p:nvPr/>
            </p:nvSpPr>
            <p:spPr>
              <a:xfrm>
                <a:off x="943066" y="4523628"/>
                <a:ext cx="720000" cy="720000"/>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sp>
          <p:nvSpPr>
            <p:cNvPr id="237" name="Freihandform: Form 236">
              <a:extLst>
                <a:ext uri="{FF2B5EF4-FFF2-40B4-BE49-F238E27FC236}">
                  <a16:creationId xmlns:a16="http://schemas.microsoft.com/office/drawing/2014/main" id="{F85DB294-F61E-4C4E-8162-306EAB66A271}"/>
                </a:ext>
              </a:extLst>
            </p:cNvPr>
            <p:cNvSpPr/>
            <p:nvPr/>
          </p:nvSpPr>
          <p:spPr>
            <a:xfrm>
              <a:off x="637579" y="2314431"/>
              <a:ext cx="856472" cy="442485"/>
            </a:xfrm>
            <a:custGeom>
              <a:avLst/>
              <a:gdLst>
                <a:gd name="connsiteX0" fmla="*/ 113934 w 856472"/>
                <a:gd name="connsiteY0" fmla="*/ 0 h 442485"/>
                <a:gd name="connsiteX1" fmla="*/ 176698 w 856472"/>
                <a:gd name="connsiteY1" fmla="*/ 12235 h 442485"/>
                <a:gd name="connsiteX2" fmla="*/ 218541 w 856472"/>
                <a:gd name="connsiteY2" fmla="*/ 20706 h 442485"/>
                <a:gd name="connsiteX3" fmla="*/ 260385 w 856472"/>
                <a:gd name="connsiteY3" fmla="*/ 12235 h 442485"/>
                <a:gd name="connsiteX4" fmla="*/ 323149 w 856472"/>
                <a:gd name="connsiteY4" fmla="*/ 0 h 442485"/>
                <a:gd name="connsiteX5" fmla="*/ 385914 w 856472"/>
                <a:gd name="connsiteY5" fmla="*/ 12235 h 442485"/>
                <a:gd name="connsiteX6" fmla="*/ 427757 w 856472"/>
                <a:gd name="connsiteY6" fmla="*/ 20706 h 442485"/>
                <a:gd name="connsiteX7" fmla="*/ 469600 w 856472"/>
                <a:gd name="connsiteY7" fmla="*/ 12235 h 442485"/>
                <a:gd name="connsiteX8" fmla="*/ 532365 w 856472"/>
                <a:gd name="connsiteY8" fmla="*/ 0 h 442485"/>
                <a:gd name="connsiteX9" fmla="*/ 595130 w 856472"/>
                <a:gd name="connsiteY9" fmla="*/ 12235 h 442485"/>
                <a:gd name="connsiteX10" fmla="*/ 636973 w 856472"/>
                <a:gd name="connsiteY10" fmla="*/ 20706 h 442485"/>
                <a:gd name="connsiteX11" fmla="*/ 678816 w 856472"/>
                <a:gd name="connsiteY11" fmla="*/ 12235 h 442485"/>
                <a:gd name="connsiteX12" fmla="*/ 741580 w 856472"/>
                <a:gd name="connsiteY12" fmla="*/ 0 h 442485"/>
                <a:gd name="connsiteX13" fmla="*/ 804345 w 856472"/>
                <a:gd name="connsiteY13" fmla="*/ 12235 h 442485"/>
                <a:gd name="connsiteX14" fmla="*/ 846188 w 856472"/>
                <a:gd name="connsiteY14" fmla="*/ 20706 h 442485"/>
                <a:gd name="connsiteX15" fmla="*/ 846188 w 856472"/>
                <a:gd name="connsiteY15" fmla="*/ 47823 h 442485"/>
                <a:gd name="connsiteX16" fmla="*/ 856472 w 856472"/>
                <a:gd name="connsiteY16" fmla="*/ 47823 h 442485"/>
                <a:gd name="connsiteX17" fmla="*/ 851459 w 856472"/>
                <a:gd name="connsiteY17" fmla="*/ 97548 h 442485"/>
                <a:gd name="connsiteX18" fmla="*/ 428236 w 856472"/>
                <a:gd name="connsiteY18" fmla="*/ 442485 h 442485"/>
                <a:gd name="connsiteX19" fmla="*/ 5013 w 856472"/>
                <a:gd name="connsiteY19" fmla="*/ 97548 h 442485"/>
                <a:gd name="connsiteX20" fmla="*/ 0 w 856472"/>
                <a:gd name="connsiteY20" fmla="*/ 47823 h 442485"/>
                <a:gd name="connsiteX21" fmla="*/ 9326 w 856472"/>
                <a:gd name="connsiteY21" fmla="*/ 47823 h 442485"/>
                <a:gd name="connsiteX22" fmla="*/ 9326 w 856472"/>
                <a:gd name="connsiteY22" fmla="*/ 20706 h 442485"/>
                <a:gd name="connsiteX23" fmla="*/ 51169 w 856472"/>
                <a:gd name="connsiteY23" fmla="*/ 12235 h 442485"/>
                <a:gd name="connsiteX24" fmla="*/ 113934 w 856472"/>
                <a:gd name="connsiteY24" fmla="*/ 0 h 44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472" h="442485">
                  <a:moveTo>
                    <a:pt x="113934" y="0"/>
                  </a:moveTo>
                  <a:cubicBezTo>
                    <a:pt x="135496" y="704"/>
                    <a:pt x="156747" y="4847"/>
                    <a:pt x="176698" y="12235"/>
                  </a:cubicBezTo>
                  <a:cubicBezTo>
                    <a:pt x="190094" y="16936"/>
                    <a:pt x="204199" y="19791"/>
                    <a:pt x="218541" y="20706"/>
                  </a:cubicBezTo>
                  <a:cubicBezTo>
                    <a:pt x="232883" y="19791"/>
                    <a:pt x="246989" y="16936"/>
                    <a:pt x="260385" y="12235"/>
                  </a:cubicBezTo>
                  <a:cubicBezTo>
                    <a:pt x="280336" y="4847"/>
                    <a:pt x="301587" y="704"/>
                    <a:pt x="323149" y="0"/>
                  </a:cubicBezTo>
                  <a:cubicBezTo>
                    <a:pt x="344711" y="704"/>
                    <a:pt x="365962" y="4847"/>
                    <a:pt x="385914" y="12235"/>
                  </a:cubicBezTo>
                  <a:cubicBezTo>
                    <a:pt x="399309" y="16937"/>
                    <a:pt x="413415" y="19793"/>
                    <a:pt x="427757" y="20706"/>
                  </a:cubicBezTo>
                  <a:cubicBezTo>
                    <a:pt x="442099" y="19791"/>
                    <a:pt x="456205" y="16936"/>
                    <a:pt x="469600" y="12235"/>
                  </a:cubicBezTo>
                  <a:cubicBezTo>
                    <a:pt x="489552" y="4847"/>
                    <a:pt x="510803" y="704"/>
                    <a:pt x="532365" y="0"/>
                  </a:cubicBezTo>
                  <a:cubicBezTo>
                    <a:pt x="553927" y="704"/>
                    <a:pt x="575178" y="4847"/>
                    <a:pt x="595130" y="12235"/>
                  </a:cubicBezTo>
                  <a:cubicBezTo>
                    <a:pt x="608525" y="16936"/>
                    <a:pt x="622631" y="19791"/>
                    <a:pt x="636973" y="20706"/>
                  </a:cubicBezTo>
                  <a:cubicBezTo>
                    <a:pt x="651315" y="19791"/>
                    <a:pt x="665420" y="16936"/>
                    <a:pt x="678816" y="12235"/>
                  </a:cubicBezTo>
                  <a:cubicBezTo>
                    <a:pt x="698768" y="4847"/>
                    <a:pt x="720019" y="704"/>
                    <a:pt x="741580" y="0"/>
                  </a:cubicBezTo>
                  <a:cubicBezTo>
                    <a:pt x="763142" y="704"/>
                    <a:pt x="784393" y="4847"/>
                    <a:pt x="804345" y="12235"/>
                  </a:cubicBezTo>
                  <a:cubicBezTo>
                    <a:pt x="817740" y="16936"/>
                    <a:pt x="831846" y="19791"/>
                    <a:pt x="846188" y="20706"/>
                  </a:cubicBezTo>
                  <a:lnTo>
                    <a:pt x="846188" y="47823"/>
                  </a:lnTo>
                  <a:lnTo>
                    <a:pt x="856472" y="47823"/>
                  </a:lnTo>
                  <a:lnTo>
                    <a:pt x="851459" y="97548"/>
                  </a:lnTo>
                  <a:cubicBezTo>
                    <a:pt x="811177" y="294403"/>
                    <a:pt x="637000" y="442485"/>
                    <a:pt x="428236" y="442485"/>
                  </a:cubicBezTo>
                  <a:cubicBezTo>
                    <a:pt x="219472" y="442485"/>
                    <a:pt x="45295" y="294403"/>
                    <a:pt x="5013" y="97548"/>
                  </a:cubicBezTo>
                  <a:lnTo>
                    <a:pt x="0" y="47823"/>
                  </a:lnTo>
                  <a:lnTo>
                    <a:pt x="9326" y="47823"/>
                  </a:lnTo>
                  <a:lnTo>
                    <a:pt x="9326" y="20706"/>
                  </a:lnTo>
                  <a:cubicBezTo>
                    <a:pt x="23668" y="19791"/>
                    <a:pt x="37774" y="16936"/>
                    <a:pt x="51169" y="12235"/>
                  </a:cubicBezTo>
                  <a:cubicBezTo>
                    <a:pt x="71121" y="4847"/>
                    <a:pt x="92372" y="704"/>
                    <a:pt x="113934" y="0"/>
                  </a:cubicBezTo>
                  <a:close/>
                </a:path>
              </a:pathLst>
            </a:custGeom>
            <a:solidFill>
              <a:srgbClr val="1C5DAB"/>
            </a:solidFill>
            <a:ln w="9525" cap="flat">
              <a:solidFill>
                <a:srgbClr val="1C5DAB"/>
              </a:solidFill>
              <a:prstDash val="solid"/>
              <a:miter/>
            </a:ln>
          </p:spPr>
          <p:txBody>
            <a:bodyPr rtlCol="0" anchor="ctr"/>
            <a:lstStyle/>
            <a:p>
              <a:endParaRPr lang="de-DE" sz="1400"/>
            </a:p>
          </p:txBody>
        </p:sp>
      </p:grpSp>
      <p:sp>
        <p:nvSpPr>
          <p:cNvPr id="214" name="Ellipse 213">
            <a:extLst>
              <a:ext uri="{FF2B5EF4-FFF2-40B4-BE49-F238E27FC236}">
                <a16:creationId xmlns:a16="http://schemas.microsoft.com/office/drawing/2014/main" id="{70B40B3F-7B40-4894-AF18-DB149D3501CD}"/>
              </a:ext>
            </a:extLst>
          </p:cNvPr>
          <p:cNvSpPr>
            <a:spLocks noChangeAspect="1"/>
          </p:cNvSpPr>
          <p:nvPr/>
        </p:nvSpPr>
        <p:spPr>
          <a:xfrm>
            <a:off x="1781695" y="2274952"/>
            <a:ext cx="742206" cy="722746"/>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nvGrpSpPr>
          <p:cNvPr id="215" name="Gruppieren 214">
            <a:extLst>
              <a:ext uri="{FF2B5EF4-FFF2-40B4-BE49-F238E27FC236}">
                <a16:creationId xmlns:a16="http://schemas.microsoft.com/office/drawing/2014/main" id="{B83206F8-3A09-4CE7-903A-42B86C5A46DA}"/>
              </a:ext>
            </a:extLst>
          </p:cNvPr>
          <p:cNvGrpSpPr>
            <a:grpSpLocks noChangeAspect="1"/>
          </p:cNvGrpSpPr>
          <p:nvPr/>
        </p:nvGrpSpPr>
        <p:grpSpPr>
          <a:xfrm>
            <a:off x="8273378" y="2866471"/>
            <a:ext cx="618505" cy="602288"/>
            <a:chOff x="10546178" y="5217371"/>
            <a:chExt cx="788909" cy="788909"/>
          </a:xfrm>
        </p:grpSpPr>
        <p:sp>
          <p:nvSpPr>
            <p:cNvPr id="230" name="Ellipse 229">
              <a:extLst>
                <a:ext uri="{FF2B5EF4-FFF2-40B4-BE49-F238E27FC236}">
                  <a16:creationId xmlns:a16="http://schemas.microsoft.com/office/drawing/2014/main" id="{B7401139-8704-4867-B244-6C73309C5810}"/>
                </a:ext>
              </a:extLst>
            </p:cNvPr>
            <p:cNvSpPr>
              <a:spLocks noChangeAspect="1"/>
            </p:cNvSpPr>
            <p:nvPr/>
          </p:nvSpPr>
          <p:spPr bwMode="auto">
            <a:xfrm>
              <a:off x="10546178" y="5217371"/>
              <a:ext cx="788909" cy="788909"/>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cs typeface="Arial"/>
              </a:endParaRPr>
            </a:p>
          </p:txBody>
        </p:sp>
        <p:sp>
          <p:nvSpPr>
            <p:cNvPr id="231" name="Freihandform: Form 230">
              <a:extLst>
                <a:ext uri="{FF2B5EF4-FFF2-40B4-BE49-F238E27FC236}">
                  <a16:creationId xmlns:a16="http://schemas.microsoft.com/office/drawing/2014/main" id="{50F6DEF8-79B9-4438-99CF-92B7F667A8BC}"/>
                </a:ext>
              </a:extLst>
            </p:cNvPr>
            <p:cNvSpPr/>
            <p:nvPr/>
          </p:nvSpPr>
          <p:spPr>
            <a:xfrm>
              <a:off x="10784079" y="5466864"/>
              <a:ext cx="108000" cy="4320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232" name="Rechteck 231">
              <a:extLst>
                <a:ext uri="{FF2B5EF4-FFF2-40B4-BE49-F238E27FC236}">
                  <a16:creationId xmlns:a16="http://schemas.microsoft.com/office/drawing/2014/main" id="{1B3F33A5-52DA-4EB2-9CBF-E11EFB2CE44B}"/>
                </a:ext>
              </a:extLst>
            </p:cNvPr>
            <p:cNvSpPr/>
            <p:nvPr/>
          </p:nvSpPr>
          <p:spPr>
            <a:xfrm>
              <a:off x="10915518" y="5466864"/>
              <a:ext cx="45719" cy="43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233" name="Freihandform: Form 232">
              <a:extLst>
                <a:ext uri="{FF2B5EF4-FFF2-40B4-BE49-F238E27FC236}">
                  <a16:creationId xmlns:a16="http://schemas.microsoft.com/office/drawing/2014/main" id="{8FAC34E2-E686-4904-B80C-CF1C2783D5E1}"/>
                </a:ext>
              </a:extLst>
            </p:cNvPr>
            <p:cNvSpPr/>
            <p:nvPr/>
          </p:nvSpPr>
          <p:spPr bwMode="auto">
            <a:xfrm flipH="1">
              <a:off x="10984676" y="5466863"/>
              <a:ext cx="108000" cy="4320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234" name="Freihandform: Form 233">
              <a:extLst>
                <a:ext uri="{FF2B5EF4-FFF2-40B4-BE49-F238E27FC236}">
                  <a16:creationId xmlns:a16="http://schemas.microsoft.com/office/drawing/2014/main" id="{BBBF93B2-D7B2-4158-9CA4-4F9D8FE52A45}"/>
                </a:ext>
              </a:extLst>
            </p:cNvPr>
            <p:cNvSpPr/>
            <p:nvPr/>
          </p:nvSpPr>
          <p:spPr>
            <a:xfrm>
              <a:off x="10798157" y="5300876"/>
              <a:ext cx="266768" cy="166473"/>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235" name="Textfeld 234">
              <a:extLst>
                <a:ext uri="{FF2B5EF4-FFF2-40B4-BE49-F238E27FC236}">
                  <a16:creationId xmlns:a16="http://schemas.microsoft.com/office/drawing/2014/main" id="{61D8C0B4-8D37-4075-8339-1E0F487DF37E}"/>
                </a:ext>
              </a:extLst>
            </p:cNvPr>
            <p:cNvSpPr txBox="1">
              <a:spLocks noChangeAspect="1"/>
            </p:cNvSpPr>
            <p:nvPr/>
          </p:nvSpPr>
          <p:spPr bwMode="auto">
            <a:xfrm>
              <a:off x="10878435" y="5250800"/>
              <a:ext cx="108000" cy="108000"/>
            </a:xfrm>
            <a:prstGeom prst="ellipse">
              <a:avLst/>
            </a:prstGeom>
            <a:solidFill>
              <a:schemeClr val="bg1"/>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srgbClr val="00AAAD"/>
                  </a:solidFill>
                  <a:effectLst/>
                  <a:uLnTx/>
                  <a:uFillTx/>
                  <a:latin typeface="Calibri"/>
                  <a:cs typeface="Arial"/>
                </a:rPr>
                <a:t>e</a:t>
              </a:r>
              <a:r>
                <a:rPr kumimoji="0" lang="de-DE" sz="700" b="0" i="0" u="none" strike="noStrike" kern="0" cap="none" spc="0" normalizeH="0" baseline="30000" noProof="0" dirty="0">
                  <a:ln>
                    <a:noFill/>
                  </a:ln>
                  <a:solidFill>
                    <a:srgbClr val="00AAAD"/>
                  </a:solidFill>
                  <a:effectLst/>
                  <a:uLnTx/>
                  <a:uFillTx/>
                  <a:latin typeface="Calibri"/>
                  <a:cs typeface="Arial"/>
                </a:rPr>
                <a:t>-</a:t>
              </a:r>
            </a:p>
          </p:txBody>
        </p:sp>
      </p:grpSp>
      <p:grpSp>
        <p:nvGrpSpPr>
          <p:cNvPr id="216" name="Gruppieren 215">
            <a:extLst>
              <a:ext uri="{FF2B5EF4-FFF2-40B4-BE49-F238E27FC236}">
                <a16:creationId xmlns:a16="http://schemas.microsoft.com/office/drawing/2014/main" id="{510B285F-D5F5-400E-9BF2-1ACEA45A3F4B}"/>
              </a:ext>
            </a:extLst>
          </p:cNvPr>
          <p:cNvGrpSpPr/>
          <p:nvPr/>
        </p:nvGrpSpPr>
        <p:grpSpPr>
          <a:xfrm>
            <a:off x="10258233" y="2220969"/>
            <a:ext cx="618505" cy="602288"/>
            <a:chOff x="10877962" y="3167639"/>
            <a:chExt cx="720000" cy="720000"/>
          </a:xfrm>
        </p:grpSpPr>
        <p:sp>
          <p:nvSpPr>
            <p:cNvPr id="228" name="Ellipse 9">
              <a:extLst>
                <a:ext uri="{FF2B5EF4-FFF2-40B4-BE49-F238E27FC236}">
                  <a16:creationId xmlns:a16="http://schemas.microsoft.com/office/drawing/2014/main" id="{714C64BC-86DB-43E4-ADA8-8C537A704166}"/>
                </a:ext>
              </a:extLst>
            </p:cNvPr>
            <p:cNvSpPr>
              <a:spLocks noChangeAspect="1"/>
            </p:cNvSpPr>
            <p:nvPr/>
          </p:nvSpPr>
          <p:spPr bwMode="auto">
            <a:xfrm>
              <a:off x="10877962" y="3167639"/>
              <a:ext cx="720000" cy="720000"/>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29" name="Grafik 228" descr="LKW">
              <a:extLst>
                <a:ext uri="{FF2B5EF4-FFF2-40B4-BE49-F238E27FC236}">
                  <a16:creationId xmlns:a16="http://schemas.microsoft.com/office/drawing/2014/main" id="{BCEB599C-FDCF-4B4D-9C79-B2A737E4E0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967962" y="3257639"/>
              <a:ext cx="540000" cy="540000"/>
            </a:xfrm>
            <a:prstGeom prst="rect">
              <a:avLst/>
            </a:prstGeom>
          </p:spPr>
        </p:pic>
      </p:grpSp>
      <p:grpSp>
        <p:nvGrpSpPr>
          <p:cNvPr id="217" name="Gruppieren 216">
            <a:extLst>
              <a:ext uri="{FF2B5EF4-FFF2-40B4-BE49-F238E27FC236}">
                <a16:creationId xmlns:a16="http://schemas.microsoft.com/office/drawing/2014/main" id="{6F24E436-F112-424F-8E9D-263BB5289933}"/>
              </a:ext>
            </a:extLst>
          </p:cNvPr>
          <p:cNvGrpSpPr>
            <a:grpSpLocks noChangeAspect="1"/>
          </p:cNvGrpSpPr>
          <p:nvPr/>
        </p:nvGrpSpPr>
        <p:grpSpPr>
          <a:xfrm>
            <a:off x="10480792" y="2710146"/>
            <a:ext cx="618505" cy="602288"/>
            <a:chOff x="5239249" y="4348508"/>
            <a:chExt cx="986902" cy="986902"/>
          </a:xfrm>
        </p:grpSpPr>
        <p:sp>
          <p:nvSpPr>
            <p:cNvPr id="219" name="Ellipse 9">
              <a:extLst>
                <a:ext uri="{FF2B5EF4-FFF2-40B4-BE49-F238E27FC236}">
                  <a16:creationId xmlns:a16="http://schemas.microsoft.com/office/drawing/2014/main" id="{B73CABAF-173E-49C9-A2EE-12A53703B6E2}"/>
                </a:ext>
              </a:extLst>
            </p:cNvPr>
            <p:cNvSpPr>
              <a:spLocks noChangeAspect="1"/>
            </p:cNvSpPr>
            <p:nvPr/>
          </p:nvSpPr>
          <p:spPr bwMode="auto">
            <a:xfrm>
              <a:off x="5239249" y="4348508"/>
              <a:ext cx="986902" cy="986902"/>
            </a:xfrm>
            <a:prstGeom prst="ellipse">
              <a:avLst/>
            </a:prstGeom>
            <a:solidFill>
              <a:schemeClr val="bg1"/>
            </a:solidFill>
            <a:ln w="25400" cap="flat" cmpd="sng" algn="ctr">
              <a:solidFill>
                <a:srgbClr val="00AAAD"/>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220" name="Gruppieren 219">
              <a:extLst>
                <a:ext uri="{FF2B5EF4-FFF2-40B4-BE49-F238E27FC236}">
                  <a16:creationId xmlns:a16="http://schemas.microsoft.com/office/drawing/2014/main" id="{D7F557E5-D055-4D1F-8314-79ED8FB9A54D}"/>
                </a:ext>
              </a:extLst>
            </p:cNvPr>
            <p:cNvGrpSpPr>
              <a:grpSpLocks noChangeAspect="1"/>
            </p:cNvGrpSpPr>
            <p:nvPr/>
          </p:nvGrpSpPr>
          <p:grpSpPr>
            <a:xfrm>
              <a:off x="5369383" y="4608972"/>
              <a:ext cx="726635" cy="485061"/>
              <a:chOff x="5895975" y="2832676"/>
              <a:chExt cx="2962275" cy="1977449"/>
            </a:xfrm>
          </p:grpSpPr>
          <p:sp>
            <p:nvSpPr>
              <p:cNvPr id="221" name="Rechteck 220">
                <a:extLst>
                  <a:ext uri="{FF2B5EF4-FFF2-40B4-BE49-F238E27FC236}">
                    <a16:creationId xmlns:a16="http://schemas.microsoft.com/office/drawing/2014/main" id="{5BB73E3E-B64C-4B9C-93E3-4B318B836A69}"/>
                  </a:ext>
                </a:extLst>
              </p:cNvPr>
              <p:cNvSpPr/>
              <p:nvPr/>
            </p:nvSpPr>
            <p:spPr>
              <a:xfrm>
                <a:off x="713779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2" name="Rechteck 221">
                <a:extLst>
                  <a:ext uri="{FF2B5EF4-FFF2-40B4-BE49-F238E27FC236}">
                    <a16:creationId xmlns:a16="http://schemas.microsoft.com/office/drawing/2014/main" id="{2E71B661-C616-455C-9290-8AE3EF6576F9}"/>
                  </a:ext>
                </a:extLst>
              </p:cNvPr>
              <p:cNvSpPr/>
              <p:nvPr/>
            </p:nvSpPr>
            <p:spPr bwMode="auto">
              <a:xfrm>
                <a:off x="758651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3" name="Rechteck 222">
                <a:extLst>
                  <a:ext uri="{FF2B5EF4-FFF2-40B4-BE49-F238E27FC236}">
                    <a16:creationId xmlns:a16="http://schemas.microsoft.com/office/drawing/2014/main" id="{E60983A7-0346-4E58-A14B-32F899D3AAD6}"/>
                  </a:ext>
                </a:extLst>
              </p:cNvPr>
              <p:cNvSpPr/>
              <p:nvPr/>
            </p:nvSpPr>
            <p:spPr bwMode="auto">
              <a:xfrm>
                <a:off x="803523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4" name="Rechteck 223">
                <a:extLst>
                  <a:ext uri="{FF2B5EF4-FFF2-40B4-BE49-F238E27FC236}">
                    <a16:creationId xmlns:a16="http://schemas.microsoft.com/office/drawing/2014/main" id="{B4421C42-B28C-4667-AF78-658275CCC731}"/>
                  </a:ext>
                </a:extLst>
              </p:cNvPr>
              <p:cNvSpPr/>
              <p:nvPr/>
            </p:nvSpPr>
            <p:spPr bwMode="auto">
              <a:xfrm>
                <a:off x="7362158" y="3109347"/>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5" name="Rechteck 224">
                <a:extLst>
                  <a:ext uri="{FF2B5EF4-FFF2-40B4-BE49-F238E27FC236}">
                    <a16:creationId xmlns:a16="http://schemas.microsoft.com/office/drawing/2014/main" id="{195F2EA6-9870-4291-B5C6-EF345C179710}"/>
                  </a:ext>
                </a:extLst>
              </p:cNvPr>
              <p:cNvSpPr/>
              <p:nvPr/>
            </p:nvSpPr>
            <p:spPr bwMode="auto">
              <a:xfrm>
                <a:off x="7810878" y="3109347"/>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6" name="Freihandform: Form 225">
                <a:extLst>
                  <a:ext uri="{FF2B5EF4-FFF2-40B4-BE49-F238E27FC236}">
                    <a16:creationId xmlns:a16="http://schemas.microsoft.com/office/drawing/2014/main" id="{2D424D37-E214-4D96-A031-3EF64CD82DA6}"/>
                  </a:ext>
                </a:extLst>
              </p:cNvPr>
              <p:cNvSpPr/>
              <p:nvPr/>
            </p:nvSpPr>
            <p:spPr bwMode="auto">
              <a:xfrm>
                <a:off x="6126823" y="2832676"/>
                <a:ext cx="615279" cy="1036323"/>
              </a:xfrm>
              <a:custGeom>
                <a:avLst/>
                <a:gdLst>
                  <a:gd name="connsiteX0" fmla="*/ 0 w 615279"/>
                  <a:gd name="connsiteY0" fmla="*/ 0 h 1036323"/>
                  <a:gd name="connsiteX1" fmla="*/ 615279 w 615279"/>
                  <a:gd name="connsiteY1" fmla="*/ 0 h 1036323"/>
                  <a:gd name="connsiteX2" fmla="*/ 615279 w 615279"/>
                  <a:gd name="connsiteY2" fmla="*/ 118381 h 1036323"/>
                  <a:gd name="connsiteX3" fmla="*/ 198890 w 615279"/>
                  <a:gd name="connsiteY3" fmla="*/ 118381 h 1036323"/>
                  <a:gd name="connsiteX4" fmla="*/ 198890 w 615279"/>
                  <a:gd name="connsiteY4" fmla="*/ 269362 h 1036323"/>
                  <a:gd name="connsiteX5" fmla="*/ 615279 w 615279"/>
                  <a:gd name="connsiteY5" fmla="*/ 269362 h 1036323"/>
                  <a:gd name="connsiteX6" fmla="*/ 615279 w 615279"/>
                  <a:gd name="connsiteY6" fmla="*/ 1036323 h 1036323"/>
                  <a:gd name="connsiteX7" fmla="*/ 0 w 615279"/>
                  <a:gd name="connsiteY7" fmla="*/ 1036323 h 103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279" h="1036323">
                    <a:moveTo>
                      <a:pt x="0" y="0"/>
                    </a:moveTo>
                    <a:lnTo>
                      <a:pt x="615279" y="0"/>
                    </a:lnTo>
                    <a:lnTo>
                      <a:pt x="615279" y="118381"/>
                    </a:lnTo>
                    <a:lnTo>
                      <a:pt x="198890" y="118381"/>
                    </a:lnTo>
                    <a:lnTo>
                      <a:pt x="198890" y="269362"/>
                    </a:lnTo>
                    <a:lnTo>
                      <a:pt x="615279" y="269362"/>
                    </a:lnTo>
                    <a:lnTo>
                      <a:pt x="615279" y="1036323"/>
                    </a:lnTo>
                    <a:lnTo>
                      <a:pt x="0" y="1036323"/>
                    </a:lnTo>
                    <a:close/>
                  </a:path>
                </a:pathLst>
              </a:cu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27" name="Freihandform: Form 226">
                <a:extLst>
                  <a:ext uri="{FF2B5EF4-FFF2-40B4-BE49-F238E27FC236}">
                    <a16:creationId xmlns:a16="http://schemas.microsoft.com/office/drawing/2014/main" id="{9AFD0D61-F6D5-437F-AF92-F5D3F7CA53ED}"/>
                  </a:ext>
                </a:extLst>
              </p:cNvPr>
              <p:cNvSpPr/>
              <p:nvPr/>
            </p:nvSpPr>
            <p:spPr>
              <a:xfrm>
                <a:off x="5895975" y="3981450"/>
                <a:ext cx="2962275" cy="828675"/>
              </a:xfrm>
              <a:custGeom>
                <a:avLst/>
                <a:gdLst>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75" h="828675">
                    <a:moveTo>
                      <a:pt x="0" y="9525"/>
                    </a:moveTo>
                    <a:lnTo>
                      <a:pt x="228600" y="828675"/>
                    </a:lnTo>
                    <a:lnTo>
                      <a:pt x="2066925" y="819150"/>
                    </a:lnTo>
                    <a:cubicBezTo>
                      <a:pt x="2708275" y="812800"/>
                      <a:pt x="2959100" y="396875"/>
                      <a:pt x="2962275" y="0"/>
                    </a:cubicBezTo>
                    <a:lnTo>
                      <a:pt x="0" y="9525"/>
                    </a:lnTo>
                    <a:close/>
                  </a:path>
                </a:pathLst>
              </a:cu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grpSp>
      <p:sp>
        <p:nvSpPr>
          <p:cNvPr id="218" name="Ellipse 217">
            <a:extLst>
              <a:ext uri="{FF2B5EF4-FFF2-40B4-BE49-F238E27FC236}">
                <a16:creationId xmlns:a16="http://schemas.microsoft.com/office/drawing/2014/main" id="{763FD24D-5039-40E9-A632-998D21EB13FA}"/>
              </a:ext>
            </a:extLst>
          </p:cNvPr>
          <p:cNvSpPr/>
          <p:nvPr/>
        </p:nvSpPr>
        <p:spPr>
          <a:xfrm>
            <a:off x="1143381" y="367614"/>
            <a:ext cx="10359960" cy="5872308"/>
          </a:xfrm>
          <a:prstGeom prst="ellipse">
            <a:avLst/>
          </a:prstGeom>
          <a:noFill/>
          <a:ln w="38100" cap="flat" cmpd="sng" algn="ctr">
            <a:solidFill>
              <a:srgbClr val="1C5DAB"/>
            </a:solidFill>
            <a:prstDash val="solid"/>
          </a:ln>
        </p:spPr>
        <p:txBody>
          <a:bodyPr rtlCol="0" anchor="t"/>
          <a:lstStyle/>
          <a:p>
            <a:pPr marL="0" marR="0" lvl="0" indent="0" algn="l" defTabSz="4175125"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0068B4"/>
              </a:solidFill>
              <a:effectLst/>
              <a:uLnTx/>
              <a:uFillTx/>
              <a:latin typeface="HelveticaNeueLT Com 45 Lt"/>
              <a:cs typeface="Arial"/>
            </a:endParaRPr>
          </a:p>
        </p:txBody>
      </p:sp>
    </p:spTree>
    <p:extLst>
      <p:ext uri="{BB962C8B-B14F-4D97-AF65-F5344CB8AC3E}">
        <p14:creationId xmlns:p14="http://schemas.microsoft.com/office/powerpoint/2010/main" val="145730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239867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06"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6" name="Gruppieren 145">
            <a:extLst>
              <a:ext uri="{FF2B5EF4-FFF2-40B4-BE49-F238E27FC236}">
                <a16:creationId xmlns:a16="http://schemas.microsoft.com/office/drawing/2014/main" id="{0AD45224-399D-4A6A-9F31-EBEC74882D9E}"/>
              </a:ext>
            </a:extLst>
          </p:cNvPr>
          <p:cNvGrpSpPr>
            <a:grpSpLocks noChangeAspect="1"/>
          </p:cNvGrpSpPr>
          <p:nvPr/>
        </p:nvGrpSpPr>
        <p:grpSpPr>
          <a:xfrm>
            <a:off x="164377" y="4554517"/>
            <a:ext cx="945732" cy="920935"/>
            <a:chOff x="7675018" y="2436470"/>
            <a:chExt cx="1950499" cy="1950499"/>
          </a:xfrm>
        </p:grpSpPr>
        <p:sp>
          <p:nvSpPr>
            <p:cNvPr id="147" name="Ellipse 9">
              <a:extLst>
                <a:ext uri="{FF2B5EF4-FFF2-40B4-BE49-F238E27FC236}">
                  <a16:creationId xmlns:a16="http://schemas.microsoft.com/office/drawing/2014/main" id="{83FF2365-F342-4CEF-9425-8F5B145111BA}"/>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148" name="Gruppieren 147">
              <a:extLst>
                <a:ext uri="{FF2B5EF4-FFF2-40B4-BE49-F238E27FC236}">
                  <a16:creationId xmlns:a16="http://schemas.microsoft.com/office/drawing/2014/main" id="{EAA65120-5389-49DC-8216-4421262EF85C}"/>
                </a:ext>
              </a:extLst>
            </p:cNvPr>
            <p:cNvGrpSpPr>
              <a:grpSpLocks noChangeAspect="1"/>
            </p:cNvGrpSpPr>
            <p:nvPr/>
          </p:nvGrpSpPr>
          <p:grpSpPr>
            <a:xfrm>
              <a:off x="8112049" y="2728405"/>
              <a:ext cx="1076436" cy="1366629"/>
              <a:chOff x="4524775" y="1336089"/>
              <a:chExt cx="3079701" cy="3909947"/>
            </a:xfrm>
          </p:grpSpPr>
          <p:sp>
            <p:nvSpPr>
              <p:cNvPr id="149" name="Rechteck 4">
                <a:extLst>
                  <a:ext uri="{FF2B5EF4-FFF2-40B4-BE49-F238E27FC236}">
                    <a16:creationId xmlns:a16="http://schemas.microsoft.com/office/drawing/2014/main" id="{902C8CAA-3696-41E8-B926-09FD8EB84233}"/>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50" name="Halbbogen 5">
                <a:extLst>
                  <a:ext uri="{FF2B5EF4-FFF2-40B4-BE49-F238E27FC236}">
                    <a16:creationId xmlns:a16="http://schemas.microsoft.com/office/drawing/2014/main" id="{E87040A3-F6D9-4C77-B45D-319B85FE03C7}"/>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51" name="Rechteck 15">
                <a:extLst>
                  <a:ext uri="{FF2B5EF4-FFF2-40B4-BE49-F238E27FC236}">
                    <a16:creationId xmlns:a16="http://schemas.microsoft.com/office/drawing/2014/main" id="{CC4D3D53-983A-4A62-84A8-D9A73364A264}"/>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52" name="Freihandform 16">
                <a:extLst>
                  <a:ext uri="{FF2B5EF4-FFF2-40B4-BE49-F238E27FC236}">
                    <a16:creationId xmlns:a16="http://schemas.microsoft.com/office/drawing/2014/main" id="{0C529E6F-A5C6-43DC-BF51-06CEB6F50754}"/>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53" name="Halbbogen 17">
                <a:extLst>
                  <a:ext uri="{FF2B5EF4-FFF2-40B4-BE49-F238E27FC236}">
                    <a16:creationId xmlns:a16="http://schemas.microsoft.com/office/drawing/2014/main" id="{14860BD4-DFA9-4F03-9EF9-A123394C6A02}"/>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54" name="Halbbogen 18">
                <a:extLst>
                  <a:ext uri="{FF2B5EF4-FFF2-40B4-BE49-F238E27FC236}">
                    <a16:creationId xmlns:a16="http://schemas.microsoft.com/office/drawing/2014/main" id="{330340A5-D8ED-4BAB-98F5-D9AFDC4CE83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55" name="Halbbogen 18">
                <a:extLst>
                  <a:ext uri="{FF2B5EF4-FFF2-40B4-BE49-F238E27FC236}">
                    <a16:creationId xmlns:a16="http://schemas.microsoft.com/office/drawing/2014/main" id="{D3F6A79F-D626-4DD8-A706-677CC428783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56" name="Halbbogen 18">
                <a:extLst>
                  <a:ext uri="{FF2B5EF4-FFF2-40B4-BE49-F238E27FC236}">
                    <a16:creationId xmlns:a16="http://schemas.microsoft.com/office/drawing/2014/main" id="{9EE0B850-E222-40B3-9122-74ABD302514A}"/>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grpSp>
        <p:nvGrpSpPr>
          <p:cNvPr id="135" name="Gruppieren 134">
            <a:extLst>
              <a:ext uri="{FF2B5EF4-FFF2-40B4-BE49-F238E27FC236}">
                <a16:creationId xmlns:a16="http://schemas.microsoft.com/office/drawing/2014/main" id="{302A90E4-0FE1-4173-8D2C-04248840D562}"/>
              </a:ext>
            </a:extLst>
          </p:cNvPr>
          <p:cNvGrpSpPr>
            <a:grpSpLocks noChangeAspect="1"/>
          </p:cNvGrpSpPr>
          <p:nvPr/>
        </p:nvGrpSpPr>
        <p:grpSpPr>
          <a:xfrm>
            <a:off x="164377" y="1971534"/>
            <a:ext cx="945732" cy="920935"/>
            <a:chOff x="7675018" y="2436470"/>
            <a:chExt cx="1950499" cy="1950499"/>
          </a:xfrm>
        </p:grpSpPr>
        <p:sp>
          <p:nvSpPr>
            <p:cNvPr id="136" name="Ellipse 9">
              <a:extLst>
                <a:ext uri="{FF2B5EF4-FFF2-40B4-BE49-F238E27FC236}">
                  <a16:creationId xmlns:a16="http://schemas.microsoft.com/office/drawing/2014/main" id="{0111F1E4-5B61-473B-8B32-C57FC045C420}"/>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137" name="Gruppieren 136">
              <a:extLst>
                <a:ext uri="{FF2B5EF4-FFF2-40B4-BE49-F238E27FC236}">
                  <a16:creationId xmlns:a16="http://schemas.microsoft.com/office/drawing/2014/main" id="{FB3E1CB8-71F5-43C1-B6FC-67730D5312C3}"/>
                </a:ext>
              </a:extLst>
            </p:cNvPr>
            <p:cNvGrpSpPr>
              <a:grpSpLocks noChangeAspect="1"/>
            </p:cNvGrpSpPr>
            <p:nvPr/>
          </p:nvGrpSpPr>
          <p:grpSpPr>
            <a:xfrm>
              <a:off x="8112049" y="2728405"/>
              <a:ext cx="1076436" cy="1366629"/>
              <a:chOff x="4524775" y="1336089"/>
              <a:chExt cx="3079701" cy="3909947"/>
            </a:xfrm>
          </p:grpSpPr>
          <p:sp>
            <p:nvSpPr>
              <p:cNvPr id="138" name="Rechteck 4">
                <a:extLst>
                  <a:ext uri="{FF2B5EF4-FFF2-40B4-BE49-F238E27FC236}">
                    <a16:creationId xmlns:a16="http://schemas.microsoft.com/office/drawing/2014/main" id="{CB93CF34-E35B-4149-9512-28CC757B1B3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39" name="Halbbogen 5">
                <a:extLst>
                  <a:ext uri="{FF2B5EF4-FFF2-40B4-BE49-F238E27FC236}">
                    <a16:creationId xmlns:a16="http://schemas.microsoft.com/office/drawing/2014/main" id="{AC92B585-5AC2-460C-88BF-95D1499B7298}"/>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40" name="Rechteck 15">
                <a:extLst>
                  <a:ext uri="{FF2B5EF4-FFF2-40B4-BE49-F238E27FC236}">
                    <a16:creationId xmlns:a16="http://schemas.microsoft.com/office/drawing/2014/main" id="{0E3D91EE-48FD-4835-BB8C-46EA15A7D5B3}"/>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41" name="Freihandform 16">
                <a:extLst>
                  <a:ext uri="{FF2B5EF4-FFF2-40B4-BE49-F238E27FC236}">
                    <a16:creationId xmlns:a16="http://schemas.microsoft.com/office/drawing/2014/main" id="{35480B66-833D-4A62-8D9D-9E46DAF0C39A}"/>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latin typeface="Arial"/>
                  <a:ea typeface="+mn-ea"/>
                  <a:cs typeface="+mn-cs"/>
                </a:endParaRPr>
              </a:p>
            </p:txBody>
          </p:sp>
          <p:sp>
            <p:nvSpPr>
              <p:cNvPr id="142" name="Halbbogen 17">
                <a:extLst>
                  <a:ext uri="{FF2B5EF4-FFF2-40B4-BE49-F238E27FC236}">
                    <a16:creationId xmlns:a16="http://schemas.microsoft.com/office/drawing/2014/main" id="{D2266DF0-8A35-4EBB-8F41-B3B4A42B58D4}"/>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43" name="Halbbogen 18">
                <a:extLst>
                  <a:ext uri="{FF2B5EF4-FFF2-40B4-BE49-F238E27FC236}">
                    <a16:creationId xmlns:a16="http://schemas.microsoft.com/office/drawing/2014/main" id="{1313F517-2681-4AAA-ACDD-ECBDFC6C41A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44" name="Halbbogen 18">
                <a:extLst>
                  <a:ext uri="{FF2B5EF4-FFF2-40B4-BE49-F238E27FC236}">
                    <a16:creationId xmlns:a16="http://schemas.microsoft.com/office/drawing/2014/main" id="{56D52558-7936-4632-8FDE-828FC40C637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sp>
            <p:nvSpPr>
              <p:cNvPr id="145" name="Halbbogen 18">
                <a:extLst>
                  <a:ext uri="{FF2B5EF4-FFF2-40B4-BE49-F238E27FC236}">
                    <a16:creationId xmlns:a16="http://schemas.microsoft.com/office/drawing/2014/main" id="{A2E3367E-4482-4883-BBC3-CFECB1F234B0}"/>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latin typeface="Arial"/>
                  <a:ea typeface="+mn-ea"/>
                  <a:cs typeface="+mn-cs"/>
                </a:endParaRPr>
              </a:p>
            </p:txBody>
          </p:sp>
        </p:grpSp>
      </p:grpSp>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latin typeface="HelveticaNeueLT Com 33 ThEx" panose="020B0404020202020204" pitchFamily="34" charset="0"/>
                <a:cs typeface="Segoe UI" panose="020B0502040204020203" pitchFamily="34" charset="0"/>
              </a:rPr>
              <a:t>Scientific Objectives - Production</a:t>
            </a:r>
          </a:p>
        </p:txBody>
      </p:sp>
      <p:sp>
        <p:nvSpPr>
          <p:cNvPr id="7" name="Rechteck 6">
            <a:extLst>
              <a:ext uri="{FF2B5EF4-FFF2-40B4-BE49-F238E27FC236}">
                <a16:creationId xmlns:a16="http://schemas.microsoft.com/office/drawing/2014/main" id="{413C1C28-74EB-4C6F-9E6C-4D4965B623FA}"/>
              </a:ext>
            </a:extLst>
          </p:cNvPr>
          <p:cNvSpPr/>
          <p:nvPr/>
        </p:nvSpPr>
        <p:spPr>
          <a:xfrm>
            <a:off x="1112220" y="1157583"/>
            <a:ext cx="4033519" cy="230107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Exploration of chemo-, bio- and electro-catalytic pathways for the selective formation of C-H, C-C, C-O, and C-N bonds from renewable resources with the aim to i</a:t>
            </a:r>
            <a:r>
              <a:rPr lang="en-US" sz="1400" dirty="0">
                <a:solidFill>
                  <a:srgbClr val="1C5DAB"/>
                </a:solidFill>
                <a:ea typeface="Calibri" panose="020F0502020204030204" pitchFamily="34" charset="0"/>
              </a:rPr>
              <a:t>ntegrate the individual transformations into optimized synthetic pathways</a:t>
            </a:r>
            <a:r>
              <a:rPr lang="en-US" sz="1400" dirty="0">
                <a:ea typeface="Calibri" panose="020F0502020204030204" pitchFamily="34" charset="0"/>
              </a:rPr>
              <a:t> for fuels and chemicals (concatenation) and their validation in view of </a:t>
            </a:r>
            <a:r>
              <a:rPr lang="en-US" sz="1400" dirty="0">
                <a:solidFill>
                  <a:srgbClr val="1C5DAB"/>
                </a:solidFill>
                <a:ea typeface="Calibri" panose="020F0502020204030204" pitchFamily="34" charset="0"/>
              </a:rPr>
              <a:t>feedstock variation and energy fluctuation </a:t>
            </a:r>
            <a:r>
              <a:rPr lang="en-US" sz="1400" dirty="0">
                <a:ea typeface="Calibri" panose="020F0502020204030204" pitchFamily="34" charset="0"/>
              </a:rPr>
              <a:t>in post-fossil value chains (translation).</a:t>
            </a:r>
            <a:endParaRPr lang="de-DE" sz="1400" dirty="0">
              <a:solidFill>
                <a:srgbClr val="0068B4"/>
              </a:solidFill>
              <a:ea typeface="Calibri" panose="020F0502020204030204" pitchFamily="34" charset="0"/>
            </a:endParaRPr>
          </a:p>
        </p:txBody>
      </p:sp>
      <p:sp>
        <p:nvSpPr>
          <p:cNvPr id="13" name="Rechteck 12">
            <a:extLst>
              <a:ext uri="{FF2B5EF4-FFF2-40B4-BE49-F238E27FC236}">
                <a16:creationId xmlns:a16="http://schemas.microsoft.com/office/drawing/2014/main" id="{1BDA46E5-BD79-4A98-93A5-9B6E579A4F43}"/>
              </a:ext>
            </a:extLst>
          </p:cNvPr>
          <p:cNvSpPr/>
          <p:nvPr/>
        </p:nvSpPr>
        <p:spPr>
          <a:xfrm>
            <a:off x="1059543" y="4137850"/>
            <a:ext cx="4033519" cy="180555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Advancing the toolbox in experiment and theory for the investigation of complex catalytic reactions and processes to derive design principles from the molecular to the process level as input for and in response to the interdisciplinary analysis in the </a:t>
            </a:r>
            <a:r>
              <a:rPr lang="en-US" sz="1400" dirty="0">
                <a:solidFill>
                  <a:srgbClr val="1C5DAB"/>
                </a:solidFill>
                <a:ea typeface="Calibri" panose="020F0502020204030204" pitchFamily="34" charset="0"/>
              </a:rPr>
              <a:t>Fuel &amp; Chemical Design Forum</a:t>
            </a:r>
            <a:r>
              <a:rPr lang="en-US" sz="1400" dirty="0">
                <a:ea typeface="Calibri" panose="020F0502020204030204" pitchFamily="34" charset="0"/>
              </a:rPr>
              <a:t>.</a:t>
            </a:r>
            <a:endParaRPr lang="de-DE" sz="1400" dirty="0">
              <a:solidFill>
                <a:srgbClr val="0068B4"/>
              </a:solidFill>
              <a:ea typeface="Calibri" panose="020F0502020204030204" pitchFamily="34" charset="0"/>
            </a:endParaRPr>
          </a:p>
        </p:txBody>
      </p:sp>
      <p:grpSp>
        <p:nvGrpSpPr>
          <p:cNvPr id="14" name="Gruppieren 13">
            <a:extLst>
              <a:ext uri="{FF2B5EF4-FFF2-40B4-BE49-F238E27FC236}">
                <a16:creationId xmlns:a16="http://schemas.microsoft.com/office/drawing/2014/main" id="{90B002C8-E65D-4863-837D-8858268B850F}"/>
              </a:ext>
            </a:extLst>
          </p:cNvPr>
          <p:cNvGrpSpPr>
            <a:grpSpLocks noChangeAspect="1"/>
          </p:cNvGrpSpPr>
          <p:nvPr/>
        </p:nvGrpSpPr>
        <p:grpSpPr>
          <a:xfrm>
            <a:off x="-3323446" y="-390514"/>
            <a:ext cx="554542" cy="540000"/>
            <a:chOff x="4089892" y="5000194"/>
            <a:chExt cx="679019" cy="679019"/>
          </a:xfrm>
        </p:grpSpPr>
        <p:sp>
          <p:nvSpPr>
            <p:cNvPr id="15" name="Ellipse 9">
              <a:extLst>
                <a:ext uri="{FF2B5EF4-FFF2-40B4-BE49-F238E27FC236}">
                  <a16:creationId xmlns:a16="http://schemas.microsoft.com/office/drawing/2014/main" id="{C76E05EC-BC9D-423E-9762-8A77BE1EB1B4}"/>
                </a:ext>
              </a:extLst>
            </p:cNvPr>
            <p:cNvSpPr>
              <a:spLocks noChangeAspect="1"/>
            </p:cNvSpPr>
            <p:nvPr/>
          </p:nvSpPr>
          <p:spPr bwMode="auto">
            <a:xfrm>
              <a:off x="4089892" y="5000194"/>
              <a:ext cx="679019" cy="679019"/>
            </a:xfrm>
            <a:prstGeom prst="ellipse">
              <a:avLst/>
            </a:prstGeom>
            <a:solidFill>
              <a:schemeClr val="bg1"/>
            </a:solidFill>
            <a:ln w="25400" cap="flat" cmpd="sng" algn="ctr">
              <a:solidFill>
                <a:srgbClr val="FAA61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16" name="Grafik 15" descr="Sonne">
              <a:extLst>
                <a:ext uri="{FF2B5EF4-FFF2-40B4-BE49-F238E27FC236}">
                  <a16:creationId xmlns:a16="http://schemas.microsoft.com/office/drawing/2014/main" id="{D7A5A419-068E-4179-9B19-580C3165A2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4167791" y="5078093"/>
              <a:ext cx="523221" cy="523221"/>
            </a:xfrm>
            <a:prstGeom prst="rect">
              <a:avLst/>
            </a:prstGeom>
          </p:spPr>
        </p:pic>
      </p:grpSp>
      <p:grpSp>
        <p:nvGrpSpPr>
          <p:cNvPr id="17" name="Gruppieren 16">
            <a:extLst>
              <a:ext uri="{FF2B5EF4-FFF2-40B4-BE49-F238E27FC236}">
                <a16:creationId xmlns:a16="http://schemas.microsoft.com/office/drawing/2014/main" id="{F903DCE6-E3E5-4B40-81B1-C0B049EC2534}"/>
              </a:ext>
            </a:extLst>
          </p:cNvPr>
          <p:cNvGrpSpPr>
            <a:grpSpLocks noChangeAspect="1"/>
          </p:cNvGrpSpPr>
          <p:nvPr/>
        </p:nvGrpSpPr>
        <p:grpSpPr>
          <a:xfrm>
            <a:off x="-3030378" y="244098"/>
            <a:ext cx="554542" cy="540000"/>
            <a:chOff x="4940353" y="5190690"/>
            <a:chExt cx="1178624" cy="1178624"/>
          </a:xfrm>
        </p:grpSpPr>
        <p:sp>
          <p:nvSpPr>
            <p:cNvPr id="18" name="Ellipse 9">
              <a:extLst>
                <a:ext uri="{FF2B5EF4-FFF2-40B4-BE49-F238E27FC236}">
                  <a16:creationId xmlns:a16="http://schemas.microsoft.com/office/drawing/2014/main" id="{0B55AAFD-3E5C-471A-8F6C-CFA30E86662D}"/>
                </a:ext>
              </a:extLst>
            </p:cNvPr>
            <p:cNvSpPr>
              <a:spLocks noChangeAspect="1"/>
            </p:cNvSpPr>
            <p:nvPr/>
          </p:nvSpPr>
          <p:spPr bwMode="auto">
            <a:xfrm>
              <a:off x="4940353" y="5190690"/>
              <a:ext cx="1178624" cy="1178624"/>
            </a:xfrm>
            <a:prstGeom prst="ellipse">
              <a:avLst/>
            </a:prstGeom>
            <a:solidFill>
              <a:schemeClr val="bg1"/>
            </a:solidFill>
            <a:ln w="25400" cap="flat" cmpd="sng" algn="ctr">
              <a:solidFill>
                <a:srgbClr val="1C5DAB"/>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sp>
          <p:nvSpPr>
            <p:cNvPr id="19" name="Freihandform: Form 18">
              <a:extLst>
                <a:ext uri="{FF2B5EF4-FFF2-40B4-BE49-F238E27FC236}">
                  <a16:creationId xmlns:a16="http://schemas.microsoft.com/office/drawing/2014/main" id="{3730D6BC-B5A7-4196-AC01-A691055AA3A8}"/>
                </a:ext>
              </a:extLst>
            </p:cNvPr>
            <p:cNvSpPr>
              <a:spLocks noChangeAspect="1"/>
            </p:cNvSpPr>
            <p:nvPr/>
          </p:nvSpPr>
          <p:spPr bwMode="auto">
            <a:xfrm>
              <a:off x="4949775" y="5443978"/>
              <a:ext cx="725051" cy="242670"/>
            </a:xfrm>
            <a:custGeom>
              <a:avLst/>
              <a:gdLst>
                <a:gd name="connsiteX0" fmla="*/ 612014 w 725051"/>
                <a:gd name="connsiteY0" fmla="*/ 225 h 242670"/>
                <a:gd name="connsiteX1" fmla="*/ 691376 w 725051"/>
                <a:gd name="connsiteY1" fmla="*/ 37163 h 242670"/>
                <a:gd name="connsiteX2" fmla="*/ 715022 w 725051"/>
                <a:gd name="connsiteY2" fmla="*/ 169861 h 242670"/>
                <a:gd name="connsiteX3" fmla="*/ 619419 w 725051"/>
                <a:gd name="connsiteY3" fmla="*/ 241817 h 242670"/>
                <a:gd name="connsiteX4" fmla="*/ 616023 w 725051"/>
                <a:gd name="connsiteY4" fmla="*/ 241976 h 242670"/>
                <a:gd name="connsiteX5" fmla="*/ 603303 w 725051"/>
                <a:gd name="connsiteY5" fmla="*/ 242573 h 242670"/>
                <a:gd name="connsiteX6" fmla="*/ 601235 w 725051"/>
                <a:gd name="connsiteY6" fmla="*/ 242670 h 242670"/>
                <a:gd name="connsiteX7" fmla="*/ 601238 w 725051"/>
                <a:gd name="connsiteY7" fmla="*/ 242573 h 242670"/>
                <a:gd name="connsiteX8" fmla="*/ 0 w 725051"/>
                <a:gd name="connsiteY8" fmla="*/ 242573 h 242670"/>
                <a:gd name="connsiteX9" fmla="*/ 2552 w 725051"/>
                <a:gd name="connsiteY9" fmla="*/ 217257 h 242670"/>
                <a:gd name="connsiteX10" fmla="*/ 14572 w 725051"/>
                <a:gd name="connsiteY10" fmla="*/ 178536 h 242670"/>
                <a:gd name="connsiteX11" fmla="*/ 612960 w 725051"/>
                <a:gd name="connsiteY11" fmla="*/ 178536 h 242670"/>
                <a:gd name="connsiteX12" fmla="*/ 620143 w 725051"/>
                <a:gd name="connsiteY12" fmla="*/ 177645 h 242670"/>
                <a:gd name="connsiteX13" fmla="*/ 657413 w 725051"/>
                <a:gd name="connsiteY13" fmla="*/ 144530 h 242670"/>
                <a:gd name="connsiteX14" fmla="*/ 646240 w 725051"/>
                <a:gd name="connsiteY14" fmla="*/ 81021 h 242670"/>
                <a:gd name="connsiteX15" fmla="*/ 582807 w 725051"/>
                <a:gd name="connsiteY15" fmla="*/ 67361 h 242670"/>
                <a:gd name="connsiteX16" fmla="*/ 547326 w 725051"/>
                <a:gd name="connsiteY16" fmla="*/ 121362 h 242670"/>
                <a:gd name="connsiteX17" fmla="*/ 484396 w 725051"/>
                <a:gd name="connsiteY17" fmla="*/ 121363 h 242670"/>
                <a:gd name="connsiteX18" fmla="*/ 559142 w 725051"/>
                <a:gd name="connsiteY18" fmla="*/ 9048 h 242670"/>
                <a:gd name="connsiteX19" fmla="*/ 612014 w 725051"/>
                <a:gd name="connsiteY19" fmla="*/ 225 h 24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5051" h="242670">
                  <a:moveTo>
                    <a:pt x="612014" y="225"/>
                  </a:moveTo>
                  <a:cubicBezTo>
                    <a:pt x="641512" y="2038"/>
                    <a:pt x="669998" y="14783"/>
                    <a:pt x="691376" y="37163"/>
                  </a:cubicBezTo>
                  <a:cubicBezTo>
                    <a:pt x="725135" y="72505"/>
                    <a:pt x="734468" y="124875"/>
                    <a:pt x="715022" y="169861"/>
                  </a:cubicBezTo>
                  <a:cubicBezTo>
                    <a:pt x="697843" y="209606"/>
                    <a:pt x="661209" y="236641"/>
                    <a:pt x="619419" y="241817"/>
                  </a:cubicBezTo>
                  <a:lnTo>
                    <a:pt x="616023" y="241976"/>
                  </a:lnTo>
                  <a:lnTo>
                    <a:pt x="603303" y="242573"/>
                  </a:lnTo>
                  <a:lnTo>
                    <a:pt x="601235" y="242670"/>
                  </a:lnTo>
                  <a:cubicBezTo>
                    <a:pt x="601236" y="242638"/>
                    <a:pt x="601237" y="242605"/>
                    <a:pt x="601238" y="242573"/>
                  </a:cubicBezTo>
                  <a:lnTo>
                    <a:pt x="0" y="242573"/>
                  </a:lnTo>
                  <a:lnTo>
                    <a:pt x="2552" y="217257"/>
                  </a:lnTo>
                  <a:lnTo>
                    <a:pt x="14572" y="178536"/>
                  </a:lnTo>
                  <a:lnTo>
                    <a:pt x="612960" y="178536"/>
                  </a:lnTo>
                  <a:lnTo>
                    <a:pt x="620143" y="177645"/>
                  </a:lnTo>
                  <a:cubicBezTo>
                    <a:pt x="636554" y="172984"/>
                    <a:pt x="650421" y="161010"/>
                    <a:pt x="657413" y="144530"/>
                  </a:cubicBezTo>
                  <a:cubicBezTo>
                    <a:pt x="666549" y="122997"/>
                    <a:pt x="662150" y="97988"/>
                    <a:pt x="646240" y="81021"/>
                  </a:cubicBezTo>
                  <a:cubicBezTo>
                    <a:pt x="629889" y="63582"/>
                    <a:pt x="604695" y="58157"/>
                    <a:pt x="582807" y="67361"/>
                  </a:cubicBezTo>
                  <a:cubicBezTo>
                    <a:pt x="561334" y="76392"/>
                    <a:pt x="547326" y="97711"/>
                    <a:pt x="547326" y="121362"/>
                  </a:cubicBezTo>
                  <a:lnTo>
                    <a:pt x="484396" y="121363"/>
                  </a:lnTo>
                  <a:cubicBezTo>
                    <a:pt x="484396" y="72092"/>
                    <a:pt x="513931" y="27712"/>
                    <a:pt x="559142" y="9048"/>
                  </a:cubicBezTo>
                  <a:cubicBezTo>
                    <a:pt x="576252" y="1985"/>
                    <a:pt x="594315" y="-863"/>
                    <a:pt x="612014" y="225"/>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20" name="Freihandform: Form 19">
              <a:extLst>
                <a:ext uri="{FF2B5EF4-FFF2-40B4-BE49-F238E27FC236}">
                  <a16:creationId xmlns:a16="http://schemas.microsoft.com/office/drawing/2014/main" id="{8BA2DA57-BC30-4272-89B8-1CCAC3105A31}"/>
                </a:ext>
              </a:extLst>
            </p:cNvPr>
            <p:cNvSpPr>
              <a:spLocks noChangeAspect="1"/>
            </p:cNvSpPr>
            <p:nvPr/>
          </p:nvSpPr>
          <p:spPr bwMode="auto">
            <a:xfrm>
              <a:off x="4940353" y="5715722"/>
              <a:ext cx="1006240" cy="330006"/>
            </a:xfrm>
            <a:custGeom>
              <a:avLst/>
              <a:gdLst>
                <a:gd name="connsiteX0" fmla="*/ 837863 w 1006240"/>
                <a:gd name="connsiteY0" fmla="*/ 0 h 330006"/>
                <a:gd name="connsiteX1" fmla="*/ 840675 w 1006240"/>
                <a:gd name="connsiteY1" fmla="*/ 132 h 330006"/>
                <a:gd name="connsiteX2" fmla="*/ 857974 w 1006240"/>
                <a:gd name="connsiteY2" fmla="*/ 944 h 330006"/>
                <a:gd name="connsiteX3" fmla="*/ 862592 w 1006240"/>
                <a:gd name="connsiteY3" fmla="*/ 1160 h 330006"/>
                <a:gd name="connsiteX4" fmla="*/ 992602 w 1006240"/>
                <a:gd name="connsiteY4" fmla="*/ 99013 h 330006"/>
                <a:gd name="connsiteX5" fmla="*/ 960446 w 1006240"/>
                <a:gd name="connsiteY5" fmla="*/ 279469 h 330006"/>
                <a:gd name="connsiteX6" fmla="*/ 852521 w 1006240"/>
                <a:gd name="connsiteY6" fmla="*/ 329701 h 330006"/>
                <a:gd name="connsiteX7" fmla="*/ 780621 w 1006240"/>
                <a:gd name="connsiteY7" fmla="*/ 317702 h 330006"/>
                <a:gd name="connsiteX8" fmla="*/ 678973 w 1006240"/>
                <a:gd name="connsiteY8" fmla="*/ 164966 h 330006"/>
                <a:gd name="connsiteX9" fmla="*/ 764553 w 1006240"/>
                <a:gd name="connsiteY9" fmla="*/ 164966 h 330006"/>
                <a:gd name="connsiteX10" fmla="*/ 812803 w 1006240"/>
                <a:gd name="connsiteY10" fmla="*/ 238402 h 330006"/>
                <a:gd name="connsiteX11" fmla="*/ 899066 w 1006240"/>
                <a:gd name="connsiteY11" fmla="*/ 219827 h 330006"/>
                <a:gd name="connsiteX12" fmla="*/ 914259 w 1006240"/>
                <a:gd name="connsiteY12" fmla="*/ 133460 h 330006"/>
                <a:gd name="connsiteX13" fmla="*/ 863575 w 1006240"/>
                <a:gd name="connsiteY13" fmla="*/ 88428 h 330006"/>
                <a:gd name="connsiteX14" fmla="*/ 853807 w 1006240"/>
                <a:gd name="connsiteY14" fmla="*/ 87216 h 330006"/>
                <a:gd name="connsiteX15" fmla="*/ 2312 w 1006240"/>
                <a:gd name="connsiteY15" fmla="*/ 87216 h 330006"/>
                <a:gd name="connsiteX16" fmla="*/ 0 w 1006240"/>
                <a:gd name="connsiteY16" fmla="*/ 64280 h 330006"/>
                <a:gd name="connsiteX17" fmla="*/ 6467 w 1006240"/>
                <a:gd name="connsiteY17" fmla="*/ 132 h 330006"/>
                <a:gd name="connsiteX18" fmla="*/ 837867 w 1006240"/>
                <a:gd name="connsiteY18" fmla="*/ 132 h 330006"/>
                <a:gd name="connsiteX19" fmla="*/ 837863 w 1006240"/>
                <a:gd name="connsiteY19" fmla="*/ 0 h 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240" h="330006">
                  <a:moveTo>
                    <a:pt x="837863" y="0"/>
                  </a:moveTo>
                  <a:lnTo>
                    <a:pt x="840675" y="132"/>
                  </a:lnTo>
                  <a:lnTo>
                    <a:pt x="857974" y="944"/>
                  </a:lnTo>
                  <a:lnTo>
                    <a:pt x="862592" y="1160"/>
                  </a:lnTo>
                  <a:cubicBezTo>
                    <a:pt x="919422" y="8199"/>
                    <a:pt x="969239" y="44964"/>
                    <a:pt x="992602" y="99013"/>
                  </a:cubicBezTo>
                  <a:cubicBezTo>
                    <a:pt x="1019045" y="160190"/>
                    <a:pt x="1006355" y="231407"/>
                    <a:pt x="960446" y="279469"/>
                  </a:cubicBezTo>
                  <a:cubicBezTo>
                    <a:pt x="931374" y="309904"/>
                    <a:pt x="892635" y="327236"/>
                    <a:pt x="852521" y="329701"/>
                  </a:cubicBezTo>
                  <a:cubicBezTo>
                    <a:pt x="828452" y="331180"/>
                    <a:pt x="803889" y="327307"/>
                    <a:pt x="780621" y="317702"/>
                  </a:cubicBezTo>
                  <a:cubicBezTo>
                    <a:pt x="719139" y="292321"/>
                    <a:pt x="678973" y="231969"/>
                    <a:pt x="678973" y="164966"/>
                  </a:cubicBezTo>
                  <a:lnTo>
                    <a:pt x="764553" y="164966"/>
                  </a:lnTo>
                  <a:cubicBezTo>
                    <a:pt x="764553" y="197130"/>
                    <a:pt x="783601" y="226121"/>
                    <a:pt x="812803" y="238402"/>
                  </a:cubicBezTo>
                  <a:cubicBezTo>
                    <a:pt x="842568" y="250920"/>
                    <a:pt x="876829" y="243542"/>
                    <a:pt x="899066" y="219827"/>
                  </a:cubicBezTo>
                  <a:cubicBezTo>
                    <a:pt x="920701" y="196753"/>
                    <a:pt x="926684" y="162744"/>
                    <a:pt x="914259" y="133460"/>
                  </a:cubicBezTo>
                  <a:cubicBezTo>
                    <a:pt x="904750" y="111050"/>
                    <a:pt x="885893" y="94767"/>
                    <a:pt x="863575" y="88428"/>
                  </a:cubicBezTo>
                  <a:lnTo>
                    <a:pt x="853807" y="87216"/>
                  </a:lnTo>
                  <a:lnTo>
                    <a:pt x="2312" y="87216"/>
                  </a:lnTo>
                  <a:lnTo>
                    <a:pt x="0" y="64280"/>
                  </a:lnTo>
                  <a:lnTo>
                    <a:pt x="6467" y="132"/>
                  </a:lnTo>
                  <a:lnTo>
                    <a:pt x="837867" y="132"/>
                  </a:lnTo>
                  <a:cubicBezTo>
                    <a:pt x="837866" y="88"/>
                    <a:pt x="837864" y="44"/>
                    <a:pt x="837863" y="0"/>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21" name="Freihandform: Form 20">
              <a:extLst>
                <a:ext uri="{FF2B5EF4-FFF2-40B4-BE49-F238E27FC236}">
                  <a16:creationId xmlns:a16="http://schemas.microsoft.com/office/drawing/2014/main" id="{2CAC8D5C-C00A-46BA-8253-678372E1C0FA}"/>
                </a:ext>
              </a:extLst>
            </p:cNvPr>
            <p:cNvSpPr>
              <a:spLocks noChangeAspect="1"/>
            </p:cNvSpPr>
            <p:nvPr/>
          </p:nvSpPr>
          <p:spPr bwMode="auto">
            <a:xfrm>
              <a:off x="4945473" y="5830669"/>
              <a:ext cx="550616" cy="264468"/>
            </a:xfrm>
            <a:custGeom>
              <a:avLst/>
              <a:gdLst>
                <a:gd name="connsiteX0" fmla="*/ 415679 w 550616"/>
                <a:gd name="connsiteY0" fmla="*/ 0 h 264468"/>
                <a:gd name="connsiteX1" fmla="*/ 417933 w 550616"/>
                <a:gd name="connsiteY1" fmla="*/ 106 h 264468"/>
                <a:gd name="connsiteX2" fmla="*/ 431795 w 550616"/>
                <a:gd name="connsiteY2" fmla="*/ 756 h 264468"/>
                <a:gd name="connsiteX3" fmla="*/ 435496 w 550616"/>
                <a:gd name="connsiteY3" fmla="*/ 930 h 264468"/>
                <a:gd name="connsiteX4" fmla="*/ 539686 w 550616"/>
                <a:gd name="connsiteY4" fmla="*/ 79349 h 264468"/>
                <a:gd name="connsiteX5" fmla="*/ 513916 w 550616"/>
                <a:gd name="connsiteY5" fmla="*/ 223967 h 264468"/>
                <a:gd name="connsiteX6" fmla="*/ 427426 w 550616"/>
                <a:gd name="connsiteY6" fmla="*/ 264223 h 264468"/>
                <a:gd name="connsiteX7" fmla="*/ 369805 w 550616"/>
                <a:gd name="connsiteY7" fmla="*/ 254608 h 264468"/>
                <a:gd name="connsiteX8" fmla="*/ 288344 w 550616"/>
                <a:gd name="connsiteY8" fmla="*/ 132205 h 264468"/>
                <a:gd name="connsiteX9" fmla="*/ 356927 w 550616"/>
                <a:gd name="connsiteY9" fmla="*/ 132205 h 264468"/>
                <a:gd name="connsiteX10" fmla="*/ 395596 w 550616"/>
                <a:gd name="connsiteY10" fmla="*/ 191056 h 264468"/>
                <a:gd name="connsiteX11" fmla="*/ 464727 w 550616"/>
                <a:gd name="connsiteY11" fmla="*/ 176170 h 264468"/>
                <a:gd name="connsiteX12" fmla="*/ 476902 w 550616"/>
                <a:gd name="connsiteY12" fmla="*/ 106956 h 264468"/>
                <a:gd name="connsiteX13" fmla="*/ 436285 w 550616"/>
                <a:gd name="connsiteY13" fmla="*/ 70866 h 264468"/>
                <a:gd name="connsiteX14" fmla="*/ 428456 w 550616"/>
                <a:gd name="connsiteY14" fmla="*/ 69895 h 264468"/>
                <a:gd name="connsiteX15" fmla="*/ 7411 w 550616"/>
                <a:gd name="connsiteY15" fmla="*/ 69895 h 264468"/>
                <a:gd name="connsiteX16" fmla="*/ 6854 w 550616"/>
                <a:gd name="connsiteY16" fmla="*/ 68100 h 264468"/>
                <a:gd name="connsiteX17" fmla="*/ 0 w 550616"/>
                <a:gd name="connsiteY17" fmla="*/ 106 h 264468"/>
                <a:gd name="connsiteX18" fmla="*/ 415682 w 550616"/>
                <a:gd name="connsiteY18" fmla="*/ 106 h 264468"/>
                <a:gd name="connsiteX19" fmla="*/ 415679 w 550616"/>
                <a:gd name="connsiteY19" fmla="*/ 0 h 2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616" h="264468">
                  <a:moveTo>
                    <a:pt x="415679" y="0"/>
                  </a:moveTo>
                  <a:lnTo>
                    <a:pt x="417933" y="106"/>
                  </a:lnTo>
                  <a:lnTo>
                    <a:pt x="431795" y="756"/>
                  </a:lnTo>
                  <a:lnTo>
                    <a:pt x="435496" y="930"/>
                  </a:lnTo>
                  <a:cubicBezTo>
                    <a:pt x="481040" y="6571"/>
                    <a:pt x="520964" y="36033"/>
                    <a:pt x="539686" y="79349"/>
                  </a:cubicBezTo>
                  <a:cubicBezTo>
                    <a:pt x="560878" y="128376"/>
                    <a:pt x="550708" y="185450"/>
                    <a:pt x="513916" y="223967"/>
                  </a:cubicBezTo>
                  <a:cubicBezTo>
                    <a:pt x="490619" y="248358"/>
                    <a:pt x="459573" y="262248"/>
                    <a:pt x="427426" y="264223"/>
                  </a:cubicBezTo>
                  <a:cubicBezTo>
                    <a:pt x="408137" y="265409"/>
                    <a:pt x="388451" y="262306"/>
                    <a:pt x="369805" y="254608"/>
                  </a:cubicBezTo>
                  <a:cubicBezTo>
                    <a:pt x="320533" y="234268"/>
                    <a:pt x="288344" y="185901"/>
                    <a:pt x="288344" y="132205"/>
                  </a:cubicBezTo>
                  <a:lnTo>
                    <a:pt x="356927" y="132205"/>
                  </a:lnTo>
                  <a:cubicBezTo>
                    <a:pt x="356927" y="157981"/>
                    <a:pt x="372192" y="181214"/>
                    <a:pt x="395596" y="191056"/>
                  </a:cubicBezTo>
                  <a:cubicBezTo>
                    <a:pt x="419450" y="201088"/>
                    <a:pt x="446907" y="195175"/>
                    <a:pt x="464727" y="176170"/>
                  </a:cubicBezTo>
                  <a:cubicBezTo>
                    <a:pt x="482065" y="157678"/>
                    <a:pt x="486860" y="130423"/>
                    <a:pt x="476902" y="106956"/>
                  </a:cubicBezTo>
                  <a:cubicBezTo>
                    <a:pt x="469282" y="88996"/>
                    <a:pt x="454169" y="75946"/>
                    <a:pt x="436285" y="70866"/>
                  </a:cubicBezTo>
                  <a:lnTo>
                    <a:pt x="428456" y="69895"/>
                  </a:lnTo>
                  <a:lnTo>
                    <a:pt x="7411" y="69895"/>
                  </a:lnTo>
                  <a:lnTo>
                    <a:pt x="6854" y="68100"/>
                  </a:lnTo>
                  <a:lnTo>
                    <a:pt x="0" y="106"/>
                  </a:lnTo>
                  <a:lnTo>
                    <a:pt x="415682" y="106"/>
                  </a:lnTo>
                  <a:cubicBezTo>
                    <a:pt x="415681" y="71"/>
                    <a:pt x="415679" y="35"/>
                    <a:pt x="415679" y="0"/>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grpSp>
      <p:grpSp>
        <p:nvGrpSpPr>
          <p:cNvPr id="22" name="Gruppieren 21">
            <a:extLst>
              <a:ext uri="{FF2B5EF4-FFF2-40B4-BE49-F238E27FC236}">
                <a16:creationId xmlns:a16="http://schemas.microsoft.com/office/drawing/2014/main" id="{7B3229FE-75A3-491C-B5D9-18BFFC0683EC}"/>
              </a:ext>
            </a:extLst>
          </p:cNvPr>
          <p:cNvGrpSpPr>
            <a:grpSpLocks noChangeAspect="1"/>
          </p:cNvGrpSpPr>
          <p:nvPr/>
        </p:nvGrpSpPr>
        <p:grpSpPr>
          <a:xfrm>
            <a:off x="-3314169" y="890408"/>
            <a:ext cx="554542" cy="540000"/>
            <a:chOff x="4297065" y="5121621"/>
            <a:chExt cx="972000" cy="972000"/>
          </a:xfrm>
        </p:grpSpPr>
        <p:sp>
          <p:nvSpPr>
            <p:cNvPr id="23" name="Ellipse 9">
              <a:extLst>
                <a:ext uri="{FF2B5EF4-FFF2-40B4-BE49-F238E27FC236}">
                  <a16:creationId xmlns:a16="http://schemas.microsoft.com/office/drawing/2014/main" id="{31248405-4B5C-4285-BF74-1143F231E13E}"/>
                </a:ext>
              </a:extLst>
            </p:cNvPr>
            <p:cNvSpPr>
              <a:spLocks noChangeAspect="1"/>
            </p:cNvSpPr>
            <p:nvPr/>
          </p:nvSpPr>
          <p:spPr bwMode="auto">
            <a:xfrm>
              <a:off x="4297065" y="5121621"/>
              <a:ext cx="972000" cy="972000"/>
            </a:xfrm>
            <a:prstGeom prst="ellipse">
              <a:avLst/>
            </a:prstGeom>
            <a:solidFill>
              <a:schemeClr val="bg1"/>
            </a:solidFill>
            <a:ln w="25400" cap="flat" cmpd="sng" algn="ctr">
              <a:solidFill>
                <a:srgbClr val="B2D234"/>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4" name="Grafik 23" descr="Laubbaum">
              <a:extLst>
                <a:ext uri="{FF2B5EF4-FFF2-40B4-BE49-F238E27FC236}">
                  <a16:creationId xmlns:a16="http://schemas.microsoft.com/office/drawing/2014/main" id="{7D25A765-E952-4C4F-8E47-224536C74BD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auto">
            <a:xfrm>
              <a:off x="4441065" y="5265621"/>
              <a:ext cx="684000" cy="684000"/>
            </a:xfrm>
            <a:prstGeom prst="rect">
              <a:avLst/>
            </a:prstGeom>
          </p:spPr>
        </p:pic>
      </p:grpSp>
      <p:grpSp>
        <p:nvGrpSpPr>
          <p:cNvPr id="157" name="Gruppieren 156">
            <a:extLst>
              <a:ext uri="{FF2B5EF4-FFF2-40B4-BE49-F238E27FC236}">
                <a16:creationId xmlns:a16="http://schemas.microsoft.com/office/drawing/2014/main" id="{D203B5F2-633F-46BD-8819-A7E65F95FBC2}"/>
              </a:ext>
            </a:extLst>
          </p:cNvPr>
          <p:cNvGrpSpPr>
            <a:grpSpLocks noChangeAspect="1"/>
          </p:cNvGrpSpPr>
          <p:nvPr/>
        </p:nvGrpSpPr>
        <p:grpSpPr>
          <a:xfrm>
            <a:off x="10339783" y="-3325637"/>
            <a:ext cx="618505" cy="602288"/>
            <a:chOff x="5965205" y="3933144"/>
            <a:chExt cx="986902" cy="986902"/>
          </a:xfrm>
        </p:grpSpPr>
        <p:sp>
          <p:nvSpPr>
            <p:cNvPr id="158" name="Ellipse 9">
              <a:extLst>
                <a:ext uri="{FF2B5EF4-FFF2-40B4-BE49-F238E27FC236}">
                  <a16:creationId xmlns:a16="http://schemas.microsoft.com/office/drawing/2014/main" id="{F1D3249B-F7AA-4824-AD3C-CBC442886E8A}"/>
                </a:ext>
              </a:extLst>
            </p:cNvPr>
            <p:cNvSpPr>
              <a:spLocks noChangeAspect="1"/>
            </p:cNvSpPr>
            <p:nvPr/>
          </p:nvSpPr>
          <p:spPr bwMode="auto">
            <a:xfrm>
              <a:off x="5965205" y="3933144"/>
              <a:ext cx="986902" cy="986902"/>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159" name="Grafik 158" descr="Auto">
              <a:extLst>
                <a:ext uri="{FF2B5EF4-FFF2-40B4-BE49-F238E27FC236}">
                  <a16:creationId xmlns:a16="http://schemas.microsoft.com/office/drawing/2014/main" id="{25120174-2CC0-42AF-B9D8-BE20C086C9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bwMode="auto">
            <a:xfrm>
              <a:off x="6001456" y="3969395"/>
              <a:ext cx="914400" cy="914400"/>
            </a:xfrm>
            <a:prstGeom prst="rect">
              <a:avLst/>
            </a:prstGeom>
          </p:spPr>
        </p:pic>
      </p:grpSp>
      <p:sp>
        <p:nvSpPr>
          <p:cNvPr id="160" name="Ellipse 159">
            <a:extLst>
              <a:ext uri="{FF2B5EF4-FFF2-40B4-BE49-F238E27FC236}">
                <a16:creationId xmlns:a16="http://schemas.microsoft.com/office/drawing/2014/main" id="{2F4FFB89-2821-44D1-A731-621640F86F23}"/>
              </a:ext>
            </a:extLst>
          </p:cNvPr>
          <p:cNvSpPr>
            <a:spLocks noChangeAspect="1"/>
          </p:cNvSpPr>
          <p:nvPr/>
        </p:nvSpPr>
        <p:spPr bwMode="auto">
          <a:xfrm>
            <a:off x="6297014" y="8288424"/>
            <a:ext cx="834982" cy="813089"/>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r>
              <a:rPr lang="de-DE" dirty="0">
                <a:solidFill>
                  <a:prstClr val="white"/>
                </a:solidFill>
                <a:latin typeface="Calibri"/>
                <a:cs typeface="Arial"/>
              </a:rPr>
              <a:t>-(</a:t>
            </a:r>
            <a:r>
              <a:rPr lang="de-DE">
                <a:solidFill>
                  <a:prstClr val="white"/>
                </a:solidFill>
                <a:latin typeface="Calibri"/>
                <a:cs typeface="Arial"/>
              </a:rPr>
              <a:t>CH2)-</a:t>
            </a:r>
            <a:endParaRPr lang="en-US" dirty="0">
              <a:solidFill>
                <a:prstClr val="white"/>
              </a:solidFill>
              <a:latin typeface="Calibri"/>
              <a:cs typeface="Arial"/>
            </a:endParaRPr>
          </a:p>
        </p:txBody>
      </p:sp>
      <p:grpSp>
        <p:nvGrpSpPr>
          <p:cNvPr id="161" name="Gruppieren 160">
            <a:extLst>
              <a:ext uri="{FF2B5EF4-FFF2-40B4-BE49-F238E27FC236}">
                <a16:creationId xmlns:a16="http://schemas.microsoft.com/office/drawing/2014/main" id="{7BF760C4-9851-4028-B1DF-9D70F828C699}"/>
              </a:ext>
            </a:extLst>
          </p:cNvPr>
          <p:cNvGrpSpPr>
            <a:grpSpLocks noChangeAspect="1"/>
          </p:cNvGrpSpPr>
          <p:nvPr/>
        </p:nvGrpSpPr>
        <p:grpSpPr>
          <a:xfrm>
            <a:off x="3936559" y="-2004429"/>
            <a:ext cx="834982" cy="813089"/>
            <a:chOff x="943066" y="4523628"/>
            <a:chExt cx="720000" cy="720000"/>
          </a:xfrm>
        </p:grpSpPr>
        <p:sp>
          <p:nvSpPr>
            <p:cNvPr id="162" name="Ellipse 161">
              <a:extLst>
                <a:ext uri="{FF2B5EF4-FFF2-40B4-BE49-F238E27FC236}">
                  <a16:creationId xmlns:a16="http://schemas.microsoft.com/office/drawing/2014/main" id="{D53385B0-1AAB-41D4-9D19-F03C195FDC94}"/>
                </a:ext>
              </a:extLst>
            </p:cNvPr>
            <p:cNvSpPr/>
            <p:nvPr/>
          </p:nvSpPr>
          <p:spPr>
            <a:xfrm>
              <a:off x="943066" y="4523628"/>
              <a:ext cx="720000" cy="720000"/>
            </a:xfrm>
            <a:prstGeom prst="ellipse">
              <a:avLst/>
            </a:prstGeom>
            <a:solidFill>
              <a:srgbClr val="00AAA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white"/>
                  </a:solidFill>
                  <a:effectLst/>
                  <a:uLnTx/>
                  <a:uFillTx/>
                  <a:latin typeface="Calibri"/>
                  <a:cs typeface="Arial"/>
                </a:rPr>
                <a:t>NH</a:t>
              </a:r>
              <a:r>
                <a:rPr kumimoji="0" lang="de-DE" sz="2000" b="0" i="0" u="none" strike="noStrike" kern="0" cap="none" spc="0" normalizeH="0" baseline="-25000" noProof="0" dirty="0">
                  <a:ln>
                    <a:noFill/>
                  </a:ln>
                  <a:solidFill>
                    <a:prstClr val="white"/>
                  </a:solidFill>
                  <a:effectLst/>
                  <a:uLnTx/>
                  <a:uFillTx/>
                  <a:latin typeface="Calibri"/>
                  <a:cs typeface="Arial"/>
                </a:rPr>
                <a:t>3</a:t>
              </a:r>
              <a:endParaRPr kumimoji="0" lang="en-US" sz="2000" b="0" i="0" u="none" strike="noStrike" kern="0" cap="none" spc="0" normalizeH="0" baseline="0" noProof="0" dirty="0">
                <a:ln>
                  <a:noFill/>
                </a:ln>
                <a:solidFill>
                  <a:prstClr val="white"/>
                </a:solidFill>
                <a:effectLst/>
                <a:uLnTx/>
                <a:uFillTx/>
                <a:latin typeface="Calibri"/>
                <a:cs typeface="Arial"/>
              </a:endParaRPr>
            </a:p>
          </p:txBody>
        </p:sp>
        <p:sp>
          <p:nvSpPr>
            <p:cNvPr id="163" name="Ellipse 162">
              <a:extLst>
                <a:ext uri="{FF2B5EF4-FFF2-40B4-BE49-F238E27FC236}">
                  <a16:creationId xmlns:a16="http://schemas.microsoft.com/office/drawing/2014/main" id="{905EE4B3-05F5-4AA7-8C95-BD2B00DEBE2E}"/>
                </a:ext>
              </a:extLst>
            </p:cNvPr>
            <p:cNvSpPr>
              <a:spLocks noChangeAspect="1"/>
            </p:cNvSpPr>
            <p:nvPr/>
          </p:nvSpPr>
          <p:spPr>
            <a:xfrm>
              <a:off x="943066" y="4523628"/>
              <a:ext cx="720000" cy="720000"/>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sp>
        <p:nvSpPr>
          <p:cNvPr id="164" name="Ellipse 163">
            <a:extLst>
              <a:ext uri="{FF2B5EF4-FFF2-40B4-BE49-F238E27FC236}">
                <a16:creationId xmlns:a16="http://schemas.microsoft.com/office/drawing/2014/main" id="{C4F3D0E3-EFF0-41BB-B5B2-F001CC9FD86F}"/>
              </a:ext>
            </a:extLst>
          </p:cNvPr>
          <p:cNvSpPr>
            <a:spLocks noChangeAspect="1"/>
          </p:cNvSpPr>
          <p:nvPr/>
        </p:nvSpPr>
        <p:spPr bwMode="auto">
          <a:xfrm>
            <a:off x="7542947" y="-3057546"/>
            <a:ext cx="834982" cy="813089"/>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r>
              <a:rPr lang="de-DE" dirty="0">
                <a:solidFill>
                  <a:prstClr val="white"/>
                </a:solidFill>
                <a:latin typeface="Calibri"/>
                <a:cs typeface="Arial"/>
              </a:rPr>
              <a:t>CH</a:t>
            </a:r>
            <a:r>
              <a:rPr lang="de-DE" baseline="-25000" dirty="0">
                <a:solidFill>
                  <a:prstClr val="white"/>
                </a:solidFill>
                <a:latin typeface="Calibri"/>
                <a:cs typeface="Arial"/>
              </a:rPr>
              <a:t>3</a:t>
            </a:r>
            <a:r>
              <a:rPr lang="de-DE" dirty="0">
                <a:solidFill>
                  <a:prstClr val="white"/>
                </a:solidFill>
                <a:latin typeface="Calibri"/>
                <a:cs typeface="Arial"/>
              </a:rPr>
              <a:t>OH</a:t>
            </a:r>
            <a:endParaRPr lang="en-US" dirty="0">
              <a:solidFill>
                <a:prstClr val="white"/>
              </a:solidFill>
              <a:latin typeface="Calibri"/>
              <a:cs typeface="Arial"/>
            </a:endParaRPr>
          </a:p>
        </p:txBody>
      </p:sp>
      <p:grpSp>
        <p:nvGrpSpPr>
          <p:cNvPr id="165" name="Gruppieren 164">
            <a:extLst>
              <a:ext uri="{FF2B5EF4-FFF2-40B4-BE49-F238E27FC236}">
                <a16:creationId xmlns:a16="http://schemas.microsoft.com/office/drawing/2014/main" id="{A9818128-5BF3-42B6-896B-89D4902CF6DB}"/>
              </a:ext>
            </a:extLst>
          </p:cNvPr>
          <p:cNvGrpSpPr>
            <a:grpSpLocks noChangeAspect="1"/>
          </p:cNvGrpSpPr>
          <p:nvPr/>
        </p:nvGrpSpPr>
        <p:grpSpPr>
          <a:xfrm>
            <a:off x="15427769" y="8747192"/>
            <a:ext cx="622317" cy="602288"/>
            <a:chOff x="8765542" y="4543110"/>
            <a:chExt cx="955081" cy="949230"/>
          </a:xfrm>
        </p:grpSpPr>
        <p:sp>
          <p:nvSpPr>
            <p:cNvPr id="166" name="Ellipse 165">
              <a:extLst>
                <a:ext uri="{FF2B5EF4-FFF2-40B4-BE49-F238E27FC236}">
                  <a16:creationId xmlns:a16="http://schemas.microsoft.com/office/drawing/2014/main" id="{47780BE0-AF4D-4031-ADFD-D35E3F24CCD4}"/>
                </a:ext>
              </a:extLst>
            </p:cNvPr>
            <p:cNvSpPr/>
            <p:nvPr/>
          </p:nvSpPr>
          <p:spPr bwMode="auto">
            <a:xfrm>
              <a:off x="8765542" y="4585725"/>
              <a:ext cx="864000" cy="864000"/>
            </a:xfrm>
            <a:prstGeom prst="ellipse">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cs typeface="Arial"/>
              </a:endParaRPr>
            </a:p>
          </p:txBody>
        </p:sp>
        <p:pic>
          <p:nvPicPr>
            <p:cNvPr id="167" name="Picture 7" descr="5,484 Polymer Illustrations &amp;amp; Clip Art - iStock">
              <a:extLst>
                <a:ext uri="{FF2B5EF4-FFF2-40B4-BE49-F238E27FC236}">
                  <a16:creationId xmlns:a16="http://schemas.microsoft.com/office/drawing/2014/main" id="{C42D4B85-537D-4BEA-8908-DE386748874A}"/>
                </a:ext>
              </a:extLst>
            </p:cNvPr>
            <p:cNvPicPr>
              <a:picLocks noChangeAspect="1" noChangeArrowheads="1"/>
            </p:cNvPicPr>
            <p:nvPr/>
          </p:nvPicPr>
          <p:blipFill>
            <a:blip r:embed="rId1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771393" y="4543110"/>
              <a:ext cx="949230" cy="949230"/>
            </a:xfrm>
            <a:prstGeom prst="rect">
              <a:avLst/>
            </a:prstGeom>
            <a:noFill/>
            <a:extLst>
              <a:ext uri="{909E8E84-426E-40DD-AFC4-6F175D3DCCD1}">
                <a14:hiddenFill xmlns:a14="http://schemas.microsoft.com/office/drawing/2010/main">
                  <a:solidFill>
                    <a:srgbClr val="FFFFFF"/>
                  </a:solidFill>
                </a14:hiddenFill>
              </a:ext>
            </a:extLst>
          </p:spPr>
        </p:pic>
      </p:grpSp>
      <p:sp>
        <p:nvSpPr>
          <p:cNvPr id="168" name="Ellipse 9">
            <a:extLst>
              <a:ext uri="{FF2B5EF4-FFF2-40B4-BE49-F238E27FC236}">
                <a16:creationId xmlns:a16="http://schemas.microsoft.com/office/drawing/2014/main" id="{078A8EF3-64DE-4F39-BCCB-E5AD706D2C62}"/>
              </a:ext>
            </a:extLst>
          </p:cNvPr>
          <p:cNvSpPr>
            <a:spLocks noChangeAspect="1"/>
          </p:cNvSpPr>
          <p:nvPr/>
        </p:nvSpPr>
        <p:spPr bwMode="auto">
          <a:xfrm>
            <a:off x="3220029" y="7615958"/>
            <a:ext cx="618505" cy="602288"/>
          </a:xfrm>
          <a:prstGeom prst="ellipse">
            <a:avLst/>
          </a:prstGeom>
          <a:solidFill>
            <a:schemeClr val="bg1"/>
          </a:solidFill>
          <a:ln w="25400" cap="flat" cmpd="sng" algn="ctr">
            <a:solidFill>
              <a:srgbClr val="1C5DAB"/>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C5DAB"/>
                </a:solidFill>
                <a:effectLst/>
                <a:uLnTx/>
                <a:uFillTx/>
                <a:latin typeface="Arial"/>
                <a:ea typeface="+mn-ea"/>
                <a:cs typeface="Arial"/>
              </a:rPr>
              <a:t>e</a:t>
            </a:r>
            <a:r>
              <a:rPr kumimoji="0" lang="en-US" sz="2400" b="0" i="0" u="none" strike="noStrike" kern="0" cap="none" spc="0" normalizeH="0" baseline="30000" noProof="0" dirty="0">
                <a:ln>
                  <a:noFill/>
                </a:ln>
                <a:solidFill>
                  <a:srgbClr val="1C5DAB"/>
                </a:solidFill>
                <a:effectLst/>
                <a:uLnTx/>
                <a:uFillTx/>
                <a:latin typeface="Arial"/>
                <a:cs typeface="Arial"/>
              </a:rPr>
              <a:t>-</a:t>
            </a:r>
            <a:endParaRPr kumimoji="0" sz="1400" b="0" i="0" u="none" strike="noStrike" kern="0" cap="none" spc="0" normalizeH="0" baseline="0" noProof="0" dirty="0">
              <a:ln>
                <a:noFill/>
              </a:ln>
              <a:solidFill>
                <a:srgbClr val="1C5DAB"/>
              </a:solidFill>
              <a:effectLst/>
              <a:uLnTx/>
              <a:uFillTx/>
              <a:latin typeface="Calibri"/>
              <a:cs typeface="Arial"/>
            </a:endParaRPr>
          </a:p>
        </p:txBody>
      </p:sp>
      <p:sp>
        <p:nvSpPr>
          <p:cNvPr id="169" name="Ellipse 22">
            <a:extLst>
              <a:ext uri="{FF2B5EF4-FFF2-40B4-BE49-F238E27FC236}">
                <a16:creationId xmlns:a16="http://schemas.microsoft.com/office/drawing/2014/main" id="{F09E5C60-AA23-4BE0-AE16-6D30585A705F}"/>
              </a:ext>
            </a:extLst>
          </p:cNvPr>
          <p:cNvSpPr>
            <a:spLocks noChangeAspect="1"/>
          </p:cNvSpPr>
          <p:nvPr/>
        </p:nvSpPr>
        <p:spPr bwMode="auto">
          <a:xfrm>
            <a:off x="893842" y="8033391"/>
            <a:ext cx="618505" cy="602288"/>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666A"/>
                </a:solidFill>
                <a:effectLst/>
                <a:uLnTx/>
                <a:uFillTx/>
                <a:latin typeface="Arial"/>
                <a:ea typeface="+mn-ea"/>
                <a:cs typeface="Arial"/>
              </a:rPr>
              <a:t>H</a:t>
            </a:r>
            <a:r>
              <a:rPr kumimoji="0" lang="en-US" sz="1600" b="0" i="0" u="none" strike="noStrike" kern="0" cap="none" spc="0" normalizeH="0" baseline="-25000" noProof="0" dirty="0">
                <a:ln>
                  <a:noFill/>
                </a:ln>
                <a:solidFill>
                  <a:srgbClr val="00666A"/>
                </a:solidFill>
                <a:effectLst/>
                <a:uLnTx/>
                <a:uFillTx/>
                <a:latin typeface="Arial"/>
                <a:ea typeface="+mn-ea"/>
                <a:cs typeface="Arial"/>
              </a:rPr>
              <a:t>2</a:t>
            </a:r>
            <a:endParaRPr kumimoji="0" lang="en-US" sz="1600" b="0" i="0" u="none" strike="noStrike" kern="0" cap="none" spc="0" normalizeH="0" baseline="0" noProof="0" dirty="0">
              <a:ln>
                <a:noFill/>
              </a:ln>
              <a:solidFill>
                <a:srgbClr val="00666A"/>
              </a:solidFill>
              <a:effectLst/>
              <a:uLnTx/>
              <a:uFillTx/>
              <a:latin typeface="Arial"/>
              <a:ea typeface="+mn-ea"/>
              <a:cs typeface="Arial"/>
            </a:endParaRPr>
          </a:p>
        </p:txBody>
      </p:sp>
      <p:grpSp>
        <p:nvGrpSpPr>
          <p:cNvPr id="170" name="Gruppieren 169">
            <a:extLst>
              <a:ext uri="{FF2B5EF4-FFF2-40B4-BE49-F238E27FC236}">
                <a16:creationId xmlns:a16="http://schemas.microsoft.com/office/drawing/2014/main" id="{E6C27B37-BA29-4F9F-96EE-6264B36C757C}"/>
              </a:ext>
            </a:extLst>
          </p:cNvPr>
          <p:cNvGrpSpPr>
            <a:grpSpLocks noChangeAspect="1"/>
          </p:cNvGrpSpPr>
          <p:nvPr/>
        </p:nvGrpSpPr>
        <p:grpSpPr>
          <a:xfrm>
            <a:off x="-1244861" y="-2069476"/>
            <a:ext cx="742206" cy="722746"/>
            <a:chOff x="943066" y="4523628"/>
            <a:chExt cx="720000" cy="720000"/>
          </a:xfrm>
        </p:grpSpPr>
        <p:sp>
          <p:nvSpPr>
            <p:cNvPr id="171" name="Ellipse 170">
              <a:extLst>
                <a:ext uri="{FF2B5EF4-FFF2-40B4-BE49-F238E27FC236}">
                  <a16:creationId xmlns:a16="http://schemas.microsoft.com/office/drawing/2014/main" id="{55A444FC-901C-4A30-BC81-6CED45AA5330}"/>
                </a:ext>
              </a:extLst>
            </p:cNvPr>
            <p:cNvSpPr/>
            <p:nvPr/>
          </p:nvSpPr>
          <p:spPr>
            <a:xfrm>
              <a:off x="943066" y="4523628"/>
              <a:ext cx="720000" cy="720000"/>
            </a:xfrm>
            <a:prstGeom prst="ellipse">
              <a:avLst/>
            </a:prstGeom>
            <a:solidFill>
              <a:srgbClr val="00AAA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white"/>
                  </a:solidFill>
                  <a:effectLst/>
                  <a:uLnTx/>
                  <a:uFillTx/>
                  <a:latin typeface="Calibri"/>
                  <a:cs typeface="Arial"/>
                </a:rPr>
                <a:t>N</a:t>
              </a:r>
              <a:r>
                <a:rPr kumimoji="0" lang="de-DE" sz="2000" b="0" i="0" u="none" strike="noStrike" kern="0" cap="none" spc="0" normalizeH="0" baseline="-25000" noProof="0" dirty="0">
                  <a:ln>
                    <a:noFill/>
                  </a:ln>
                  <a:solidFill>
                    <a:prstClr val="white"/>
                  </a:solidFill>
                  <a:effectLst/>
                  <a:uLnTx/>
                  <a:uFillTx/>
                  <a:latin typeface="Calibri"/>
                  <a:cs typeface="Arial"/>
                </a:rPr>
                <a:t>2</a:t>
              </a:r>
              <a:endParaRPr kumimoji="0" lang="en-US" sz="2000" b="0" i="0" u="none" strike="noStrike" kern="0" cap="none" spc="0" normalizeH="0" baseline="0" noProof="0" dirty="0">
                <a:ln>
                  <a:noFill/>
                </a:ln>
                <a:solidFill>
                  <a:prstClr val="white"/>
                </a:solidFill>
                <a:effectLst/>
                <a:uLnTx/>
                <a:uFillTx/>
                <a:latin typeface="Calibri"/>
                <a:cs typeface="Arial"/>
              </a:endParaRPr>
            </a:p>
          </p:txBody>
        </p:sp>
        <p:sp>
          <p:nvSpPr>
            <p:cNvPr id="172" name="Ellipse 171">
              <a:extLst>
                <a:ext uri="{FF2B5EF4-FFF2-40B4-BE49-F238E27FC236}">
                  <a16:creationId xmlns:a16="http://schemas.microsoft.com/office/drawing/2014/main" id="{2D6B9964-733E-4BBA-85DE-A1842EA5F4E2}"/>
                </a:ext>
              </a:extLst>
            </p:cNvPr>
            <p:cNvSpPr>
              <a:spLocks noChangeAspect="1"/>
            </p:cNvSpPr>
            <p:nvPr/>
          </p:nvSpPr>
          <p:spPr>
            <a:xfrm>
              <a:off x="943066" y="4523628"/>
              <a:ext cx="720000" cy="7200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sp>
        <p:nvSpPr>
          <p:cNvPr id="173" name="Ellipse 22">
            <a:extLst>
              <a:ext uri="{FF2B5EF4-FFF2-40B4-BE49-F238E27FC236}">
                <a16:creationId xmlns:a16="http://schemas.microsoft.com/office/drawing/2014/main" id="{DDE9D57D-A328-4E5A-BEE4-5262CA725D9A}"/>
              </a:ext>
            </a:extLst>
          </p:cNvPr>
          <p:cNvSpPr>
            <a:spLocks noChangeAspect="1"/>
          </p:cNvSpPr>
          <p:nvPr/>
        </p:nvSpPr>
        <p:spPr bwMode="auto">
          <a:xfrm>
            <a:off x="-1124990" y="4650937"/>
            <a:ext cx="618505" cy="602288"/>
          </a:xfrm>
          <a:prstGeom prst="ellipse">
            <a:avLst/>
          </a:prstGeom>
          <a:solidFill>
            <a:schemeClr val="bg1"/>
          </a:solidFill>
          <a:ln w="25400" cap="flat" cmpd="sng" algn="ctr">
            <a:solidFill>
              <a:schemeClr val="bg1">
                <a:lumMod val="75000"/>
              </a:schemeClr>
            </a:solidFill>
            <a:prstDash val="solid"/>
          </a:ln>
        </p:spPr>
        <p:txBody>
          <a:bodyPr wrap="none"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lang="en-US" sz="1600" dirty="0">
                <a:solidFill>
                  <a:schemeClr val="bg1">
                    <a:lumMod val="75000"/>
                  </a:schemeClr>
                </a:solidFill>
                <a:latin typeface="Arial"/>
                <a:cs typeface="Arial"/>
              </a:rPr>
              <a:t>CO</a:t>
            </a:r>
            <a:r>
              <a:rPr kumimoji="0" lang="en-US" sz="1600" b="0" i="0" u="none" strike="noStrike" kern="0" cap="none" spc="0" normalizeH="0" baseline="-25000" noProof="0" dirty="0">
                <a:ln>
                  <a:noFill/>
                </a:ln>
                <a:solidFill>
                  <a:schemeClr val="bg1">
                    <a:lumMod val="75000"/>
                  </a:schemeClr>
                </a:solidFill>
                <a:effectLst/>
                <a:uLnTx/>
                <a:uFillTx/>
                <a:latin typeface="Arial"/>
                <a:ea typeface="+mn-ea"/>
                <a:cs typeface="Arial"/>
              </a:rPr>
              <a:t>2</a:t>
            </a:r>
            <a:endParaRPr kumimoji="0" lang="en-US" sz="1600" b="0" i="0" u="none" strike="noStrike" kern="0" cap="none" spc="0" normalizeH="0" baseline="0" noProof="0" dirty="0">
              <a:ln>
                <a:noFill/>
              </a:ln>
              <a:solidFill>
                <a:schemeClr val="bg1">
                  <a:lumMod val="75000"/>
                </a:schemeClr>
              </a:solidFill>
              <a:effectLst/>
              <a:uLnTx/>
              <a:uFillTx/>
              <a:latin typeface="Arial"/>
              <a:ea typeface="+mn-ea"/>
              <a:cs typeface="Arial"/>
            </a:endParaRPr>
          </a:p>
        </p:txBody>
      </p:sp>
      <p:grpSp>
        <p:nvGrpSpPr>
          <p:cNvPr id="174" name="Gruppieren 173">
            <a:extLst>
              <a:ext uri="{FF2B5EF4-FFF2-40B4-BE49-F238E27FC236}">
                <a16:creationId xmlns:a16="http://schemas.microsoft.com/office/drawing/2014/main" id="{E82133FE-59A9-4AF3-BE6B-C5C4D10D451A}"/>
              </a:ext>
            </a:extLst>
          </p:cNvPr>
          <p:cNvGrpSpPr/>
          <p:nvPr/>
        </p:nvGrpSpPr>
        <p:grpSpPr>
          <a:xfrm>
            <a:off x="-3201433" y="4635337"/>
            <a:ext cx="834982" cy="813089"/>
            <a:chOff x="3007884" y="3933821"/>
            <a:chExt cx="972000" cy="972000"/>
          </a:xfrm>
        </p:grpSpPr>
        <p:sp>
          <p:nvSpPr>
            <p:cNvPr id="175" name="Ellipse 174">
              <a:extLst>
                <a:ext uri="{FF2B5EF4-FFF2-40B4-BE49-F238E27FC236}">
                  <a16:creationId xmlns:a16="http://schemas.microsoft.com/office/drawing/2014/main" id="{E77C1764-2F9E-4E7B-864A-5140A524B326}"/>
                </a:ext>
              </a:extLst>
            </p:cNvPr>
            <p:cNvSpPr>
              <a:spLocks noChangeAspect="1"/>
            </p:cNvSpPr>
            <p:nvPr/>
          </p:nvSpPr>
          <p:spPr bwMode="auto">
            <a:xfrm>
              <a:off x="3007884" y="3933821"/>
              <a:ext cx="972000" cy="972000"/>
            </a:xfrm>
            <a:prstGeom prst="ellipse">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endParaRPr lang="en-US" dirty="0">
                <a:solidFill>
                  <a:prstClr val="white"/>
                </a:solidFill>
                <a:latin typeface="Calibri"/>
                <a:cs typeface="Arial"/>
              </a:endParaRPr>
            </a:p>
          </p:txBody>
        </p:sp>
        <p:pic>
          <p:nvPicPr>
            <p:cNvPr id="176" name="Grafik 175" descr="Abfall">
              <a:extLst>
                <a:ext uri="{FF2B5EF4-FFF2-40B4-BE49-F238E27FC236}">
                  <a16:creationId xmlns:a16="http://schemas.microsoft.com/office/drawing/2014/main" id="{F2EC590B-B76E-4890-9F7B-3D5666B932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bwMode="auto">
            <a:xfrm>
              <a:off x="3188453" y="4114390"/>
              <a:ext cx="610862" cy="610862"/>
            </a:xfrm>
            <a:prstGeom prst="rect">
              <a:avLst/>
            </a:prstGeom>
          </p:spPr>
        </p:pic>
      </p:grpSp>
      <p:grpSp>
        <p:nvGrpSpPr>
          <p:cNvPr id="177" name="Gruppieren 176">
            <a:extLst>
              <a:ext uri="{FF2B5EF4-FFF2-40B4-BE49-F238E27FC236}">
                <a16:creationId xmlns:a16="http://schemas.microsoft.com/office/drawing/2014/main" id="{F10249F6-69A7-43AD-A94F-8B5CE28622C3}"/>
              </a:ext>
            </a:extLst>
          </p:cNvPr>
          <p:cNvGrpSpPr>
            <a:grpSpLocks noChangeAspect="1"/>
          </p:cNvGrpSpPr>
          <p:nvPr/>
        </p:nvGrpSpPr>
        <p:grpSpPr>
          <a:xfrm>
            <a:off x="6096000" y="-2558916"/>
            <a:ext cx="618505" cy="602288"/>
            <a:chOff x="2963420" y="4424628"/>
            <a:chExt cx="972000" cy="972000"/>
          </a:xfrm>
        </p:grpSpPr>
        <p:sp>
          <p:nvSpPr>
            <p:cNvPr id="178" name="Ellipse 9">
              <a:extLst>
                <a:ext uri="{FF2B5EF4-FFF2-40B4-BE49-F238E27FC236}">
                  <a16:creationId xmlns:a16="http://schemas.microsoft.com/office/drawing/2014/main" id="{8C2F8997-1F67-41FD-8BDE-C832351A492D}"/>
                </a:ext>
              </a:extLst>
            </p:cNvPr>
            <p:cNvSpPr>
              <a:spLocks noChangeAspect="1"/>
            </p:cNvSpPr>
            <p:nvPr/>
          </p:nvSpPr>
          <p:spPr bwMode="auto">
            <a:xfrm>
              <a:off x="2963420" y="4424628"/>
              <a:ext cx="972000" cy="972000"/>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sp>
          <p:nvSpPr>
            <p:cNvPr id="179" name="Freihandform: Form 178">
              <a:extLst>
                <a:ext uri="{FF2B5EF4-FFF2-40B4-BE49-F238E27FC236}">
                  <a16:creationId xmlns:a16="http://schemas.microsoft.com/office/drawing/2014/main" id="{3341BAC9-401C-4D32-B316-6476C9DE4BD0}"/>
                </a:ext>
              </a:extLst>
            </p:cNvPr>
            <p:cNvSpPr>
              <a:spLocks noChangeAspect="1"/>
            </p:cNvSpPr>
            <p:nvPr/>
          </p:nvSpPr>
          <p:spPr bwMode="auto">
            <a:xfrm>
              <a:off x="3093924" y="4651480"/>
              <a:ext cx="663860" cy="473954"/>
            </a:xfrm>
            <a:custGeom>
              <a:avLst/>
              <a:gdLst>
                <a:gd name="connsiteX0" fmla="*/ 715380 w 2660640"/>
                <a:gd name="connsiteY0" fmla="*/ 0 h 1899525"/>
                <a:gd name="connsiteX1" fmla="*/ 1699879 w 2660640"/>
                <a:gd name="connsiteY1" fmla="*/ 0 h 1899525"/>
                <a:gd name="connsiteX2" fmla="*/ 1699879 w 2660640"/>
                <a:gd name="connsiteY2" fmla="*/ 145928 h 1899525"/>
                <a:gd name="connsiteX3" fmla="*/ 1407255 w 2660640"/>
                <a:gd name="connsiteY3" fmla="*/ 145928 h 1899525"/>
                <a:gd name="connsiteX4" fmla="*/ 1407255 w 2660640"/>
                <a:gd name="connsiteY4" fmla="*/ 296300 h 1899525"/>
                <a:gd name="connsiteX5" fmla="*/ 1825337 w 2660640"/>
                <a:gd name="connsiteY5" fmla="*/ 296300 h 1899525"/>
                <a:gd name="connsiteX6" fmla="*/ 1825337 w 2660640"/>
                <a:gd name="connsiteY6" fmla="*/ 544319 h 1899525"/>
                <a:gd name="connsiteX7" fmla="*/ 2083360 w 2660640"/>
                <a:gd name="connsiteY7" fmla="*/ 544319 h 1899525"/>
                <a:gd name="connsiteX8" fmla="*/ 2083360 w 2660640"/>
                <a:gd name="connsiteY8" fmla="*/ 858601 h 1899525"/>
                <a:gd name="connsiteX9" fmla="*/ 2356923 w 2660640"/>
                <a:gd name="connsiteY9" fmla="*/ 858601 h 1899525"/>
                <a:gd name="connsiteX10" fmla="*/ 2356923 w 2660640"/>
                <a:gd name="connsiteY10" fmla="*/ 563516 h 1899525"/>
                <a:gd name="connsiteX11" fmla="*/ 2660640 w 2660640"/>
                <a:gd name="connsiteY11" fmla="*/ 563516 h 1899525"/>
                <a:gd name="connsiteX12" fmla="*/ 2660640 w 2660640"/>
                <a:gd name="connsiteY12" fmla="*/ 1897677 h 1899525"/>
                <a:gd name="connsiteX13" fmla="*/ 2356923 w 2660640"/>
                <a:gd name="connsiteY13" fmla="*/ 1897677 h 1899525"/>
                <a:gd name="connsiteX14" fmla="*/ 2356923 w 2660640"/>
                <a:gd name="connsiteY14" fmla="*/ 1585244 h 1899525"/>
                <a:gd name="connsiteX15" fmla="*/ 2083360 w 2660640"/>
                <a:gd name="connsiteY15" fmla="*/ 1585244 h 1899525"/>
                <a:gd name="connsiteX16" fmla="*/ 2083360 w 2660640"/>
                <a:gd name="connsiteY16" fmla="*/ 1899525 h 1899525"/>
                <a:gd name="connsiteX17" fmla="*/ 711820 w 2660640"/>
                <a:gd name="connsiteY17" fmla="*/ 1899525 h 1899525"/>
                <a:gd name="connsiteX18" fmla="*/ 711820 w 2660640"/>
                <a:gd name="connsiteY18" fmla="*/ 1543441 h 1899525"/>
                <a:gd name="connsiteX19" fmla="*/ 338325 w 2660640"/>
                <a:gd name="connsiteY19" fmla="*/ 1543441 h 1899525"/>
                <a:gd name="connsiteX20" fmla="*/ 338325 w 2660640"/>
                <a:gd name="connsiteY20" fmla="*/ 1096029 h 1899525"/>
                <a:gd name="connsiteX21" fmla="*/ 145928 w 2660640"/>
                <a:gd name="connsiteY21" fmla="*/ 1096029 h 1899525"/>
                <a:gd name="connsiteX22" fmla="*/ 145928 w 2660640"/>
                <a:gd name="connsiteY22" fmla="*/ 1515314 h 1899525"/>
                <a:gd name="connsiteX23" fmla="*/ 0 w 2660640"/>
                <a:gd name="connsiteY23" fmla="*/ 1515314 h 1899525"/>
                <a:gd name="connsiteX24" fmla="*/ 0 w 2660640"/>
                <a:gd name="connsiteY24" fmla="*/ 530815 h 1899525"/>
                <a:gd name="connsiteX25" fmla="*/ 145928 w 2660640"/>
                <a:gd name="connsiteY25" fmla="*/ 530815 h 1899525"/>
                <a:gd name="connsiteX26" fmla="*/ 145928 w 2660640"/>
                <a:gd name="connsiteY26" fmla="*/ 950101 h 1899525"/>
                <a:gd name="connsiteX27" fmla="*/ 338325 w 2660640"/>
                <a:gd name="connsiteY27" fmla="*/ 950101 h 1899525"/>
                <a:gd name="connsiteX28" fmla="*/ 338325 w 2660640"/>
                <a:gd name="connsiteY28" fmla="*/ 547137 h 1899525"/>
                <a:gd name="connsiteX29" fmla="*/ 589922 w 2660640"/>
                <a:gd name="connsiteY29" fmla="*/ 547137 h 1899525"/>
                <a:gd name="connsiteX30" fmla="*/ 589922 w 2660640"/>
                <a:gd name="connsiteY30" fmla="*/ 296300 h 1899525"/>
                <a:gd name="connsiteX31" fmla="*/ 1008003 w 2660640"/>
                <a:gd name="connsiteY31" fmla="*/ 296300 h 1899525"/>
                <a:gd name="connsiteX32" fmla="*/ 1008003 w 2660640"/>
                <a:gd name="connsiteY32" fmla="*/ 145928 h 1899525"/>
                <a:gd name="connsiteX33" fmla="*/ 715380 w 2660640"/>
                <a:gd name="connsiteY33" fmla="*/ 145928 h 18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0640" h="1899525">
                  <a:moveTo>
                    <a:pt x="715380" y="0"/>
                  </a:moveTo>
                  <a:lnTo>
                    <a:pt x="1699879" y="0"/>
                  </a:lnTo>
                  <a:lnTo>
                    <a:pt x="1699879" y="145928"/>
                  </a:lnTo>
                  <a:lnTo>
                    <a:pt x="1407255" y="145928"/>
                  </a:lnTo>
                  <a:lnTo>
                    <a:pt x="1407255" y="296300"/>
                  </a:lnTo>
                  <a:lnTo>
                    <a:pt x="1825337" y="296300"/>
                  </a:lnTo>
                  <a:lnTo>
                    <a:pt x="1825337" y="544319"/>
                  </a:lnTo>
                  <a:lnTo>
                    <a:pt x="2083360" y="544319"/>
                  </a:lnTo>
                  <a:lnTo>
                    <a:pt x="2083360" y="858601"/>
                  </a:lnTo>
                  <a:lnTo>
                    <a:pt x="2356923" y="858601"/>
                  </a:lnTo>
                  <a:lnTo>
                    <a:pt x="2356923" y="563516"/>
                  </a:lnTo>
                  <a:lnTo>
                    <a:pt x="2660640" y="563516"/>
                  </a:lnTo>
                  <a:lnTo>
                    <a:pt x="2660640" y="1897677"/>
                  </a:lnTo>
                  <a:lnTo>
                    <a:pt x="2356923" y="1897677"/>
                  </a:lnTo>
                  <a:lnTo>
                    <a:pt x="2356923" y="1585244"/>
                  </a:lnTo>
                  <a:lnTo>
                    <a:pt x="2083360" y="1585244"/>
                  </a:lnTo>
                  <a:lnTo>
                    <a:pt x="2083360" y="1899525"/>
                  </a:lnTo>
                  <a:lnTo>
                    <a:pt x="711820" y="1899525"/>
                  </a:lnTo>
                  <a:lnTo>
                    <a:pt x="711820" y="1543441"/>
                  </a:lnTo>
                  <a:lnTo>
                    <a:pt x="338325" y="1543441"/>
                  </a:lnTo>
                  <a:lnTo>
                    <a:pt x="338325" y="1096029"/>
                  </a:lnTo>
                  <a:lnTo>
                    <a:pt x="145928" y="1096029"/>
                  </a:lnTo>
                  <a:lnTo>
                    <a:pt x="145928" y="1515314"/>
                  </a:lnTo>
                  <a:lnTo>
                    <a:pt x="0" y="1515314"/>
                  </a:lnTo>
                  <a:lnTo>
                    <a:pt x="0" y="530815"/>
                  </a:lnTo>
                  <a:lnTo>
                    <a:pt x="145928" y="530815"/>
                  </a:lnTo>
                  <a:lnTo>
                    <a:pt x="145928" y="950101"/>
                  </a:lnTo>
                  <a:lnTo>
                    <a:pt x="338325" y="950101"/>
                  </a:lnTo>
                  <a:lnTo>
                    <a:pt x="338325" y="547137"/>
                  </a:lnTo>
                  <a:lnTo>
                    <a:pt x="589922" y="547137"/>
                  </a:lnTo>
                  <a:lnTo>
                    <a:pt x="589922" y="296300"/>
                  </a:lnTo>
                  <a:lnTo>
                    <a:pt x="1008003" y="296300"/>
                  </a:lnTo>
                  <a:lnTo>
                    <a:pt x="1008003" y="145928"/>
                  </a:lnTo>
                  <a:lnTo>
                    <a:pt x="715380" y="145928"/>
                  </a:lnTo>
                  <a:close/>
                </a:path>
              </a:pathLst>
            </a:custGeom>
            <a:solidFill>
              <a:srgbClr val="00666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grpSp>
        <p:nvGrpSpPr>
          <p:cNvPr id="181" name="Gruppieren 180">
            <a:extLst>
              <a:ext uri="{FF2B5EF4-FFF2-40B4-BE49-F238E27FC236}">
                <a16:creationId xmlns:a16="http://schemas.microsoft.com/office/drawing/2014/main" id="{21CD7E8A-EF9F-4E16-85A0-E8D81D1FCFFB}"/>
              </a:ext>
            </a:extLst>
          </p:cNvPr>
          <p:cNvGrpSpPr>
            <a:grpSpLocks noChangeAspect="1"/>
          </p:cNvGrpSpPr>
          <p:nvPr/>
        </p:nvGrpSpPr>
        <p:grpSpPr>
          <a:xfrm>
            <a:off x="15819417" y="6334029"/>
            <a:ext cx="618505" cy="602288"/>
            <a:chOff x="8293910" y="4643954"/>
            <a:chExt cx="986902" cy="986902"/>
          </a:xfrm>
        </p:grpSpPr>
        <p:sp>
          <p:nvSpPr>
            <p:cNvPr id="184" name="Ellipse 9">
              <a:extLst>
                <a:ext uri="{FF2B5EF4-FFF2-40B4-BE49-F238E27FC236}">
                  <a16:creationId xmlns:a16="http://schemas.microsoft.com/office/drawing/2014/main" id="{E3562BEA-16FE-4667-B5EC-4661E7C891A2}"/>
                </a:ext>
              </a:extLst>
            </p:cNvPr>
            <p:cNvSpPr>
              <a:spLocks noChangeAspect="1"/>
            </p:cNvSpPr>
            <p:nvPr/>
          </p:nvSpPr>
          <p:spPr bwMode="auto">
            <a:xfrm>
              <a:off x="8293910" y="4643954"/>
              <a:ext cx="986902" cy="986902"/>
            </a:xfrm>
            <a:prstGeom prst="ellipse">
              <a:avLst/>
            </a:prstGeom>
            <a:solidFill>
              <a:schemeClr val="bg1"/>
            </a:solidFill>
            <a:ln w="25400" cap="flat" cmpd="sng" algn="ctr">
              <a:solidFill>
                <a:srgbClr val="4DB848"/>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185" name="Grafik 184" descr="Kolben">
              <a:extLst>
                <a:ext uri="{FF2B5EF4-FFF2-40B4-BE49-F238E27FC236}">
                  <a16:creationId xmlns:a16="http://schemas.microsoft.com/office/drawing/2014/main" id="{BDC8BC39-5814-4CE6-B7FB-4F0E32ECEA2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bwMode="auto">
            <a:xfrm>
              <a:off x="8407390" y="4751909"/>
              <a:ext cx="759942" cy="759942"/>
            </a:xfrm>
            <a:prstGeom prst="rect">
              <a:avLst/>
            </a:prstGeom>
          </p:spPr>
        </p:pic>
      </p:grpSp>
      <p:grpSp>
        <p:nvGrpSpPr>
          <p:cNvPr id="186" name="Gruppieren 185">
            <a:extLst>
              <a:ext uri="{FF2B5EF4-FFF2-40B4-BE49-F238E27FC236}">
                <a16:creationId xmlns:a16="http://schemas.microsoft.com/office/drawing/2014/main" id="{C4509E87-3B03-469A-96C6-05E4BC2641A1}"/>
              </a:ext>
            </a:extLst>
          </p:cNvPr>
          <p:cNvGrpSpPr/>
          <p:nvPr/>
        </p:nvGrpSpPr>
        <p:grpSpPr>
          <a:xfrm>
            <a:off x="-1901386" y="2808385"/>
            <a:ext cx="742206" cy="722746"/>
            <a:chOff x="633816" y="1892916"/>
            <a:chExt cx="864000" cy="864000"/>
          </a:xfrm>
        </p:grpSpPr>
        <p:grpSp>
          <p:nvGrpSpPr>
            <p:cNvPr id="187" name="Gruppieren 186">
              <a:extLst>
                <a:ext uri="{FF2B5EF4-FFF2-40B4-BE49-F238E27FC236}">
                  <a16:creationId xmlns:a16="http://schemas.microsoft.com/office/drawing/2014/main" id="{98548B6D-7CBA-44A4-A401-A61F250433AB}"/>
                </a:ext>
              </a:extLst>
            </p:cNvPr>
            <p:cNvGrpSpPr>
              <a:grpSpLocks noChangeAspect="1"/>
            </p:cNvGrpSpPr>
            <p:nvPr/>
          </p:nvGrpSpPr>
          <p:grpSpPr>
            <a:xfrm>
              <a:off x="633816" y="1892916"/>
              <a:ext cx="864000" cy="864000"/>
              <a:chOff x="943066" y="4523628"/>
              <a:chExt cx="720000" cy="720000"/>
            </a:xfrm>
          </p:grpSpPr>
          <p:sp>
            <p:nvSpPr>
              <p:cNvPr id="189" name="Ellipse 188">
                <a:extLst>
                  <a:ext uri="{FF2B5EF4-FFF2-40B4-BE49-F238E27FC236}">
                    <a16:creationId xmlns:a16="http://schemas.microsoft.com/office/drawing/2014/main" id="{A6377A3F-E57B-4754-9267-82BA82B9E4DF}"/>
                  </a:ext>
                </a:extLst>
              </p:cNvPr>
              <p:cNvSpPr/>
              <p:nvPr/>
            </p:nvSpPr>
            <p:spPr>
              <a:xfrm>
                <a:off x="943066" y="4523628"/>
                <a:ext cx="720000" cy="720000"/>
              </a:xfrm>
              <a:prstGeom prst="ellipse">
                <a:avLst/>
              </a:prstGeom>
              <a:solidFill>
                <a:schemeClr val="bg1"/>
              </a:solidFill>
              <a:ln w="25400">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5DAB"/>
                  </a:solidFill>
                  <a:effectLst/>
                  <a:uLnTx/>
                  <a:uFillTx/>
                  <a:latin typeface="Calibri"/>
                  <a:cs typeface="Arial"/>
                </a:endParaRPr>
              </a:p>
            </p:txBody>
          </p:sp>
          <p:sp>
            <p:nvSpPr>
              <p:cNvPr id="190" name="Ellipse 189">
                <a:extLst>
                  <a:ext uri="{FF2B5EF4-FFF2-40B4-BE49-F238E27FC236}">
                    <a16:creationId xmlns:a16="http://schemas.microsoft.com/office/drawing/2014/main" id="{AA55BB67-5DFD-45DC-AEAA-AA05B322EBA3}"/>
                  </a:ext>
                </a:extLst>
              </p:cNvPr>
              <p:cNvSpPr>
                <a:spLocks noChangeAspect="1"/>
              </p:cNvSpPr>
              <p:nvPr/>
            </p:nvSpPr>
            <p:spPr>
              <a:xfrm>
                <a:off x="943066" y="4523628"/>
                <a:ext cx="720000" cy="720000"/>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cs typeface="Arial"/>
                </a:endParaRPr>
              </a:p>
            </p:txBody>
          </p:sp>
        </p:grpSp>
        <p:sp>
          <p:nvSpPr>
            <p:cNvPr id="188" name="Freihandform: Form 187">
              <a:extLst>
                <a:ext uri="{FF2B5EF4-FFF2-40B4-BE49-F238E27FC236}">
                  <a16:creationId xmlns:a16="http://schemas.microsoft.com/office/drawing/2014/main" id="{746FAF6D-877F-490D-9F8D-4A0D34A3A252}"/>
                </a:ext>
              </a:extLst>
            </p:cNvPr>
            <p:cNvSpPr/>
            <p:nvPr/>
          </p:nvSpPr>
          <p:spPr>
            <a:xfrm>
              <a:off x="637579" y="2314431"/>
              <a:ext cx="856472" cy="442485"/>
            </a:xfrm>
            <a:custGeom>
              <a:avLst/>
              <a:gdLst>
                <a:gd name="connsiteX0" fmla="*/ 113934 w 856472"/>
                <a:gd name="connsiteY0" fmla="*/ 0 h 442485"/>
                <a:gd name="connsiteX1" fmla="*/ 176698 w 856472"/>
                <a:gd name="connsiteY1" fmla="*/ 12235 h 442485"/>
                <a:gd name="connsiteX2" fmla="*/ 218541 w 856472"/>
                <a:gd name="connsiteY2" fmla="*/ 20706 h 442485"/>
                <a:gd name="connsiteX3" fmla="*/ 260385 w 856472"/>
                <a:gd name="connsiteY3" fmla="*/ 12235 h 442485"/>
                <a:gd name="connsiteX4" fmla="*/ 323149 w 856472"/>
                <a:gd name="connsiteY4" fmla="*/ 0 h 442485"/>
                <a:gd name="connsiteX5" fmla="*/ 385914 w 856472"/>
                <a:gd name="connsiteY5" fmla="*/ 12235 h 442485"/>
                <a:gd name="connsiteX6" fmla="*/ 427757 w 856472"/>
                <a:gd name="connsiteY6" fmla="*/ 20706 h 442485"/>
                <a:gd name="connsiteX7" fmla="*/ 469600 w 856472"/>
                <a:gd name="connsiteY7" fmla="*/ 12235 h 442485"/>
                <a:gd name="connsiteX8" fmla="*/ 532365 w 856472"/>
                <a:gd name="connsiteY8" fmla="*/ 0 h 442485"/>
                <a:gd name="connsiteX9" fmla="*/ 595130 w 856472"/>
                <a:gd name="connsiteY9" fmla="*/ 12235 h 442485"/>
                <a:gd name="connsiteX10" fmla="*/ 636973 w 856472"/>
                <a:gd name="connsiteY10" fmla="*/ 20706 h 442485"/>
                <a:gd name="connsiteX11" fmla="*/ 678816 w 856472"/>
                <a:gd name="connsiteY11" fmla="*/ 12235 h 442485"/>
                <a:gd name="connsiteX12" fmla="*/ 741580 w 856472"/>
                <a:gd name="connsiteY12" fmla="*/ 0 h 442485"/>
                <a:gd name="connsiteX13" fmla="*/ 804345 w 856472"/>
                <a:gd name="connsiteY13" fmla="*/ 12235 h 442485"/>
                <a:gd name="connsiteX14" fmla="*/ 846188 w 856472"/>
                <a:gd name="connsiteY14" fmla="*/ 20706 h 442485"/>
                <a:gd name="connsiteX15" fmla="*/ 846188 w 856472"/>
                <a:gd name="connsiteY15" fmla="*/ 47823 h 442485"/>
                <a:gd name="connsiteX16" fmla="*/ 856472 w 856472"/>
                <a:gd name="connsiteY16" fmla="*/ 47823 h 442485"/>
                <a:gd name="connsiteX17" fmla="*/ 851459 w 856472"/>
                <a:gd name="connsiteY17" fmla="*/ 97548 h 442485"/>
                <a:gd name="connsiteX18" fmla="*/ 428236 w 856472"/>
                <a:gd name="connsiteY18" fmla="*/ 442485 h 442485"/>
                <a:gd name="connsiteX19" fmla="*/ 5013 w 856472"/>
                <a:gd name="connsiteY19" fmla="*/ 97548 h 442485"/>
                <a:gd name="connsiteX20" fmla="*/ 0 w 856472"/>
                <a:gd name="connsiteY20" fmla="*/ 47823 h 442485"/>
                <a:gd name="connsiteX21" fmla="*/ 9326 w 856472"/>
                <a:gd name="connsiteY21" fmla="*/ 47823 h 442485"/>
                <a:gd name="connsiteX22" fmla="*/ 9326 w 856472"/>
                <a:gd name="connsiteY22" fmla="*/ 20706 h 442485"/>
                <a:gd name="connsiteX23" fmla="*/ 51169 w 856472"/>
                <a:gd name="connsiteY23" fmla="*/ 12235 h 442485"/>
                <a:gd name="connsiteX24" fmla="*/ 113934 w 856472"/>
                <a:gd name="connsiteY24" fmla="*/ 0 h 44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472" h="442485">
                  <a:moveTo>
                    <a:pt x="113934" y="0"/>
                  </a:moveTo>
                  <a:cubicBezTo>
                    <a:pt x="135496" y="704"/>
                    <a:pt x="156747" y="4847"/>
                    <a:pt x="176698" y="12235"/>
                  </a:cubicBezTo>
                  <a:cubicBezTo>
                    <a:pt x="190094" y="16936"/>
                    <a:pt x="204199" y="19791"/>
                    <a:pt x="218541" y="20706"/>
                  </a:cubicBezTo>
                  <a:cubicBezTo>
                    <a:pt x="232883" y="19791"/>
                    <a:pt x="246989" y="16936"/>
                    <a:pt x="260385" y="12235"/>
                  </a:cubicBezTo>
                  <a:cubicBezTo>
                    <a:pt x="280336" y="4847"/>
                    <a:pt x="301587" y="704"/>
                    <a:pt x="323149" y="0"/>
                  </a:cubicBezTo>
                  <a:cubicBezTo>
                    <a:pt x="344711" y="704"/>
                    <a:pt x="365962" y="4847"/>
                    <a:pt x="385914" y="12235"/>
                  </a:cubicBezTo>
                  <a:cubicBezTo>
                    <a:pt x="399309" y="16937"/>
                    <a:pt x="413415" y="19793"/>
                    <a:pt x="427757" y="20706"/>
                  </a:cubicBezTo>
                  <a:cubicBezTo>
                    <a:pt x="442099" y="19791"/>
                    <a:pt x="456205" y="16936"/>
                    <a:pt x="469600" y="12235"/>
                  </a:cubicBezTo>
                  <a:cubicBezTo>
                    <a:pt x="489552" y="4847"/>
                    <a:pt x="510803" y="704"/>
                    <a:pt x="532365" y="0"/>
                  </a:cubicBezTo>
                  <a:cubicBezTo>
                    <a:pt x="553927" y="704"/>
                    <a:pt x="575178" y="4847"/>
                    <a:pt x="595130" y="12235"/>
                  </a:cubicBezTo>
                  <a:cubicBezTo>
                    <a:pt x="608525" y="16936"/>
                    <a:pt x="622631" y="19791"/>
                    <a:pt x="636973" y="20706"/>
                  </a:cubicBezTo>
                  <a:cubicBezTo>
                    <a:pt x="651315" y="19791"/>
                    <a:pt x="665420" y="16936"/>
                    <a:pt x="678816" y="12235"/>
                  </a:cubicBezTo>
                  <a:cubicBezTo>
                    <a:pt x="698768" y="4847"/>
                    <a:pt x="720019" y="704"/>
                    <a:pt x="741580" y="0"/>
                  </a:cubicBezTo>
                  <a:cubicBezTo>
                    <a:pt x="763142" y="704"/>
                    <a:pt x="784393" y="4847"/>
                    <a:pt x="804345" y="12235"/>
                  </a:cubicBezTo>
                  <a:cubicBezTo>
                    <a:pt x="817740" y="16936"/>
                    <a:pt x="831846" y="19791"/>
                    <a:pt x="846188" y="20706"/>
                  </a:cubicBezTo>
                  <a:lnTo>
                    <a:pt x="846188" y="47823"/>
                  </a:lnTo>
                  <a:lnTo>
                    <a:pt x="856472" y="47823"/>
                  </a:lnTo>
                  <a:lnTo>
                    <a:pt x="851459" y="97548"/>
                  </a:lnTo>
                  <a:cubicBezTo>
                    <a:pt x="811177" y="294403"/>
                    <a:pt x="637000" y="442485"/>
                    <a:pt x="428236" y="442485"/>
                  </a:cubicBezTo>
                  <a:cubicBezTo>
                    <a:pt x="219472" y="442485"/>
                    <a:pt x="45295" y="294403"/>
                    <a:pt x="5013" y="97548"/>
                  </a:cubicBezTo>
                  <a:lnTo>
                    <a:pt x="0" y="47823"/>
                  </a:lnTo>
                  <a:lnTo>
                    <a:pt x="9326" y="47823"/>
                  </a:lnTo>
                  <a:lnTo>
                    <a:pt x="9326" y="20706"/>
                  </a:lnTo>
                  <a:cubicBezTo>
                    <a:pt x="23668" y="19791"/>
                    <a:pt x="37774" y="16936"/>
                    <a:pt x="51169" y="12235"/>
                  </a:cubicBezTo>
                  <a:cubicBezTo>
                    <a:pt x="71121" y="4847"/>
                    <a:pt x="92372" y="704"/>
                    <a:pt x="113934" y="0"/>
                  </a:cubicBezTo>
                  <a:close/>
                </a:path>
              </a:pathLst>
            </a:custGeom>
            <a:solidFill>
              <a:srgbClr val="1C5DAB"/>
            </a:solidFill>
            <a:ln w="9525" cap="flat">
              <a:solidFill>
                <a:srgbClr val="1C5DAB"/>
              </a:solidFill>
              <a:prstDash val="solid"/>
              <a:miter/>
            </a:ln>
          </p:spPr>
          <p:txBody>
            <a:bodyPr rtlCol="0" anchor="ctr"/>
            <a:lstStyle/>
            <a:p>
              <a:endParaRPr lang="de-DE" sz="1400"/>
            </a:p>
          </p:txBody>
        </p:sp>
      </p:grpSp>
      <p:grpSp>
        <p:nvGrpSpPr>
          <p:cNvPr id="191" name="Gruppieren 190">
            <a:extLst>
              <a:ext uri="{FF2B5EF4-FFF2-40B4-BE49-F238E27FC236}">
                <a16:creationId xmlns:a16="http://schemas.microsoft.com/office/drawing/2014/main" id="{3C61A2BA-BB90-42EF-A14D-A7F793D42A17}"/>
              </a:ext>
            </a:extLst>
          </p:cNvPr>
          <p:cNvGrpSpPr>
            <a:grpSpLocks noChangeAspect="1"/>
          </p:cNvGrpSpPr>
          <p:nvPr/>
        </p:nvGrpSpPr>
        <p:grpSpPr>
          <a:xfrm>
            <a:off x="3100827" y="-698136"/>
            <a:ext cx="618505" cy="602288"/>
            <a:chOff x="10546178" y="5217371"/>
            <a:chExt cx="788909" cy="788909"/>
          </a:xfrm>
        </p:grpSpPr>
        <p:sp>
          <p:nvSpPr>
            <p:cNvPr id="192" name="Ellipse 191">
              <a:extLst>
                <a:ext uri="{FF2B5EF4-FFF2-40B4-BE49-F238E27FC236}">
                  <a16:creationId xmlns:a16="http://schemas.microsoft.com/office/drawing/2014/main" id="{D592BA9D-713F-482F-9516-39BCD39A5556}"/>
                </a:ext>
              </a:extLst>
            </p:cNvPr>
            <p:cNvSpPr>
              <a:spLocks noChangeAspect="1"/>
            </p:cNvSpPr>
            <p:nvPr/>
          </p:nvSpPr>
          <p:spPr bwMode="auto">
            <a:xfrm>
              <a:off x="10546178" y="5217371"/>
              <a:ext cx="788909" cy="788909"/>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cs typeface="Arial"/>
              </a:endParaRPr>
            </a:p>
          </p:txBody>
        </p:sp>
        <p:sp>
          <p:nvSpPr>
            <p:cNvPr id="193" name="Freihandform: Form 192">
              <a:extLst>
                <a:ext uri="{FF2B5EF4-FFF2-40B4-BE49-F238E27FC236}">
                  <a16:creationId xmlns:a16="http://schemas.microsoft.com/office/drawing/2014/main" id="{3507D91B-8514-4571-B3CE-99AF8FAC0550}"/>
                </a:ext>
              </a:extLst>
            </p:cNvPr>
            <p:cNvSpPr/>
            <p:nvPr/>
          </p:nvSpPr>
          <p:spPr>
            <a:xfrm>
              <a:off x="10784079" y="5466864"/>
              <a:ext cx="108000" cy="4320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194" name="Rechteck 193">
              <a:extLst>
                <a:ext uri="{FF2B5EF4-FFF2-40B4-BE49-F238E27FC236}">
                  <a16:creationId xmlns:a16="http://schemas.microsoft.com/office/drawing/2014/main" id="{AFB54B96-2C2F-42F5-80FF-0A66C1A0EF91}"/>
                </a:ext>
              </a:extLst>
            </p:cNvPr>
            <p:cNvSpPr/>
            <p:nvPr/>
          </p:nvSpPr>
          <p:spPr>
            <a:xfrm>
              <a:off x="10915518" y="5466864"/>
              <a:ext cx="45719" cy="43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195" name="Freihandform: Form 194">
              <a:extLst>
                <a:ext uri="{FF2B5EF4-FFF2-40B4-BE49-F238E27FC236}">
                  <a16:creationId xmlns:a16="http://schemas.microsoft.com/office/drawing/2014/main" id="{F16D487D-1621-4382-8EF6-52B6FA8865EB}"/>
                </a:ext>
              </a:extLst>
            </p:cNvPr>
            <p:cNvSpPr/>
            <p:nvPr/>
          </p:nvSpPr>
          <p:spPr bwMode="auto">
            <a:xfrm flipH="1">
              <a:off x="10984676" y="5466863"/>
              <a:ext cx="108000" cy="4320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196" name="Freihandform: Form 195">
              <a:extLst>
                <a:ext uri="{FF2B5EF4-FFF2-40B4-BE49-F238E27FC236}">
                  <a16:creationId xmlns:a16="http://schemas.microsoft.com/office/drawing/2014/main" id="{89EAC9E3-5302-47A5-AD18-E50B9FF2ABA7}"/>
                </a:ext>
              </a:extLst>
            </p:cNvPr>
            <p:cNvSpPr/>
            <p:nvPr/>
          </p:nvSpPr>
          <p:spPr>
            <a:xfrm>
              <a:off x="10798157" y="5300876"/>
              <a:ext cx="266768" cy="166473"/>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cs typeface="Arial"/>
              </a:endParaRPr>
            </a:p>
          </p:txBody>
        </p:sp>
        <p:sp>
          <p:nvSpPr>
            <p:cNvPr id="197" name="Textfeld 196">
              <a:extLst>
                <a:ext uri="{FF2B5EF4-FFF2-40B4-BE49-F238E27FC236}">
                  <a16:creationId xmlns:a16="http://schemas.microsoft.com/office/drawing/2014/main" id="{9DDC842B-541D-47E1-8EC3-060919A1B771}"/>
                </a:ext>
              </a:extLst>
            </p:cNvPr>
            <p:cNvSpPr txBox="1">
              <a:spLocks noChangeAspect="1"/>
            </p:cNvSpPr>
            <p:nvPr/>
          </p:nvSpPr>
          <p:spPr bwMode="auto">
            <a:xfrm>
              <a:off x="10878435" y="5250800"/>
              <a:ext cx="108000" cy="108000"/>
            </a:xfrm>
            <a:prstGeom prst="ellipse">
              <a:avLst/>
            </a:prstGeom>
            <a:solidFill>
              <a:schemeClr val="bg1"/>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srgbClr val="00AAAD"/>
                  </a:solidFill>
                  <a:effectLst/>
                  <a:uLnTx/>
                  <a:uFillTx/>
                  <a:latin typeface="Calibri"/>
                  <a:cs typeface="Arial"/>
                </a:rPr>
                <a:t>e</a:t>
              </a:r>
              <a:r>
                <a:rPr kumimoji="0" lang="de-DE" sz="700" b="0" i="0" u="none" strike="noStrike" kern="0" cap="none" spc="0" normalizeH="0" baseline="30000" noProof="0" dirty="0">
                  <a:ln>
                    <a:noFill/>
                  </a:ln>
                  <a:solidFill>
                    <a:srgbClr val="00AAAD"/>
                  </a:solidFill>
                  <a:effectLst/>
                  <a:uLnTx/>
                  <a:uFillTx/>
                  <a:latin typeface="Calibri"/>
                  <a:cs typeface="Arial"/>
                </a:rPr>
                <a:t>-</a:t>
              </a:r>
            </a:p>
          </p:txBody>
        </p:sp>
      </p:grpSp>
      <p:grpSp>
        <p:nvGrpSpPr>
          <p:cNvPr id="198" name="Gruppieren 197">
            <a:extLst>
              <a:ext uri="{FF2B5EF4-FFF2-40B4-BE49-F238E27FC236}">
                <a16:creationId xmlns:a16="http://schemas.microsoft.com/office/drawing/2014/main" id="{44B90E53-F947-4510-8B30-CEA13A1C967E}"/>
              </a:ext>
            </a:extLst>
          </p:cNvPr>
          <p:cNvGrpSpPr/>
          <p:nvPr/>
        </p:nvGrpSpPr>
        <p:grpSpPr>
          <a:xfrm>
            <a:off x="13110825" y="-2711593"/>
            <a:ext cx="618505" cy="602288"/>
            <a:chOff x="10877962" y="3167639"/>
            <a:chExt cx="720000" cy="720000"/>
          </a:xfrm>
        </p:grpSpPr>
        <p:sp>
          <p:nvSpPr>
            <p:cNvPr id="199" name="Ellipse 9">
              <a:extLst>
                <a:ext uri="{FF2B5EF4-FFF2-40B4-BE49-F238E27FC236}">
                  <a16:creationId xmlns:a16="http://schemas.microsoft.com/office/drawing/2014/main" id="{DF406F0A-03A6-41A2-A41B-F0CFF9ADAF26}"/>
                </a:ext>
              </a:extLst>
            </p:cNvPr>
            <p:cNvSpPr>
              <a:spLocks noChangeAspect="1"/>
            </p:cNvSpPr>
            <p:nvPr/>
          </p:nvSpPr>
          <p:spPr bwMode="auto">
            <a:xfrm>
              <a:off x="10877962" y="3167639"/>
              <a:ext cx="720000" cy="720000"/>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pic>
          <p:nvPicPr>
            <p:cNvPr id="200" name="Grafik 199" descr="LKW">
              <a:extLst>
                <a:ext uri="{FF2B5EF4-FFF2-40B4-BE49-F238E27FC236}">
                  <a16:creationId xmlns:a16="http://schemas.microsoft.com/office/drawing/2014/main" id="{92894D4F-73E7-4099-BFB3-681CB96482A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967962" y="3257639"/>
              <a:ext cx="540000" cy="540000"/>
            </a:xfrm>
            <a:prstGeom prst="rect">
              <a:avLst/>
            </a:prstGeom>
          </p:spPr>
        </p:pic>
      </p:grpSp>
      <p:grpSp>
        <p:nvGrpSpPr>
          <p:cNvPr id="201" name="Gruppieren 200">
            <a:extLst>
              <a:ext uri="{FF2B5EF4-FFF2-40B4-BE49-F238E27FC236}">
                <a16:creationId xmlns:a16="http://schemas.microsoft.com/office/drawing/2014/main" id="{8DEF1CAC-8FC6-46D3-85E0-DBF7079C2B61}"/>
              </a:ext>
            </a:extLst>
          </p:cNvPr>
          <p:cNvGrpSpPr>
            <a:grpSpLocks noChangeAspect="1"/>
          </p:cNvGrpSpPr>
          <p:nvPr/>
        </p:nvGrpSpPr>
        <p:grpSpPr>
          <a:xfrm>
            <a:off x="15752734" y="-602288"/>
            <a:ext cx="618505" cy="602288"/>
            <a:chOff x="5239249" y="4348508"/>
            <a:chExt cx="986902" cy="986902"/>
          </a:xfrm>
        </p:grpSpPr>
        <p:sp>
          <p:nvSpPr>
            <p:cNvPr id="202" name="Ellipse 9">
              <a:extLst>
                <a:ext uri="{FF2B5EF4-FFF2-40B4-BE49-F238E27FC236}">
                  <a16:creationId xmlns:a16="http://schemas.microsoft.com/office/drawing/2014/main" id="{A6A3FA19-B91E-4B5B-A0AC-13E3E68AD4BF}"/>
                </a:ext>
              </a:extLst>
            </p:cNvPr>
            <p:cNvSpPr>
              <a:spLocks noChangeAspect="1"/>
            </p:cNvSpPr>
            <p:nvPr/>
          </p:nvSpPr>
          <p:spPr bwMode="auto">
            <a:xfrm>
              <a:off x="5239249" y="4348508"/>
              <a:ext cx="986902" cy="986902"/>
            </a:xfrm>
            <a:prstGeom prst="ellipse">
              <a:avLst/>
            </a:prstGeom>
            <a:solidFill>
              <a:schemeClr val="bg1"/>
            </a:solidFill>
            <a:ln w="25400" cap="flat" cmpd="sng" algn="ctr">
              <a:solidFill>
                <a:srgbClr val="00AAAD"/>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latin typeface="Calibri"/>
                <a:cs typeface="Arial"/>
              </a:endParaRPr>
            </a:p>
          </p:txBody>
        </p:sp>
        <p:grpSp>
          <p:nvGrpSpPr>
            <p:cNvPr id="203" name="Gruppieren 202">
              <a:extLst>
                <a:ext uri="{FF2B5EF4-FFF2-40B4-BE49-F238E27FC236}">
                  <a16:creationId xmlns:a16="http://schemas.microsoft.com/office/drawing/2014/main" id="{951EDD44-542F-45F5-986E-1B8CED06534F}"/>
                </a:ext>
              </a:extLst>
            </p:cNvPr>
            <p:cNvGrpSpPr>
              <a:grpSpLocks noChangeAspect="1"/>
            </p:cNvGrpSpPr>
            <p:nvPr/>
          </p:nvGrpSpPr>
          <p:grpSpPr>
            <a:xfrm>
              <a:off x="5369383" y="4608972"/>
              <a:ext cx="726635" cy="485061"/>
              <a:chOff x="5895975" y="2832676"/>
              <a:chExt cx="2962275" cy="1977449"/>
            </a:xfrm>
          </p:grpSpPr>
          <p:sp>
            <p:nvSpPr>
              <p:cNvPr id="204" name="Rechteck 203">
                <a:extLst>
                  <a:ext uri="{FF2B5EF4-FFF2-40B4-BE49-F238E27FC236}">
                    <a16:creationId xmlns:a16="http://schemas.microsoft.com/office/drawing/2014/main" id="{26F85542-A975-4443-AB41-078CF7E036FC}"/>
                  </a:ext>
                </a:extLst>
              </p:cNvPr>
              <p:cNvSpPr/>
              <p:nvPr/>
            </p:nvSpPr>
            <p:spPr>
              <a:xfrm>
                <a:off x="713779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5" name="Rechteck 204">
                <a:extLst>
                  <a:ext uri="{FF2B5EF4-FFF2-40B4-BE49-F238E27FC236}">
                    <a16:creationId xmlns:a16="http://schemas.microsoft.com/office/drawing/2014/main" id="{70096016-BEE2-423D-8A13-9598FC0B1E6D}"/>
                  </a:ext>
                </a:extLst>
              </p:cNvPr>
              <p:cNvSpPr/>
              <p:nvPr/>
            </p:nvSpPr>
            <p:spPr bwMode="auto">
              <a:xfrm>
                <a:off x="758651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6" name="Rechteck 205">
                <a:extLst>
                  <a:ext uri="{FF2B5EF4-FFF2-40B4-BE49-F238E27FC236}">
                    <a16:creationId xmlns:a16="http://schemas.microsoft.com/office/drawing/2014/main" id="{63F9FC3C-A6BC-464B-B664-02A5B8F58066}"/>
                  </a:ext>
                </a:extLst>
              </p:cNvPr>
              <p:cNvSpPr/>
              <p:nvPr/>
            </p:nvSpPr>
            <p:spPr bwMode="auto">
              <a:xfrm>
                <a:off x="803523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7" name="Rechteck 206">
                <a:extLst>
                  <a:ext uri="{FF2B5EF4-FFF2-40B4-BE49-F238E27FC236}">
                    <a16:creationId xmlns:a16="http://schemas.microsoft.com/office/drawing/2014/main" id="{5A022E46-AF12-41A9-B092-91EEDC7F5E62}"/>
                  </a:ext>
                </a:extLst>
              </p:cNvPr>
              <p:cNvSpPr/>
              <p:nvPr/>
            </p:nvSpPr>
            <p:spPr bwMode="auto">
              <a:xfrm>
                <a:off x="7362158" y="3109347"/>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8" name="Rechteck 207">
                <a:extLst>
                  <a:ext uri="{FF2B5EF4-FFF2-40B4-BE49-F238E27FC236}">
                    <a16:creationId xmlns:a16="http://schemas.microsoft.com/office/drawing/2014/main" id="{0C3B6178-85D2-4894-81F0-F8E7F0E5AE2D}"/>
                  </a:ext>
                </a:extLst>
              </p:cNvPr>
              <p:cNvSpPr/>
              <p:nvPr/>
            </p:nvSpPr>
            <p:spPr bwMode="auto">
              <a:xfrm>
                <a:off x="7810878" y="3109347"/>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9" name="Freihandform: Form 208">
                <a:extLst>
                  <a:ext uri="{FF2B5EF4-FFF2-40B4-BE49-F238E27FC236}">
                    <a16:creationId xmlns:a16="http://schemas.microsoft.com/office/drawing/2014/main" id="{08F0BA88-B385-4958-B3FB-CFC4E7710013}"/>
                  </a:ext>
                </a:extLst>
              </p:cNvPr>
              <p:cNvSpPr/>
              <p:nvPr/>
            </p:nvSpPr>
            <p:spPr bwMode="auto">
              <a:xfrm>
                <a:off x="6126823" y="2832676"/>
                <a:ext cx="615279" cy="1036323"/>
              </a:xfrm>
              <a:custGeom>
                <a:avLst/>
                <a:gdLst>
                  <a:gd name="connsiteX0" fmla="*/ 0 w 615279"/>
                  <a:gd name="connsiteY0" fmla="*/ 0 h 1036323"/>
                  <a:gd name="connsiteX1" fmla="*/ 615279 w 615279"/>
                  <a:gd name="connsiteY1" fmla="*/ 0 h 1036323"/>
                  <a:gd name="connsiteX2" fmla="*/ 615279 w 615279"/>
                  <a:gd name="connsiteY2" fmla="*/ 118381 h 1036323"/>
                  <a:gd name="connsiteX3" fmla="*/ 198890 w 615279"/>
                  <a:gd name="connsiteY3" fmla="*/ 118381 h 1036323"/>
                  <a:gd name="connsiteX4" fmla="*/ 198890 w 615279"/>
                  <a:gd name="connsiteY4" fmla="*/ 269362 h 1036323"/>
                  <a:gd name="connsiteX5" fmla="*/ 615279 w 615279"/>
                  <a:gd name="connsiteY5" fmla="*/ 269362 h 1036323"/>
                  <a:gd name="connsiteX6" fmla="*/ 615279 w 615279"/>
                  <a:gd name="connsiteY6" fmla="*/ 1036323 h 1036323"/>
                  <a:gd name="connsiteX7" fmla="*/ 0 w 615279"/>
                  <a:gd name="connsiteY7" fmla="*/ 1036323 h 103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279" h="1036323">
                    <a:moveTo>
                      <a:pt x="0" y="0"/>
                    </a:moveTo>
                    <a:lnTo>
                      <a:pt x="615279" y="0"/>
                    </a:lnTo>
                    <a:lnTo>
                      <a:pt x="615279" y="118381"/>
                    </a:lnTo>
                    <a:lnTo>
                      <a:pt x="198890" y="118381"/>
                    </a:lnTo>
                    <a:lnTo>
                      <a:pt x="198890" y="269362"/>
                    </a:lnTo>
                    <a:lnTo>
                      <a:pt x="615279" y="269362"/>
                    </a:lnTo>
                    <a:lnTo>
                      <a:pt x="615279" y="1036323"/>
                    </a:lnTo>
                    <a:lnTo>
                      <a:pt x="0" y="1036323"/>
                    </a:lnTo>
                    <a:close/>
                  </a:path>
                </a:pathLst>
              </a:cu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10" name="Freihandform: Form 209">
                <a:extLst>
                  <a:ext uri="{FF2B5EF4-FFF2-40B4-BE49-F238E27FC236}">
                    <a16:creationId xmlns:a16="http://schemas.microsoft.com/office/drawing/2014/main" id="{5B6F43B8-C1D5-4E90-A88F-C6147C6CD01F}"/>
                  </a:ext>
                </a:extLst>
              </p:cNvPr>
              <p:cNvSpPr/>
              <p:nvPr/>
            </p:nvSpPr>
            <p:spPr>
              <a:xfrm>
                <a:off x="5895975" y="3981450"/>
                <a:ext cx="2962275" cy="828675"/>
              </a:xfrm>
              <a:custGeom>
                <a:avLst/>
                <a:gdLst>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75" h="828675">
                    <a:moveTo>
                      <a:pt x="0" y="9525"/>
                    </a:moveTo>
                    <a:lnTo>
                      <a:pt x="228600" y="828675"/>
                    </a:lnTo>
                    <a:lnTo>
                      <a:pt x="2066925" y="819150"/>
                    </a:lnTo>
                    <a:cubicBezTo>
                      <a:pt x="2708275" y="812800"/>
                      <a:pt x="2959100" y="396875"/>
                      <a:pt x="2962275" y="0"/>
                    </a:cubicBezTo>
                    <a:lnTo>
                      <a:pt x="0" y="9525"/>
                    </a:lnTo>
                    <a:close/>
                  </a:path>
                </a:pathLst>
              </a:cu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grpSp>
      <p:pic>
        <p:nvPicPr>
          <p:cNvPr id="131" name="Grafik 130">
            <a:extLst>
              <a:ext uri="{FF2B5EF4-FFF2-40B4-BE49-F238E27FC236}">
                <a16:creationId xmlns:a16="http://schemas.microsoft.com/office/drawing/2014/main" id="{0698D41F-8918-421A-A4B5-BED99E4AD451}"/>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5142505" y="811015"/>
            <a:ext cx="6993832" cy="5040000"/>
          </a:xfrm>
          <a:prstGeom prst="rect">
            <a:avLst/>
          </a:prstGeom>
        </p:spPr>
      </p:pic>
    </p:spTree>
    <p:extLst>
      <p:ext uri="{BB962C8B-B14F-4D97-AF65-F5344CB8AC3E}">
        <p14:creationId xmlns:p14="http://schemas.microsoft.com/office/powerpoint/2010/main" val="312724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11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3.43900000000000005684E+00&quot;&gt;&lt;m_msothmcolidx val=&quot;0&quot;/&gt;&lt;m_rgb r=&quot;00&quot; g=&quot;AA&quot; b=&quot;A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HFsfcRuqoxjqfoinoy44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NlVG_ymsFmpNB.8tIGq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EVSettings>
  <Version>5.5.4.11</Version>
  <Agenda>
    <Paths/>
    <title>Agenda</title>
    <emptyfirst>false</emptyfirst>
    <slidesnumber>false</slidesnumber>
    <twofocus>false</twofocus>
    <Autocollaps>false</Autocollaps>
    <insert>false</insert>
    <method1>false</method1>
    <method2>true</method2>
    <includesection>false</includesection>
    <includesublevel>false</includesublevel>
  </Agenda>
  <MyChecker/>
</FEVSettings>
</file>

<file path=customXml/itemProps1.xml><?xml version="1.0" encoding="utf-8"?>
<ds:datastoreItem xmlns:ds="http://schemas.openxmlformats.org/officeDocument/2006/customXml" ds:itemID="{4A156B09-187E-442C-942D-E646F079CC6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1821</Words>
  <Application>Microsoft Office PowerPoint</Application>
  <PresentationFormat>Breitbild</PresentationFormat>
  <Paragraphs>324</Paragraphs>
  <Slides>22</Slides>
  <Notes>5</Notes>
  <HiddenSlides>1</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22</vt:i4>
      </vt:variant>
    </vt:vector>
  </HeadingPairs>
  <TitlesOfParts>
    <vt:vector size="30" baseType="lpstr">
      <vt:lpstr>Segoe UI</vt:lpstr>
      <vt:lpstr>Calibri</vt:lpstr>
      <vt:lpstr>Arial</vt:lpstr>
      <vt:lpstr>HelveticaNeueLT Com 33 ThEx</vt:lpstr>
      <vt:lpstr>HelveticaNeueLT Com 45 Lt</vt:lpstr>
      <vt:lpstr>Office Theme</vt:lpstr>
      <vt:lpstr>1_Office Theme</vt:lpstr>
      <vt:lpstr>think-cell Folie</vt:lpstr>
      <vt:lpstr>PowerPoint-Präsentation</vt:lpstr>
      <vt:lpstr>PowerPoint-Präsentation</vt:lpstr>
      <vt:lpstr>Guiding Questions for the Discussion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FEV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Bogdol, Victoria</dc:creator>
  <cp:lastModifiedBy>Lehrheuer, Bastian</cp:lastModifiedBy>
  <cp:revision>653</cp:revision>
  <cp:lastPrinted>2024-06-11T13:04:34Z</cp:lastPrinted>
  <dcterms:created xsi:type="dcterms:W3CDTF">2019-01-07T10:05:23Z</dcterms:created>
  <dcterms:modified xsi:type="dcterms:W3CDTF">2024-06-11T13:05:48Z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EVSettings">
    <vt:lpwstr>{4A156B09-187E-442C-942D-E646F079CC67}</vt:lpwstr>
  </property>
</Properties>
</file>