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377170" r:id="rId2"/>
    <p:sldId id="2147377171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8" y="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6.emf"/><Relationship Id="rId4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4" imgW="498" imgH="499" progId="TCLayout.ActiveDocument.1">
                  <p:embed/>
                </p:oleObj>
              </mc:Choice>
              <mc:Fallback>
                <p:oleObj name="think-cell Folie" r:id="rId4" imgW="498" imgH="499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 descr="Ein Bild, das Stück, Essen, Broccoli, Kuchen enthält.&#10;&#10;Automatisch generierte Beschreibung">
            <a:extLst>
              <a:ext uri="{FF2B5EF4-FFF2-40B4-BE49-F238E27FC236}">
                <a16:creationId xmlns:a16="http://schemas.microsoft.com/office/drawing/2014/main" id="{EB389856-8EB7-43D3-954A-F99F7F649C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100"/>
            <a:ext cx="12192000" cy="474550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C983871-8ACC-43FC-9519-F64E899E9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31132" r="17619" b="30386"/>
          <a:stretch/>
        </p:blipFill>
        <p:spPr>
          <a:xfrm>
            <a:off x="5895010" y="6190759"/>
            <a:ext cx="1772519" cy="57559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26" y="6223303"/>
            <a:ext cx="541781" cy="5001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218276"/>
            <a:ext cx="2489900" cy="51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33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CA82943-BD3F-4AF2-96EB-63E6C9D07E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CA82943-BD3F-4AF2-96EB-63E6C9D07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FB7EAEF-FFE2-4455-AD47-14C8CB76B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23157"/>
            <a:ext cx="11522075" cy="865868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max. 2 Lines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23EAFB-8347-4273-89EA-410D265FF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FA20FB3-B4BB-412B-8DA0-AD7339ED03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22">
            <a:extLst>
              <a:ext uri="{FF2B5EF4-FFF2-40B4-BE49-F238E27FC236}">
                <a16:creationId xmlns:a16="http://schemas.microsoft.com/office/drawing/2014/main" id="{1BBD71AA-AEFF-4B11-9567-5786D026C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34963" y="1102043"/>
            <a:ext cx="10802167" cy="295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all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00261D5-4404-44D8-B2C6-5DAABE0F8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2" y="1718626"/>
            <a:ext cx="5761037" cy="4273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539E"/>
                </a:solidFill>
              </a:defRPr>
            </a:lvl1pPr>
            <a:lvl2pPr marL="685783" indent="-228594">
              <a:buFontTx/>
              <a:buBlip>
                <a:blip r:embed="rId6"/>
              </a:buBlip>
              <a:defRPr sz="1600">
                <a:solidFill>
                  <a:srgbClr val="00539E"/>
                </a:solidFill>
              </a:defRPr>
            </a:lvl2pPr>
            <a:lvl3pPr marL="1142971" indent="-228594">
              <a:buFontTx/>
              <a:buBlip>
                <a:blip r:embed="rId6"/>
              </a:buBlip>
              <a:defRPr sz="1400">
                <a:solidFill>
                  <a:srgbClr val="00539E"/>
                </a:solidFill>
              </a:defRPr>
            </a:lvl3pPr>
            <a:lvl4pPr marL="1600160" indent="-228594">
              <a:buFontTx/>
              <a:buBlip>
                <a:blip r:embed="rId7"/>
              </a:buBlip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 marL="2057349" indent="-228594">
              <a:buFontTx/>
              <a:buBlip>
                <a:blip r:embed="rId7"/>
              </a:buBlip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258768ED-EE95-405A-A494-C81D8681EC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5999" y="1718626"/>
            <a:ext cx="5761039" cy="4273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Figure</a:t>
            </a:r>
          </a:p>
        </p:txBody>
      </p:sp>
      <p:sp>
        <p:nvSpPr>
          <p:cNvPr id="12" name="Fußzeilenplatzhalter 9">
            <a:extLst>
              <a:ext uri="{FF2B5EF4-FFF2-40B4-BE49-F238E27FC236}">
                <a16:creationId xmlns:a16="http://schemas.microsoft.com/office/drawing/2014/main" id="{7DD49467-2BD5-47D0-8F45-204F5CC3A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5540" y="6165397"/>
            <a:ext cx="5196115" cy="53838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81B3E1"/>
                </a:solidFill>
              </a:rPr>
              <a:t>The Integrated Fuel &amp; Chemical Science Center</a:t>
            </a:r>
          </a:p>
          <a:p>
            <a:r>
              <a:rPr lang="en-US" dirty="0">
                <a:solidFill>
                  <a:srgbClr val="81B3E1"/>
                </a:solidFill>
              </a:rPr>
              <a:t>IAB Meeting | Aachen | 13.06.2024 | </a:t>
            </a:r>
            <a:r>
              <a:rPr lang="en-US" dirty="0">
                <a:solidFill>
                  <a:srgbClr val="D2232A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95857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CA82943-BD3F-4AF2-96EB-63E6C9D07E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CA82943-BD3F-4AF2-96EB-63E6C9D07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96786F07-AB57-4068-A9FA-251298AD015A}"/>
              </a:ext>
            </a:extLst>
          </p:cNvPr>
          <p:cNvSpPr/>
          <p:nvPr userDrawn="1"/>
        </p:nvSpPr>
        <p:spPr>
          <a:xfrm>
            <a:off x="7166429" y="5992585"/>
            <a:ext cx="5025571" cy="865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7EAEF-FFE2-4455-AD47-14C8CB76B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23157"/>
            <a:ext cx="11522075" cy="865868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max. 2 Lines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23EAFB-8347-4273-89EA-410D265FF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Source:</a:t>
            </a:r>
          </a:p>
        </p:txBody>
      </p:sp>
      <p:sp>
        <p:nvSpPr>
          <p:cNvPr id="9" name="Textplatzhalter 22">
            <a:extLst>
              <a:ext uri="{FF2B5EF4-FFF2-40B4-BE49-F238E27FC236}">
                <a16:creationId xmlns:a16="http://schemas.microsoft.com/office/drawing/2014/main" id="{1BBD71AA-AEFF-4B11-9567-5786D026C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34963" y="1102043"/>
            <a:ext cx="10802167" cy="295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all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8" name="Fußzeilenplatzhalter 9">
            <a:extLst>
              <a:ext uri="{FF2B5EF4-FFF2-40B4-BE49-F238E27FC236}">
                <a16:creationId xmlns:a16="http://schemas.microsoft.com/office/drawing/2014/main" id="{E7448C7B-72F6-4111-9941-8621591EE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5540" y="6165397"/>
            <a:ext cx="5196115" cy="53838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81B3E1"/>
                </a:solidFill>
              </a:rPr>
              <a:t>The Integrated Fuel &amp; Chemical Science Center</a:t>
            </a:r>
          </a:p>
          <a:p>
            <a:r>
              <a:rPr lang="en-US" dirty="0">
                <a:solidFill>
                  <a:srgbClr val="81B3E1"/>
                </a:solidFill>
              </a:rPr>
              <a:t>IAB Meeting | Aachen | 13.06.2024 | </a:t>
            </a:r>
            <a:r>
              <a:rPr lang="en-US" dirty="0">
                <a:solidFill>
                  <a:srgbClr val="D2232A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8769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F38E36-3DD2-8E53-1605-4E703CF5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2EAB82-A880-9D2F-8916-649FC179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C335-1A40-4A51-A5FE-78AF41746CB7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20853D-85E1-46B8-A48E-0A5FCC565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588124" y="-1984375"/>
            <a:ext cx="5715000" cy="47815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068347-9109-46F3-A97F-E3EDB897A1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74281" y="-2156264"/>
            <a:ext cx="3726524" cy="23336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665EBBF-E19D-4270-A75C-F40795EEBA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82562" y="317500"/>
            <a:ext cx="4057650" cy="6115050"/>
          </a:xfrm>
          <a:prstGeom prst="rect">
            <a:avLst/>
          </a:prstGeom>
        </p:spPr>
      </p:pic>
      <p:sp>
        <p:nvSpPr>
          <p:cNvPr id="9" name="Fußzeilenplatzhalter 9">
            <a:extLst>
              <a:ext uri="{FF2B5EF4-FFF2-40B4-BE49-F238E27FC236}">
                <a16:creationId xmlns:a16="http://schemas.microsoft.com/office/drawing/2014/main" id="{4CE56688-A789-4724-9337-BCCEAFB46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5540" y="6165397"/>
            <a:ext cx="5196115" cy="53838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81B3E1"/>
                </a:solidFill>
              </a:rPr>
              <a:t>The Integrated Fuel &amp; Chemical Science Center</a:t>
            </a:r>
          </a:p>
          <a:p>
            <a:r>
              <a:rPr lang="en-US" dirty="0">
                <a:solidFill>
                  <a:srgbClr val="81B3E1"/>
                </a:solidFill>
              </a:rPr>
              <a:t>IAB Meeting | Aachen | 13.06.2024 | </a:t>
            </a:r>
            <a:r>
              <a:rPr lang="en-US" dirty="0">
                <a:solidFill>
                  <a:srgbClr val="D2232A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70390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png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CEAA2E5B-6D1B-4182-BA56-FB7D3A651A5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92961" y="5939406"/>
            <a:ext cx="3846997" cy="1025745"/>
          </a:xfrm>
          <a:prstGeom prst="rect">
            <a:avLst/>
          </a:prstGeom>
        </p:spPr>
      </p:pic>
      <p:sp>
        <p:nvSpPr>
          <p:cNvPr id="6" name="Rechteck 5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elplatzhalter 8">
            <a:extLst>
              <a:ext uri="{FF2B5EF4-FFF2-40B4-BE49-F238E27FC236}">
                <a16:creationId xmlns:a16="http://schemas.microsoft.com/office/drawing/2014/main" id="{93707AB4-E243-46B5-9637-E39EB3F2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3157"/>
            <a:ext cx="11522075" cy="865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max. 2 Lines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B7E7559-E4E3-41EE-9508-8911607B8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5540" y="6165397"/>
            <a:ext cx="5196115" cy="53838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81B3E1"/>
                </a:solidFill>
              </a:rPr>
              <a:t>The Integrated Fuel &amp; Chemical Science Center</a:t>
            </a:r>
          </a:p>
          <a:p>
            <a:r>
              <a:rPr lang="en-US" dirty="0">
                <a:solidFill>
                  <a:srgbClr val="81B3E1"/>
                </a:solidFill>
              </a:rPr>
              <a:t>IAB Meeting | Aachen | 13.06.2024 | </a:t>
            </a:r>
            <a:r>
              <a:rPr lang="en-US" dirty="0">
                <a:solidFill>
                  <a:srgbClr val="D2232A"/>
                </a:solidFill>
              </a:rPr>
              <a:t>confidential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945C08A-0584-4E0A-9648-F7069FBB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38661"/>
            <a:ext cx="107042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7FA20FB3-B4BB-412B-8DA0-AD7339ED03FE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1836D171-382D-4204-9A86-39CBBD9C088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2277359" y="-426445"/>
            <a:ext cx="1928637" cy="161362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625A2D8-BF3E-4331-8756-D216D1DC1B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12283709" y="1204913"/>
            <a:ext cx="2576769" cy="161362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E022BB8-EC51-4DBA-81DF-AC0D325211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12283709" y="3068959"/>
            <a:ext cx="2483553" cy="37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8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2400" b="0" i="0" kern="1200" smtClean="0">
          <a:solidFill>
            <a:srgbClr val="0052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224">
          <p15:clr>
            <a:srgbClr val="F26B43"/>
          </p15:clr>
        </p15:guide>
        <p15:guide id="5" orient="horz" pos="6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eg"/><Relationship Id="rId5" Type="http://schemas.openxmlformats.org/officeDocument/2006/relationships/image" Target="../media/image6.emf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tags" Target="../tags/tag7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2.emf"/><Relationship Id="rId19" Type="http://schemas.openxmlformats.org/officeDocument/2006/relationships/image" Target="../media/image25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emf"/><Relationship Id="rId1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6D065E6-866C-413C-B778-104E6E37F5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D065E6-866C-413C-B778-104E6E37F5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" name="TextBox 9">
            <a:extLst>
              <a:ext uri="{FF2B5EF4-FFF2-40B4-BE49-F238E27FC236}">
                <a16:creationId xmlns:a16="http://schemas.microsoft.com/office/drawing/2014/main" id="{C66BC4A1-9CD2-4AAA-A698-5C0AE6BB6F9E}"/>
              </a:ext>
            </a:extLst>
          </p:cNvPr>
          <p:cNvSpPr txBox="1"/>
          <p:nvPr/>
        </p:nvSpPr>
        <p:spPr>
          <a:xfrm>
            <a:off x="767442" y="254942"/>
            <a:ext cx="1142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AB26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Strategic Research Area III: Concatenated Synthetic Pathways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AB26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Catalytic Toolbox to Generate a Flexible Bio-hybrid Molecular Platform</a:t>
            </a:r>
          </a:p>
        </p:txBody>
      </p:sp>
      <p:sp>
        <p:nvSpPr>
          <p:cNvPr id="278" name="Fußzeilenplatzhalter 181">
            <a:extLst>
              <a:ext uri="{FF2B5EF4-FFF2-40B4-BE49-F238E27FC236}">
                <a16:creationId xmlns:a16="http://schemas.microsoft.com/office/drawing/2014/main" id="{A8B50C77-FEF8-4261-9B9F-0EE616932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32760" y="6165397"/>
            <a:ext cx="5196115" cy="538389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1B3E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Integrated Fuel &amp; Chemical Science Center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1B3E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IAB Meeting | Aachen | 13.06.2024 |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223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</a:t>
            </a:r>
          </a:p>
        </p:txBody>
      </p:sp>
      <p:pic>
        <p:nvPicPr>
          <p:cNvPr id="138254" name="Picture 14" descr="Ein Bild, das Diagramm, Text, Reihe, Schrift enthält.&#10;&#10;Automatisch generierte Beschreibung">
            <a:extLst>
              <a:ext uri="{FF2B5EF4-FFF2-40B4-BE49-F238E27FC236}">
                <a16:creationId xmlns:a16="http://schemas.microsoft.com/office/drawing/2014/main" id="{4A60135B-8C97-4550-8887-DD1306EE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58" y="2575684"/>
            <a:ext cx="7271181" cy="36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Rechteck 240">
            <a:extLst>
              <a:ext uri="{FF2B5EF4-FFF2-40B4-BE49-F238E27FC236}">
                <a16:creationId xmlns:a16="http://schemas.microsoft.com/office/drawing/2014/main" id="{2CB18127-912D-4A81-8878-3D17246C6F0D}"/>
              </a:ext>
            </a:extLst>
          </p:cNvPr>
          <p:cNvSpPr/>
          <p:nvPr/>
        </p:nvSpPr>
        <p:spPr>
          <a:xfrm>
            <a:off x="2468519" y="1225560"/>
            <a:ext cx="4173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AB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Separation Technologies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7AB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distillation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separation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membrane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crystallization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4E99AF2-585D-4964-839A-EDF8278592E8}"/>
              </a:ext>
            </a:extLst>
          </p:cNvPr>
          <p:cNvSpPr/>
          <p:nvPr/>
        </p:nvSpPr>
        <p:spPr>
          <a:xfrm>
            <a:off x="5698897" y="1225560"/>
            <a:ext cx="4173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AB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Catalyst &amp; Reaction System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7AB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selectivity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stability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reaction conditions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0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0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DCA7995-B5DF-44C7-9144-5787092E376A}"/>
              </a:ext>
            </a:extLst>
          </p:cNvPr>
          <p:cNvSpPr/>
          <p:nvPr/>
        </p:nvSpPr>
        <p:spPr>
          <a:xfrm>
            <a:off x="9180043" y="1225560"/>
            <a:ext cx="4173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AB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Molecular Design </a:t>
            </a:r>
          </a:p>
          <a:p>
            <a:pPr marL="26670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active sites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mechanisms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local environment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0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0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0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8256" name="Picture 16">
            <a:extLst>
              <a:ext uri="{FF2B5EF4-FFF2-40B4-BE49-F238E27FC236}">
                <a16:creationId xmlns:a16="http://schemas.microsoft.com/office/drawing/2014/main" id="{BE14E1B9-7F6C-4DBF-8196-136CCDAB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12" y="7282831"/>
            <a:ext cx="57816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8" name="Picture 18">
            <a:extLst>
              <a:ext uri="{FF2B5EF4-FFF2-40B4-BE49-F238E27FC236}">
                <a16:creationId xmlns:a16="http://schemas.microsoft.com/office/drawing/2014/main" id="{C76877ED-7EE1-414C-9AAD-AE75BC7B4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7"/>
          <a:stretch/>
        </p:blipFill>
        <p:spPr bwMode="auto">
          <a:xfrm>
            <a:off x="4689673" y="6703786"/>
            <a:ext cx="3190875" cy="33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FF0ADE3-3481-4D64-AFF2-7D0A93EA5F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156" y="1162568"/>
            <a:ext cx="1140051" cy="4877223"/>
          </a:xfrm>
          <a:prstGeom prst="rect">
            <a:avLst/>
          </a:prstGeom>
        </p:spPr>
      </p:pic>
      <p:pic>
        <p:nvPicPr>
          <p:cNvPr id="138264" name="Picture 24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5AB2BDDE-2613-4900-BE06-BE0B45556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09" y="2383852"/>
            <a:ext cx="7067107" cy="365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7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6D065E6-866C-413C-B778-104E6E37F5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D065E6-866C-413C-B778-104E6E37F5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" name="TextBox 9">
            <a:extLst>
              <a:ext uri="{FF2B5EF4-FFF2-40B4-BE49-F238E27FC236}">
                <a16:creationId xmlns:a16="http://schemas.microsoft.com/office/drawing/2014/main" id="{C66BC4A1-9CD2-4AAA-A698-5C0AE6BB6F9E}"/>
              </a:ext>
            </a:extLst>
          </p:cNvPr>
          <p:cNvSpPr txBox="1"/>
          <p:nvPr/>
        </p:nvSpPr>
        <p:spPr>
          <a:xfrm>
            <a:off x="767442" y="254942"/>
            <a:ext cx="1142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AB26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Strategic Research Area III: Concatenated Synthetic Pathways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AB26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Catalytic Toolbox to Generate a Flexible Bio-hybrid Molecular Platform</a:t>
            </a:r>
          </a:p>
        </p:txBody>
      </p:sp>
      <p:sp>
        <p:nvSpPr>
          <p:cNvPr id="278" name="Fußzeilenplatzhalter 181">
            <a:extLst>
              <a:ext uri="{FF2B5EF4-FFF2-40B4-BE49-F238E27FC236}">
                <a16:creationId xmlns:a16="http://schemas.microsoft.com/office/drawing/2014/main" id="{A8B50C77-FEF8-4261-9B9F-0EE616932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32760" y="6165397"/>
            <a:ext cx="5196115" cy="538389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1B3E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Integrated Fuel &amp; Chemical Science Center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1B3E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IAB Meeting | Aachen | 13.06.2024 |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223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</a:t>
            </a:r>
          </a:p>
        </p:txBody>
      </p:sp>
      <p:pic>
        <p:nvPicPr>
          <p:cNvPr id="138256" name="Picture 16">
            <a:extLst>
              <a:ext uri="{FF2B5EF4-FFF2-40B4-BE49-F238E27FC236}">
                <a16:creationId xmlns:a16="http://schemas.microsoft.com/office/drawing/2014/main" id="{BE14E1B9-7F6C-4DBF-8196-136CCDAB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12" y="7282831"/>
            <a:ext cx="57816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8" name="Picture 18">
            <a:extLst>
              <a:ext uri="{FF2B5EF4-FFF2-40B4-BE49-F238E27FC236}">
                <a16:creationId xmlns:a16="http://schemas.microsoft.com/office/drawing/2014/main" id="{C76877ED-7EE1-414C-9AAD-AE75BC7B4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7"/>
          <a:stretch/>
        </p:blipFill>
        <p:spPr bwMode="auto">
          <a:xfrm>
            <a:off x="4689673" y="6703786"/>
            <a:ext cx="3190875" cy="33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FF0ADE3-3481-4D64-AFF2-7D0A93EA5F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56" y="1162568"/>
            <a:ext cx="1140051" cy="4877223"/>
          </a:xfrm>
          <a:prstGeom prst="rect">
            <a:avLst/>
          </a:prstGeom>
        </p:spPr>
      </p:pic>
      <p:pic>
        <p:nvPicPr>
          <p:cNvPr id="13" name="Grafik 29">
            <a:extLst>
              <a:ext uri="{FF2B5EF4-FFF2-40B4-BE49-F238E27FC236}">
                <a16:creationId xmlns:a16="http://schemas.microsoft.com/office/drawing/2014/main" id="{00BE18D4-424B-46AD-8D01-319E181539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344916" y="1262468"/>
            <a:ext cx="772409" cy="286538"/>
          </a:xfrm>
          <a:prstGeom prst="rect">
            <a:avLst/>
          </a:prstGeom>
        </p:spPr>
      </p:pic>
      <p:sp>
        <p:nvSpPr>
          <p:cNvPr id="14" name="Textfeld 41">
            <a:extLst>
              <a:ext uri="{FF2B5EF4-FFF2-40B4-BE49-F238E27FC236}">
                <a16:creationId xmlns:a16="http://schemas.microsoft.com/office/drawing/2014/main" id="{8F688E61-2112-481B-B336-680620A629A7}"/>
              </a:ext>
            </a:extLst>
          </p:cNvPr>
          <p:cNvSpPr/>
          <p:nvPr/>
        </p:nvSpPr>
        <p:spPr bwMode="auto">
          <a:xfrm>
            <a:off x="3207328" y="2173250"/>
            <a:ext cx="785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Glucose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feld 62">
            <a:extLst>
              <a:ext uri="{FF2B5EF4-FFF2-40B4-BE49-F238E27FC236}">
                <a16:creationId xmlns:a16="http://schemas.microsoft.com/office/drawing/2014/main" id="{37D4D4E1-7DA2-4051-943E-68E73EC5C93A}"/>
              </a:ext>
            </a:extLst>
          </p:cNvPr>
          <p:cNvSpPr/>
          <p:nvPr/>
        </p:nvSpPr>
        <p:spPr bwMode="auto">
          <a:xfrm>
            <a:off x="4771337" y="2160551"/>
            <a:ext cx="111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Aldehyde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6" name="Textfeld 66">
            <a:extLst>
              <a:ext uri="{FF2B5EF4-FFF2-40B4-BE49-F238E27FC236}">
                <a16:creationId xmlns:a16="http://schemas.microsoft.com/office/drawing/2014/main" id="{B0D0B61C-3263-433D-B20A-5737B1D00CCD}"/>
              </a:ext>
            </a:extLst>
          </p:cNvPr>
          <p:cNvSpPr/>
          <p:nvPr/>
        </p:nvSpPr>
        <p:spPr bwMode="auto">
          <a:xfrm>
            <a:off x="8629191" y="2160551"/>
            <a:ext cx="484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Diol</a:t>
            </a: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7" name="Textfeld 43">
            <a:extLst>
              <a:ext uri="{FF2B5EF4-FFF2-40B4-BE49-F238E27FC236}">
                <a16:creationId xmlns:a16="http://schemas.microsoft.com/office/drawing/2014/main" id="{EE1430E1-845F-4A79-A3F0-31A639CCDEB9}"/>
              </a:ext>
            </a:extLst>
          </p:cNvPr>
          <p:cNvSpPr/>
          <p:nvPr/>
        </p:nvSpPr>
        <p:spPr bwMode="auto">
          <a:xfrm>
            <a:off x="6412596" y="2160551"/>
            <a:ext cx="142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Hydroxyketone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8" name="Textfeld 44">
            <a:extLst>
              <a:ext uri="{FF2B5EF4-FFF2-40B4-BE49-F238E27FC236}">
                <a16:creationId xmlns:a16="http://schemas.microsoft.com/office/drawing/2014/main" id="{D59DD62F-91B5-47D9-B3CD-A855F8492F3B}"/>
              </a:ext>
            </a:extLst>
          </p:cNvPr>
          <p:cNvSpPr/>
          <p:nvPr/>
        </p:nvSpPr>
        <p:spPr bwMode="auto">
          <a:xfrm>
            <a:off x="9901368" y="2160549"/>
            <a:ext cx="1390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1,3 -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Dioxolane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cxnSp>
        <p:nvCxnSpPr>
          <p:cNvPr id="19" name="Gerade Verbindung mit Pfeil 25">
            <a:extLst>
              <a:ext uri="{FF2B5EF4-FFF2-40B4-BE49-F238E27FC236}">
                <a16:creationId xmlns:a16="http://schemas.microsoft.com/office/drawing/2014/main" id="{DE2787E9-0D38-4D1E-BC13-D8107F192139}"/>
              </a:ext>
            </a:extLst>
          </p:cNvPr>
          <p:cNvCxnSpPr>
            <a:cxnSpLocks/>
          </p:cNvCxnSpPr>
          <p:nvPr/>
        </p:nvCxnSpPr>
        <p:spPr bwMode="auto">
          <a:xfrm>
            <a:off x="9448791" y="1701205"/>
            <a:ext cx="615993" cy="0"/>
          </a:xfrm>
          <a:prstGeom prst="straightConnector1">
            <a:avLst/>
          </a:prstGeom>
          <a:noFill/>
          <a:ln w="25400" cap="flat" cmpd="sng" algn="ctr">
            <a:solidFill>
              <a:srgbClr val="CCA42A"/>
            </a:solidFill>
            <a:prstDash val="solid"/>
            <a:miter lim="800000"/>
            <a:tailEnd type="stealth"/>
          </a:ln>
          <a:effectLst/>
        </p:spPr>
      </p:cxnSp>
      <p:sp>
        <p:nvSpPr>
          <p:cNvPr id="20" name="Bogen 26">
            <a:extLst>
              <a:ext uri="{FF2B5EF4-FFF2-40B4-BE49-F238E27FC236}">
                <a16:creationId xmlns:a16="http://schemas.microsoft.com/office/drawing/2014/main" id="{2DCC8CC7-FAB8-431B-8955-69DF314E0A6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662590" y="1393778"/>
            <a:ext cx="492794" cy="307427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 algn="ctr">
            <a:solidFill>
              <a:srgbClr val="CCA42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cxnSp>
        <p:nvCxnSpPr>
          <p:cNvPr id="21" name="Gerade Verbindung mit Pfeil 63">
            <a:extLst>
              <a:ext uri="{FF2B5EF4-FFF2-40B4-BE49-F238E27FC236}">
                <a16:creationId xmlns:a16="http://schemas.microsoft.com/office/drawing/2014/main" id="{DA83D340-7BFD-4FA5-BBBA-4A501F263C39}"/>
              </a:ext>
            </a:extLst>
          </p:cNvPr>
          <p:cNvCxnSpPr>
            <a:cxnSpLocks/>
          </p:cNvCxnSpPr>
          <p:nvPr/>
        </p:nvCxnSpPr>
        <p:spPr bwMode="auto">
          <a:xfrm>
            <a:off x="4226674" y="1701205"/>
            <a:ext cx="615993" cy="0"/>
          </a:xfrm>
          <a:prstGeom prst="straightConnector1">
            <a:avLst/>
          </a:prstGeom>
          <a:noFill/>
          <a:ln w="25400" cap="flat" cmpd="sng" algn="ctr">
            <a:solidFill>
              <a:srgbClr val="00549F"/>
            </a:solidFill>
            <a:prstDash val="solid"/>
            <a:miter lim="800000"/>
            <a:tailEnd type="stealth"/>
          </a:ln>
          <a:effectLst/>
        </p:spPr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EDA9B4E0-F5D7-45F9-A529-07570B2E92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7737" y="1085939"/>
            <a:ext cx="1055029" cy="993624"/>
          </a:xfrm>
          <a:prstGeom prst="rect">
            <a:avLst/>
          </a:prstGeom>
        </p:spPr>
      </p:pic>
      <p:graphicFrame>
        <p:nvGraphicFramePr>
          <p:cNvPr id="23" name="Objekt 22">
            <a:extLst>
              <a:ext uri="{FF2B5EF4-FFF2-40B4-BE49-F238E27FC236}">
                <a16:creationId xmlns:a16="http://schemas.microsoft.com/office/drawing/2014/main" id="{9A746A93-1753-44CB-8FE4-A635C9A62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989761"/>
              </p:ext>
            </p:extLst>
          </p:nvPr>
        </p:nvGraphicFramePr>
        <p:xfrm>
          <a:off x="5068243" y="1556979"/>
          <a:ext cx="525887" cy="39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S ChemDraw Drawing" r:id="rId11" imgW="768096" imgH="577345" progId="ChemDraw.Document.6.0">
                  <p:embed/>
                </p:oleObj>
              </mc:Choice>
              <mc:Fallback>
                <p:oleObj name="CS ChemDraw Drawing" r:id="rId11" imgW="768096" imgH="577345" progId="ChemDraw.Document.6.0">
                  <p:embed/>
                  <p:pic>
                    <p:nvPicPr>
                      <p:cNvPr id="49" name="Objekt 48">
                        <a:extLst>
                          <a:ext uri="{FF2B5EF4-FFF2-40B4-BE49-F238E27FC236}">
                            <a16:creationId xmlns:a16="http://schemas.microsoft.com/office/drawing/2014/main" id="{50313721-8D2C-4E57-84DA-2C8990BD4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68243" y="1556979"/>
                        <a:ext cx="525887" cy="395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>
            <a:extLst>
              <a:ext uri="{FF2B5EF4-FFF2-40B4-BE49-F238E27FC236}">
                <a16:creationId xmlns:a16="http://schemas.microsoft.com/office/drawing/2014/main" id="{18BC5D07-EC17-4AF5-AA5F-50E99384A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09393"/>
              </p:ext>
            </p:extLst>
          </p:nvPr>
        </p:nvGraphicFramePr>
        <p:xfrm>
          <a:off x="6685462" y="1292143"/>
          <a:ext cx="830119" cy="81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S ChemDraw Drawing" r:id="rId13" imgW="1212962" imgH="1188626" progId="ChemDraw.Document.6.0">
                  <p:embed/>
                </p:oleObj>
              </mc:Choice>
              <mc:Fallback>
                <p:oleObj name="CS ChemDraw Drawing" r:id="rId13" imgW="1212962" imgH="1188626" progId="ChemDraw.Document.6.0">
                  <p:embed/>
                  <p:pic>
                    <p:nvPicPr>
                      <p:cNvPr id="54" name="Objekt 53">
                        <a:extLst>
                          <a:ext uri="{FF2B5EF4-FFF2-40B4-BE49-F238E27FC236}">
                            <a16:creationId xmlns:a16="http://schemas.microsoft.com/office/drawing/2014/main" id="{ABC8B620-E523-41F5-B333-6DFE30FFB0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85462" y="1292143"/>
                        <a:ext cx="830119" cy="813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>
            <a:extLst>
              <a:ext uri="{FF2B5EF4-FFF2-40B4-BE49-F238E27FC236}">
                <a16:creationId xmlns:a16="http://schemas.microsoft.com/office/drawing/2014/main" id="{261CBCE9-3C02-407F-B840-BAD9B20F2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789288"/>
              </p:ext>
            </p:extLst>
          </p:nvPr>
        </p:nvGraphicFramePr>
        <p:xfrm>
          <a:off x="8461496" y="1288883"/>
          <a:ext cx="820340" cy="81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S ChemDraw Drawing" r:id="rId15" imgW="1199353" imgH="1193292" progId="ChemDraw.Document.6.0">
                  <p:embed/>
                </p:oleObj>
              </mc:Choice>
              <mc:Fallback>
                <p:oleObj name="CS ChemDraw Drawing" r:id="rId15" imgW="1199353" imgH="1193292" progId="ChemDraw.Document.6.0">
                  <p:embed/>
                  <p:pic>
                    <p:nvPicPr>
                      <p:cNvPr id="69" name="Objekt 68">
                        <a:extLst>
                          <a:ext uri="{FF2B5EF4-FFF2-40B4-BE49-F238E27FC236}">
                            <a16:creationId xmlns:a16="http://schemas.microsoft.com/office/drawing/2014/main" id="{C7C49CCF-8168-4A1F-8A98-6A2C47FEE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461496" y="1288883"/>
                        <a:ext cx="820340" cy="817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Grafik 25">
            <a:extLst>
              <a:ext uri="{FF2B5EF4-FFF2-40B4-BE49-F238E27FC236}">
                <a16:creationId xmlns:a16="http://schemas.microsoft.com/office/drawing/2014/main" id="{17465531-FBED-4246-8367-5E73A84F0A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0246960" y="1346312"/>
            <a:ext cx="772063" cy="786494"/>
          </a:xfrm>
          <a:prstGeom prst="rect">
            <a:avLst/>
          </a:prstGeom>
        </p:spPr>
      </p:pic>
      <p:cxnSp>
        <p:nvCxnSpPr>
          <p:cNvPr id="27" name="Gerade Verbindung mit Pfeil 57">
            <a:extLst>
              <a:ext uri="{FF2B5EF4-FFF2-40B4-BE49-F238E27FC236}">
                <a16:creationId xmlns:a16="http://schemas.microsoft.com/office/drawing/2014/main" id="{72EE7A83-D2F7-4109-9F7F-BFEF7D843A43}"/>
              </a:ext>
            </a:extLst>
          </p:cNvPr>
          <p:cNvCxnSpPr>
            <a:cxnSpLocks/>
          </p:cNvCxnSpPr>
          <p:nvPr/>
        </p:nvCxnSpPr>
        <p:spPr bwMode="auto">
          <a:xfrm>
            <a:off x="5874970" y="1688394"/>
            <a:ext cx="615993" cy="0"/>
          </a:xfrm>
          <a:prstGeom prst="straightConnector1">
            <a:avLst/>
          </a:prstGeom>
          <a:noFill/>
          <a:ln w="25400" cap="flat" cmpd="sng" algn="ctr">
            <a:solidFill>
              <a:srgbClr val="CCA42A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28" name="Gerade Verbindung mit Pfeil 57">
            <a:extLst>
              <a:ext uri="{FF2B5EF4-FFF2-40B4-BE49-F238E27FC236}">
                <a16:creationId xmlns:a16="http://schemas.microsoft.com/office/drawing/2014/main" id="{1D214940-5493-4D95-B7F4-BC8D3406BEF4}"/>
              </a:ext>
            </a:extLst>
          </p:cNvPr>
          <p:cNvCxnSpPr>
            <a:cxnSpLocks/>
          </p:cNvCxnSpPr>
          <p:nvPr/>
        </p:nvCxnSpPr>
        <p:spPr bwMode="auto">
          <a:xfrm>
            <a:off x="7674161" y="1698904"/>
            <a:ext cx="615993" cy="0"/>
          </a:xfrm>
          <a:prstGeom prst="straightConnector1">
            <a:avLst/>
          </a:prstGeom>
          <a:noFill/>
          <a:ln w="25400" cap="flat" cmpd="sng" algn="ctr">
            <a:solidFill>
              <a:srgbClr val="CCA42A"/>
            </a:solidFill>
            <a:prstDash val="solid"/>
            <a:miter lim="800000"/>
            <a:tailEnd type="stealth"/>
          </a:ln>
          <a:effectLst/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226DD2D4-C01A-4A9D-924A-82B4E04B8EDB}"/>
              </a:ext>
            </a:extLst>
          </p:cNvPr>
          <p:cNvSpPr txBox="1"/>
          <p:nvPr/>
        </p:nvSpPr>
        <p:spPr>
          <a:xfrm>
            <a:off x="4304108" y="141011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54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Aq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54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EF105BF-46DB-406C-A8F3-A06025EC600F}"/>
              </a:ext>
            </a:extLst>
          </p:cNvPr>
          <p:cNvSpPr txBox="1"/>
          <p:nvPr/>
        </p:nvSpPr>
        <p:spPr>
          <a:xfrm>
            <a:off x="5941544" y="1408991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A18E8EA-3514-4796-A604-B0A53C6879B7}"/>
              </a:ext>
            </a:extLst>
          </p:cNvPr>
          <p:cNvSpPr txBox="1"/>
          <p:nvPr/>
        </p:nvSpPr>
        <p:spPr>
          <a:xfrm>
            <a:off x="7742240" y="1423118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EFADDE2-BA06-4B38-A137-F21BB3A04065}"/>
              </a:ext>
            </a:extLst>
          </p:cNvPr>
          <p:cNvSpPr txBox="1"/>
          <p:nvPr/>
        </p:nvSpPr>
        <p:spPr>
          <a:xfrm>
            <a:off x="9527704" y="1669817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Org.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F19F382-BC48-4744-B72B-A626B8C92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44445" y="2720724"/>
            <a:ext cx="7538412" cy="141655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1F24CDD-5FD4-4044-A372-A9DBF39790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11290" y="4231495"/>
            <a:ext cx="7069563" cy="16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PAU_0i9RNeTQMJp2sB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Breitbild</PresentationFormat>
  <Paragraphs>23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Segoe UI</vt:lpstr>
      <vt:lpstr>Office Theme</vt:lpstr>
      <vt:lpstr>think-cell Folie</vt:lpstr>
      <vt:lpstr>CS ChemDraw Drawing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walter.leitner</dc:creator>
  <cp:lastModifiedBy>walter.leitner</cp:lastModifiedBy>
  <cp:revision>1</cp:revision>
  <dcterms:created xsi:type="dcterms:W3CDTF">2024-06-13T06:55:17Z</dcterms:created>
  <dcterms:modified xsi:type="dcterms:W3CDTF">2024-06-13T07:01:19Z</dcterms:modified>
</cp:coreProperties>
</file>