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NULL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22DB9-DE61-4BB9-A31F-F4D562709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B408D8-AB1D-4CC7-9B82-F1BBD5A88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37F02A-D5FD-4EDF-AF60-775DF175C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093CC6-9CBE-4237-8E49-CB9D96A74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F5D7A0-1E0C-44CE-9872-481E5EC6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52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C36A1-D76A-412F-BC23-96E92CBDD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01C032-55C5-402E-A412-E35100724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6C52CD-35AA-4C98-B6E0-6E27A413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98372E-A03B-4A7F-B6F2-582C6189B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AA1F2A-3921-4C1A-A9DE-09B4FDEFE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1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940FEFC-1DBD-47DA-AAB5-939017970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3C1DE5-1141-4FC4-9A03-91A218122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0F0E04-AFA2-4F36-A0C2-B57929BE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28AB1-E45E-4AD2-866B-E5CAC9038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5E7631-BF95-454B-A84F-3490FA7C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577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extLst/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3" imgW="0" imgH="0" progId="TCLayout.ActiveDocument.1">
                  <p:embed/>
                </p:oleObj>
              </mc:Choice>
              <mc:Fallback>
                <p:oleObj name="think-cell Folie" r:id="rId3" imgW="0" imgH="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Gerader Verbinder 25"/>
          <p:cNvCxnSpPr>
            <a:cxnSpLocks/>
          </p:cNvCxnSpPr>
          <p:nvPr userDrawn="1"/>
        </p:nvCxnSpPr>
        <p:spPr bwMode="auto">
          <a:xfrm flipV="1">
            <a:off x="257175" y="847725"/>
            <a:ext cx="11610975" cy="0"/>
          </a:xfrm>
          <a:prstGeom prst="line">
            <a:avLst/>
          </a:prstGeom>
          <a:ln>
            <a:solidFill>
              <a:srgbClr val="015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3"/>
          <p:cNvGrpSpPr/>
          <p:nvPr userDrawn="1"/>
        </p:nvGrpSpPr>
        <p:grpSpPr bwMode="auto">
          <a:xfrm>
            <a:off x="266607" y="484913"/>
            <a:ext cx="720000" cy="720000"/>
            <a:chOff x="257175" y="564017"/>
            <a:chExt cx="643707" cy="643707"/>
          </a:xfrm>
        </p:grpSpPr>
        <p:sp>
          <p:nvSpPr>
            <p:cNvPr id="7" name="Ellipse 10"/>
            <p:cNvSpPr/>
            <p:nvPr userDrawn="1"/>
          </p:nvSpPr>
          <p:spPr bwMode="auto">
            <a:xfrm>
              <a:off x="257175" y="564017"/>
              <a:ext cx="643707" cy="643707"/>
            </a:xfrm>
            <a:prstGeom prst="ellipse">
              <a:avLst/>
            </a:prstGeom>
            <a:solidFill>
              <a:srgbClr val="0052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8" name="Gruppieren 23"/>
            <p:cNvGrpSpPr>
              <a:grpSpLocks noChangeAspect="1"/>
            </p:cNvGrpSpPr>
            <p:nvPr userDrawn="1"/>
          </p:nvGrpSpPr>
          <p:grpSpPr bwMode="auto">
            <a:xfrm>
              <a:off x="393074" y="666416"/>
              <a:ext cx="375556" cy="492169"/>
              <a:chOff x="352332" y="523454"/>
              <a:chExt cx="529411" cy="693796"/>
            </a:xfrm>
          </p:grpSpPr>
          <p:pic>
            <p:nvPicPr>
              <p:cNvPr id="9" name="Grafik 16"/>
              <p:cNvPicPr>
                <a:picLocks noChangeAspect="1"/>
              </p:cNvPicPr>
              <p:nvPr userDrawn="1"/>
            </p:nvPicPr>
            <p:blipFill>
              <a:blip r:embed="rId5"/>
              <a:srcRect l="16927" t="22609" r="74194" b="52788"/>
              <a:stretch/>
            </p:blipFill>
            <p:spPr bwMode="auto">
              <a:xfrm>
                <a:off x="558800" y="523454"/>
                <a:ext cx="322943" cy="289346"/>
              </a:xfrm>
              <a:prstGeom prst="rect">
                <a:avLst/>
              </a:prstGeom>
            </p:spPr>
          </p:pic>
          <p:pic>
            <p:nvPicPr>
              <p:cNvPr id="10" name="Grafik 17"/>
              <p:cNvPicPr>
                <a:picLocks noChangeAspect="1"/>
              </p:cNvPicPr>
              <p:nvPr userDrawn="1"/>
            </p:nvPicPr>
            <p:blipFill>
              <a:blip r:embed="rId6"/>
              <a:srcRect l="20303" t="22609" r="74194" b="18396"/>
              <a:stretch/>
            </p:blipFill>
            <p:spPr bwMode="auto">
              <a:xfrm flipH="1">
                <a:off x="352332" y="523454"/>
                <a:ext cx="200117" cy="693796"/>
              </a:xfrm>
              <a:prstGeom prst="rect">
                <a:avLst/>
              </a:prstGeom>
            </p:spPr>
          </p:pic>
          <p:pic>
            <p:nvPicPr>
              <p:cNvPr id="11" name="Grafik 18"/>
              <p:cNvPicPr>
                <a:picLocks noChangeAspect="1"/>
              </p:cNvPicPr>
              <p:nvPr userDrawn="1"/>
            </p:nvPicPr>
            <p:blipFill>
              <a:blip r:embed="rId7"/>
              <a:srcRect l="20064" t="47177" r="74194" b="39594"/>
              <a:stretch/>
            </p:blipFill>
            <p:spPr bwMode="auto">
              <a:xfrm rot="16079999" flipH="1">
                <a:off x="504824" y="977477"/>
                <a:ext cx="208825" cy="155575"/>
              </a:xfrm>
              <a:prstGeom prst="rect">
                <a:avLst/>
              </a:prstGeom>
            </p:spPr>
          </p:pic>
          <p:pic>
            <p:nvPicPr>
              <p:cNvPr id="12" name="Grafik 19"/>
              <p:cNvPicPr>
                <a:picLocks noChangeAspect="1"/>
              </p:cNvPicPr>
              <p:nvPr userDrawn="1"/>
            </p:nvPicPr>
            <p:blipFill>
              <a:blip r:embed="rId8"/>
              <a:srcRect l="20506" t="46942" r="74194" b="25521"/>
              <a:stretch/>
            </p:blipFill>
            <p:spPr bwMode="auto">
              <a:xfrm>
                <a:off x="688975" y="809625"/>
                <a:ext cx="192768" cy="323849"/>
              </a:xfrm>
              <a:prstGeom prst="rect">
                <a:avLst/>
              </a:prstGeom>
            </p:spPr>
          </p:pic>
        </p:grpSp>
      </p:grpSp>
      <p:sp>
        <p:nvSpPr>
          <p:cNvPr id="13" name="Textplatzhalter 22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986607" y="874350"/>
            <a:ext cx="10802167" cy="295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cap="all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de-DE"/>
              <a:t>Subtitle</a:t>
            </a:r>
            <a:endParaRPr lang="en-US"/>
          </a:p>
        </p:txBody>
      </p:sp>
      <p:sp>
        <p:nvSpPr>
          <p:cNvPr id="14" name="Textplatzhalter 27"/>
          <p:cNvSpPr>
            <a:spLocks noGrp="1"/>
          </p:cNvSpPr>
          <p:nvPr>
            <p:ph type="body" sz="quarter" idx="13"/>
          </p:nvPr>
        </p:nvSpPr>
        <p:spPr bwMode="auto">
          <a:xfrm>
            <a:off x="257175" y="1485900"/>
            <a:ext cx="11617325" cy="42882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/>
                <a:cs typeface="Arial"/>
              </a:defRPr>
            </a:lvl1pPr>
            <a:lvl2pPr marL="685800" indent="-228600">
              <a:buFontTx/>
              <a:buChar char="*"/>
              <a:defRPr sz="1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buFontTx/>
              <a:buChar char="*"/>
              <a:defRPr sz="1600">
                <a:latin typeface="Arial"/>
                <a:cs typeface="Arial"/>
              </a:defRPr>
            </a:lvl3pPr>
            <a:lvl4pPr>
              <a:defRPr>
                <a:latin typeface="HelveticaNeueLT Com 45 Lt"/>
                <a:cs typeface="Arial"/>
              </a:defRPr>
            </a:lvl4pPr>
            <a:lvl5pPr>
              <a:defRPr>
                <a:latin typeface="HelveticaNeueLT Com 45 Lt"/>
                <a:cs typeface="Arial"/>
              </a:defRPr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</p:txBody>
      </p:sp>
      <p:sp>
        <p:nvSpPr>
          <p:cNvPr id="15" name="Titel 2"/>
          <p:cNvSpPr>
            <a:spLocks noGrp="1"/>
          </p:cNvSpPr>
          <p:nvPr>
            <p:ph type="title"/>
          </p:nvPr>
        </p:nvSpPr>
        <p:spPr bwMode="auto">
          <a:xfrm>
            <a:off x="250826" y="52838"/>
            <a:ext cx="11617324" cy="821290"/>
          </a:xfrm>
          <a:prstGeom prst="rect">
            <a:avLst/>
          </a:prstGeom>
        </p:spPr>
        <p:txBody>
          <a:bodyPr/>
          <a:lstStyle>
            <a:lvl1pPr marL="720724" indent="-720724">
              <a:defRPr sz="2400">
                <a:solidFill>
                  <a:srgbClr val="0052A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6" name="Ellipse 20"/>
          <p:cNvSpPr>
            <a:spLocks noChangeAspect="1"/>
          </p:cNvSpPr>
          <p:nvPr userDrawn="1"/>
        </p:nvSpPr>
        <p:spPr bwMode="auto">
          <a:xfrm>
            <a:off x="11838496" y="827524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rgbClr val="005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latin typeface="Arial"/>
              <a:cs typeface="Arial"/>
            </a:endParaRPr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950" y="5971295"/>
            <a:ext cx="3852000" cy="100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9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8A06F-BDD8-4972-8C68-6D9A5C7C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313F16-4A5F-49FC-A30D-5CD47B8B3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1A3DFC-9C8B-4C55-A501-4EF10C97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0CE516-5B5D-4602-868E-B8EB04C5A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AC0CBE-EA37-475B-8E18-FB3786C4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49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2FACD-B358-4CAE-B62C-445BB7718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9F6E04-5740-4928-BEF8-EC63892D2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4D7BBF-DE49-4A18-97E2-DEDF2BDE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8D3C9D-02EB-4FF2-88C0-8025F87E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03AA1E-8C31-4EFF-9893-76CB3F0D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12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36BDF-861C-4DA8-BE6B-521EBB6FC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76E7AA-A68C-488F-8F77-B0ABD11A8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F14CD0-B6E8-49FA-A221-26073D88D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CA84CF-633C-4780-BE64-1F89C51CE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0464F-B2C7-4779-9C0E-8762EA30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594FC5-65A2-4AC8-B679-5A47C5EE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14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00A2B4-32DC-4DD2-B618-8DE3DD01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6B2FC3-20A2-4F84-A019-C2D3D7AC5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7C990F-6BC3-498F-AC1B-0EBE22D6D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8961505-5576-4456-B216-BB76BDF1E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CE31BBE-3A20-4BB3-A59B-C22F01C9D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7B6BEA7-54D2-4269-AF75-16CDC982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CF2204-D3F9-44CB-A5DF-2103F548A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5222F1D-3624-4F8F-9ECA-544D445F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25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A6CE9-9080-459E-B151-9955DB16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B846E6D-9657-422F-8A88-A5717C748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78A02B-5587-4C56-9096-766CA457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7336DC-2EFD-4705-91CB-D91EB52D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30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D289A14-E5DA-4977-A695-3EA2F2DC5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F183687-3225-47A8-9A31-FC770B70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B1322F-08E5-437E-93E7-66089697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88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BCACD-C204-4F40-9FDE-9EEB5A3A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5D4FE9-87C3-413C-96E3-102AC0E45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BD5E92-6F63-469F-842E-CA14DB7EF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79B376-A6AF-4800-A5C1-2CC610D0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C78A5E-8C7A-452E-BFE8-730EF61D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3A7778-2BB9-45F4-B038-ACD1EC52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28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D134F-0FAB-40F5-BBE8-0E2F5D34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5000EB1-BBA1-4AAE-AAF0-9F4706F7A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E65BCB-53B8-4511-AAAF-136D2497C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7E7F5A-AC52-4495-9E3B-157E780D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B2FF04-47DA-4843-A187-D8BACE79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CF2C53-A589-4A7D-A5FD-39F64B6D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86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E76D90-C257-45EF-9858-E28DF065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23AB72-C54E-4C17-B582-D068DF562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B40BB4-1A08-4D20-A63E-7C4155178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7368-9B1A-49B8-AD89-D101BAF8EE95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73757A-A166-4D13-95F0-AC2E4EB78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5DAACA-F1D6-4D44-BCD2-C9325B415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38069-73E6-470C-82B8-42A0C78BD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63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br>
              <a:rPr lang="en-US" dirty="0"/>
            </a:br>
            <a:r>
              <a:rPr lang="en-US" dirty="0"/>
              <a:t>Integrated Carbon Capture and Conversion (IC</a:t>
            </a:r>
            <a:r>
              <a:rPr lang="en-US" baseline="30000" dirty="0"/>
              <a:t>3</a:t>
            </a:r>
            <a:r>
              <a:rPr lang="en-US" dirty="0"/>
              <a:t>) – Questions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CCB40272-5B9A-4539-86A1-261489E64575}"/>
              </a:ext>
            </a:extLst>
          </p:cNvPr>
          <p:cNvSpPr txBox="1">
            <a:spLocks/>
          </p:cNvSpPr>
          <p:nvPr/>
        </p:nvSpPr>
        <p:spPr bwMode="auto">
          <a:xfrm>
            <a:off x="1401557" y="1707518"/>
            <a:ext cx="9107418" cy="3641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marL="720724" indent="-720724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52A0"/>
                </a:solidFill>
                <a:latin typeface="Arial"/>
                <a:ea typeface="+mj-ea"/>
                <a:cs typeface="Arial"/>
              </a:defRPr>
            </a:lvl1pPr>
          </a:lstStyle>
          <a:p>
            <a:pPr marL="342900" indent="-342900">
              <a:buAutoNum type="arabicParenR"/>
            </a:pPr>
            <a:r>
              <a:rPr lang="en-GB" sz="2000" b="1" dirty="0"/>
              <a:t>Is this concept part of current research activities in your specific area or discipline?</a:t>
            </a:r>
            <a:br>
              <a:rPr lang="en-GB" sz="2000" b="1" dirty="0"/>
            </a:br>
            <a:r>
              <a:rPr lang="en-GB" sz="2000" b="1" dirty="0"/>
              <a:t>If so, how would you define the state-of-the-art?</a:t>
            </a:r>
            <a:br>
              <a:rPr lang="en-GB" sz="2000" b="1" dirty="0"/>
            </a:br>
            <a:endParaRPr lang="en-GB" sz="2000" b="1" dirty="0"/>
          </a:p>
          <a:p>
            <a:pPr marL="342900" indent="-342900">
              <a:buAutoNum type="arabicParenR"/>
            </a:pPr>
            <a:r>
              <a:rPr lang="en-GB" sz="2000" b="1" dirty="0"/>
              <a:t>Is the concept part of current research activities in your team?</a:t>
            </a:r>
            <a:br>
              <a:rPr lang="en-GB" sz="2000" b="1" dirty="0"/>
            </a:br>
            <a:r>
              <a:rPr lang="en-GB" sz="2000" b="1" dirty="0"/>
              <a:t>If not, which of your activities would you consider relevant?</a:t>
            </a:r>
            <a:br>
              <a:rPr lang="en-GB" sz="2000" b="1" dirty="0"/>
            </a:br>
            <a:endParaRPr lang="en-GB" sz="2000" b="1" dirty="0"/>
          </a:p>
          <a:p>
            <a:pPr marL="342900" indent="-342900">
              <a:buAutoNum type="arabicParenR"/>
            </a:pPr>
            <a:r>
              <a:rPr lang="en-GB" sz="2000" b="1" dirty="0"/>
              <a:t>What scientific / methodological developments and breakthroughs from your research area would be important for this concept?</a:t>
            </a:r>
          </a:p>
        </p:txBody>
      </p:sp>
    </p:spTree>
    <p:extLst>
      <p:ext uri="{BB962C8B-B14F-4D97-AF65-F5344CB8AC3E}">
        <p14:creationId xmlns:p14="http://schemas.microsoft.com/office/powerpoint/2010/main" val="38856614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Rt2P7qWQwUxpQVAWQCkzA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HelveticaNeueLT Com 45 Lt</vt:lpstr>
      <vt:lpstr>Office</vt:lpstr>
      <vt:lpstr>think-cell Folie</vt:lpstr>
      <vt:lpstr> Integrated Carbon Capture and Conversion (IC3) –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Integrated Carbon Capture and Conversion (IC3) – Questions</dc:title>
  <dc:creator>Walter Leitner</dc:creator>
  <cp:lastModifiedBy>Walter Leitner</cp:lastModifiedBy>
  <cp:revision>1</cp:revision>
  <dcterms:created xsi:type="dcterms:W3CDTF">2023-06-07T15:49:16Z</dcterms:created>
  <dcterms:modified xsi:type="dcterms:W3CDTF">2023-06-07T15:50:48Z</dcterms:modified>
</cp:coreProperties>
</file>