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b" ContentType="application/vnd.ms-excel.sheet.binary.macroEnabled.12"/>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2"/>
    <p:sldMasterId id="2147483675" r:id="rId3"/>
  </p:sldMasterIdLst>
  <p:notesMasterIdLst>
    <p:notesMasterId r:id="rId37"/>
  </p:notesMasterIdLst>
  <p:sldIdLst>
    <p:sldId id="256" r:id="rId4"/>
    <p:sldId id="258" r:id="rId5"/>
    <p:sldId id="2147377153" r:id="rId6"/>
    <p:sldId id="2147377084" r:id="rId7"/>
    <p:sldId id="2147377109" r:id="rId8"/>
    <p:sldId id="2147377173" r:id="rId9"/>
    <p:sldId id="2147377174" r:id="rId10"/>
    <p:sldId id="2147377175" r:id="rId11"/>
    <p:sldId id="2147377190" r:id="rId12"/>
    <p:sldId id="2147377149" r:id="rId13"/>
    <p:sldId id="2147377150" r:id="rId14"/>
    <p:sldId id="2147377152" r:id="rId15"/>
    <p:sldId id="2147377156" r:id="rId16"/>
    <p:sldId id="2147377159" r:id="rId17"/>
    <p:sldId id="2147377194" r:id="rId18"/>
    <p:sldId id="2147377189" r:id="rId19"/>
    <p:sldId id="2147377178" r:id="rId20"/>
    <p:sldId id="2147377179" r:id="rId21"/>
    <p:sldId id="2147377180" r:id="rId22"/>
    <p:sldId id="2147377181" r:id="rId23"/>
    <p:sldId id="2147377182" r:id="rId24"/>
    <p:sldId id="2147377154" r:id="rId25"/>
    <p:sldId id="2147377170" r:id="rId26"/>
    <p:sldId id="2147377171" r:id="rId27"/>
    <p:sldId id="2147377155" r:id="rId28"/>
    <p:sldId id="2147377184" r:id="rId29"/>
    <p:sldId id="2147377187" r:id="rId30"/>
    <p:sldId id="2147377188" r:id="rId31"/>
    <p:sldId id="2147377193" r:id="rId32"/>
    <p:sldId id="2147377192" r:id="rId33"/>
    <p:sldId id="2147377161" r:id="rId34"/>
    <p:sldId id="2147377176" r:id="rId35"/>
    <p:sldId id="2147377177" r:id="rId36"/>
  </p:sldIdLst>
  <p:sldSz cx="12192000" cy="6858000"/>
  <p:notesSz cx="9601200" cy="15087600"/>
  <p:embeddedFontLst>
    <p:embeddedFont>
      <p:font typeface="ＭＳ Ｐゴシック" panose="020B0600070205080204" pitchFamily="34" charset="-128"/>
      <p:regular r:id="rId38"/>
    </p:embeddedFon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
      <p:font typeface="Segoe UI" panose="020B0502040204020203" pitchFamily="34" charset="0"/>
      <p:regular r:id="rId44"/>
      <p:bold r:id="rId45"/>
      <p:italic r:id="rId46"/>
      <p:boldItalic r:id="rId47"/>
    </p:embeddedFont>
  </p:embeddedFontLst>
  <p:custDataLst>
    <p:tags r:id="rId48"/>
  </p:custDataLst>
  <p:defaultTex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BCE557E7-030D-4892-B368-B7164FE67849}">
          <p14:sldIdLst>
            <p14:sldId id="256"/>
            <p14:sldId id="258"/>
            <p14:sldId id="2147377153"/>
          </p14:sldIdLst>
        </p14:section>
        <p14:section name="Motivation" id="{45FF0300-70F3-4A1F-A161-B04A03059A13}">
          <p14:sldIdLst>
            <p14:sldId id="2147377084"/>
            <p14:sldId id="2147377109"/>
            <p14:sldId id="2147377173"/>
            <p14:sldId id="2147377174"/>
            <p14:sldId id="2147377175"/>
            <p14:sldId id="2147377190"/>
          </p14:sldIdLst>
        </p14:section>
        <p14:section name="Vision &amp; Mission" id="{E5DA923C-19CE-4477-B48E-408B3EB85FD2}">
          <p14:sldIdLst>
            <p14:sldId id="2147377149"/>
            <p14:sldId id="2147377150"/>
            <p14:sldId id="2147377152"/>
            <p14:sldId id="2147377156"/>
            <p14:sldId id="2147377159"/>
            <p14:sldId id="2147377194"/>
            <p14:sldId id="2147377189"/>
            <p14:sldId id="2147377178"/>
            <p14:sldId id="2147377179"/>
            <p14:sldId id="2147377180"/>
            <p14:sldId id="2147377181"/>
            <p14:sldId id="2147377182"/>
            <p14:sldId id="2147377154"/>
            <p14:sldId id="2147377170"/>
            <p14:sldId id="2147377171"/>
            <p14:sldId id="2147377155"/>
            <p14:sldId id="2147377184"/>
            <p14:sldId id="2147377187"/>
            <p14:sldId id="2147377188"/>
            <p14:sldId id="2147377193"/>
            <p14:sldId id="2147377192"/>
          </p14:sldIdLst>
        </p14:section>
        <p14:section name="Structure" id="{2E10F4CC-8582-4467-AA72-E123CBB2A0EC}">
          <p14:sldIdLst>
            <p14:sldId id="2147377161"/>
            <p14:sldId id="2147377176"/>
            <p14:sldId id="2147377177"/>
          </p14:sldIdLst>
        </p14:section>
      </p14:sectionLst>
    </p:ex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DAB"/>
    <a:srgbClr val="3F80BC"/>
    <a:srgbClr val="F6A700"/>
    <a:srgbClr val="4DB848"/>
    <a:srgbClr val="4EA72E"/>
    <a:srgbClr val="BDCC00"/>
    <a:srgbClr val="0098A0"/>
    <a:srgbClr val="DC644C"/>
    <a:srgbClr val="E0EEFA"/>
    <a:srgbClr val="81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1515" autoAdjust="0"/>
  </p:normalViewPr>
  <p:slideViewPr>
    <p:cSldViewPr snapToGrid="0" showGuides="1">
      <p:cViewPr>
        <p:scale>
          <a:sx n="58" d="100"/>
          <a:sy n="58" d="100"/>
        </p:scale>
        <p:origin x="-520" y="12"/>
      </p:cViewPr>
      <p:guideLst>
        <p:guide orient="horz" pos="2183"/>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667"/>
    </p:cViewPr>
  </p:sorter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7.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518397383483238E-2"/>
          <c:y val="4.2518397383483238E-2"/>
          <c:w val="0.91496320523303354"/>
          <c:h val="0.91496320523303354"/>
        </c:manualLayout>
      </c:layout>
      <c:doughnutChart>
        <c:varyColors val="0"/>
        <c:ser>
          <c:idx val="0"/>
          <c:order val="0"/>
          <c:dPt>
            <c:idx val="0"/>
            <c:bubble3D val="0"/>
            <c:spPr>
              <a:solidFill>
                <a:srgbClr val="C0C0C0"/>
              </a:solidFill>
              <a:ln>
                <a:noFill/>
              </a:ln>
            </c:spPr>
            <c:extLst>
              <c:ext xmlns:c16="http://schemas.microsoft.com/office/drawing/2014/chart" uri="{C3380CC4-5D6E-409C-BE32-E72D297353CC}">
                <c16:uniqueId val="{00000000-E6BB-4937-8E86-18D119BC272C}"/>
              </c:ext>
            </c:extLst>
          </c:dPt>
          <c:dPt>
            <c:idx val="1"/>
            <c:bubble3D val="0"/>
            <c:spPr>
              <a:solidFill>
                <a:srgbClr val="969696"/>
              </a:solidFill>
              <a:ln>
                <a:noFill/>
              </a:ln>
            </c:spPr>
            <c:extLst>
              <c:ext xmlns:c16="http://schemas.microsoft.com/office/drawing/2014/chart" uri="{C3380CC4-5D6E-409C-BE32-E72D297353CC}">
                <c16:uniqueId val="{00000001-E6BB-4937-8E86-18D119BC272C}"/>
              </c:ext>
            </c:extLst>
          </c:dPt>
          <c:dPt>
            <c:idx val="2"/>
            <c:bubble3D val="0"/>
            <c:spPr>
              <a:solidFill>
                <a:srgbClr val="D2232A"/>
              </a:solidFill>
              <a:ln>
                <a:noFill/>
              </a:ln>
            </c:spPr>
            <c:extLst>
              <c:ext xmlns:c16="http://schemas.microsoft.com/office/drawing/2014/chart" uri="{C3380CC4-5D6E-409C-BE32-E72D297353CC}">
                <c16:uniqueId val="{00000002-E6BB-4937-8E86-18D119BC272C}"/>
              </c:ext>
            </c:extLst>
          </c:dPt>
          <c:dPt>
            <c:idx val="3"/>
            <c:bubble3D val="0"/>
            <c:spPr>
              <a:solidFill>
                <a:srgbClr val="808080"/>
              </a:solidFill>
              <a:ln>
                <a:noFill/>
              </a:ln>
            </c:spPr>
            <c:extLst>
              <c:ext xmlns:c16="http://schemas.microsoft.com/office/drawing/2014/chart" uri="{C3380CC4-5D6E-409C-BE32-E72D297353CC}">
                <c16:uniqueId val="{00000003-E6BB-4937-8E86-18D119BC272C}"/>
              </c:ext>
            </c:extLst>
          </c:dPt>
          <c:val>
            <c:numRef>
              <c:f>Sheet1!$A$1:$A$4</c:f>
              <c:numCache>
                <c:formatCode>General</c:formatCode>
                <c:ptCount val="4"/>
                <c:pt idx="0">
                  <c:v>6.2129544534045245</c:v>
                </c:pt>
                <c:pt idx="1">
                  <c:v>20.85651658496743</c:v>
                </c:pt>
                <c:pt idx="2">
                  <c:v>31.971021552182332</c:v>
                </c:pt>
                <c:pt idx="3">
                  <c:v>40.95950740944572</c:v>
                </c:pt>
              </c:numCache>
            </c:numRef>
          </c:val>
          <c:extLst>
            <c:ext xmlns:c16="http://schemas.microsoft.com/office/drawing/2014/chart" uri="{C3380CC4-5D6E-409C-BE32-E72D297353CC}">
              <c16:uniqueId val="{00000004-E6BB-4937-8E86-18D119BC272C}"/>
            </c:ext>
          </c:extLst>
        </c:ser>
        <c:dLbls>
          <c:showLegendKey val="0"/>
          <c:showVal val="0"/>
          <c:showCatName val="0"/>
          <c:showSerName val="0"/>
          <c:showPercent val="0"/>
          <c:showBubbleSize val="0"/>
          <c:showLeaderLines val="0"/>
        </c:dLbls>
        <c:firstSliceAng val="147"/>
        <c:holeSize val="80"/>
      </c:doughnutChart>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53658536585366E-2"/>
          <c:y val="0.18260869565217391"/>
          <c:w val="0.96493902439024393"/>
          <c:h val="0.63478260869565217"/>
        </c:manualLayout>
      </c:layout>
      <c:barChart>
        <c:barDir val="col"/>
        <c:grouping val="stacked"/>
        <c:varyColors val="0"/>
        <c:ser>
          <c:idx val="0"/>
          <c:order val="0"/>
          <c:spPr>
            <a:solidFill>
              <a:srgbClr val="00AAAD"/>
            </a:solidFill>
            <a:ln>
              <a:noFill/>
            </a:ln>
          </c:spPr>
          <c:invertIfNegative val="0"/>
          <c:dLbls>
            <c:dLbl>
              <c:idx val="2"/>
              <c:layout>
                <c:manualLayout>
                  <c:x val="9.6036585365853661E-2"/>
                  <c:y val="-6.3043478260869562E-2"/>
                </c:manualLayout>
              </c:layout>
              <c:numFmt formatCode="#,##0&quot;%&quot;;&quot;-&quot;#,##0&quot;%&quot;" sourceLinked="0"/>
              <c:spPr>
                <a:noFill/>
                <a:ln>
                  <a:noFill/>
                </a:ln>
              </c:spPr>
              <c:txPr>
                <a:bodyPr wrap="none"/>
                <a:lstStyle/>
                <a:p>
                  <a:pPr>
                    <a:defRPr sz="1200" kern="1200">
                      <a:solidFill>
                        <a:srgbClr val="00AAAD"/>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43-4A2F-9F17-7196AAF37F53}"/>
                </c:ext>
              </c:extLst>
            </c:dLbl>
            <c:dLbl>
              <c:idx val="3"/>
              <c:layout>
                <c:manualLayout>
                  <c:x val="0.10304878048780487"/>
                  <c:y val="-4.4565217391304347E-2"/>
                </c:manualLayout>
              </c:layout>
              <c:numFmt formatCode="#,##0&quot;%&quot;;&quot;-&quot;#,##0&quot;%&quot;" sourceLinked="0"/>
              <c:spPr>
                <a:noFill/>
                <a:ln>
                  <a:noFill/>
                </a:ln>
              </c:spPr>
              <c:txPr>
                <a:bodyPr wrap="none"/>
                <a:lstStyle/>
                <a:p>
                  <a:pPr>
                    <a:defRPr sz="1200" kern="1200">
                      <a:solidFill>
                        <a:srgbClr val="00AAAD"/>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43-4A2F-9F17-7196AAF37F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1.5962431775818824E-3</c:v>
                </c:pt>
                <c:pt idx="1">
                  <c:v>0.46001830163874774</c:v>
                </c:pt>
                <c:pt idx="2">
                  <c:v>5.5361233459087735</c:v>
                </c:pt>
                <c:pt idx="3">
                  <c:v>11.428874812803414</c:v>
                </c:pt>
              </c:numCache>
            </c:numRef>
          </c:val>
          <c:extLst>
            <c:ext xmlns:c16="http://schemas.microsoft.com/office/drawing/2014/chart" uri="{C3380CC4-5D6E-409C-BE32-E72D297353CC}">
              <c16:uniqueId val="{00000002-9843-4A2F-9F17-7196AAF37F53}"/>
            </c:ext>
          </c:extLst>
        </c:ser>
        <c:ser>
          <c:idx val="1"/>
          <c:order val="1"/>
          <c:spPr>
            <a:solidFill>
              <a:srgbClr val="FFF200"/>
            </a:solidFill>
            <a:ln>
              <a:noFill/>
            </a:ln>
          </c:spPr>
          <c:invertIfNegative val="0"/>
          <c:dLbls>
            <c:dLbl>
              <c:idx val="1"/>
              <c:layout>
                <c:manualLayout>
                  <c:x val="0.10396341463414634"/>
                  <c:y val="-3.6956521739130437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43-4A2F-9F17-7196AAF37F53}"/>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843-4A2F-9F17-7196AAF37F53}"/>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843-4A2F-9F17-7196AAF37F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0.45929491905153236</c:v>
                </c:pt>
                <c:pt idx="1">
                  <c:v>12.587945258339664</c:v>
                </c:pt>
                <c:pt idx="2">
                  <c:v>50.702720040943191</c:v>
                </c:pt>
                <c:pt idx="3">
                  <c:v>79.421220365394234</c:v>
                </c:pt>
              </c:numCache>
            </c:numRef>
          </c:val>
          <c:extLst>
            <c:ext xmlns:c16="http://schemas.microsoft.com/office/drawing/2014/chart" uri="{C3380CC4-5D6E-409C-BE32-E72D297353CC}">
              <c16:uniqueId val="{00000006-9843-4A2F-9F17-7196AAF37F53}"/>
            </c:ext>
          </c:extLst>
        </c:ser>
        <c:ser>
          <c:idx val="2"/>
          <c:order val="2"/>
          <c:spPr>
            <a:solidFill>
              <a:srgbClr val="C8C9CB"/>
            </a:solidFill>
            <a:ln>
              <a:noFill/>
            </a:ln>
          </c:spPr>
          <c:invertIfNegative val="0"/>
          <c:dLbls>
            <c:dLbl>
              <c:idx val="0"/>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843-4A2F-9F17-7196AAF37F53}"/>
                </c:ext>
              </c:extLst>
            </c:dLbl>
            <c:dLbl>
              <c:idx val="1"/>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843-4A2F-9F17-7196AAF37F53}"/>
                </c:ext>
              </c:extLst>
            </c:dLbl>
            <c:dLbl>
              <c:idx val="2"/>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843-4A2F-9F17-7196AAF37F53}"/>
                </c:ext>
              </c:extLst>
            </c:dLbl>
            <c:dLbl>
              <c:idx val="3"/>
              <c:layout>
                <c:manualLayout>
                  <c:x val="-9.6036585365853661E-2"/>
                  <c:y val="3.2608695652173912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843-4A2F-9F17-7196AAF37F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99.539108837770883</c:v>
                </c:pt>
                <c:pt idx="1">
                  <c:v>86.952036440021587</c:v>
                </c:pt>
                <c:pt idx="2">
                  <c:v>43.761156613148032</c:v>
                </c:pt>
                <c:pt idx="3">
                  <c:v>9.1499048218023464</c:v>
                </c:pt>
              </c:numCache>
            </c:numRef>
          </c:val>
          <c:extLst>
            <c:ext xmlns:c16="http://schemas.microsoft.com/office/drawing/2014/chart" uri="{C3380CC4-5D6E-409C-BE32-E72D297353CC}">
              <c16:uniqueId val="{0000000B-9843-4A2F-9F17-7196AAF37F53}"/>
            </c:ext>
          </c:extLst>
        </c:ser>
        <c:dLbls>
          <c:showLegendKey val="0"/>
          <c:showVal val="0"/>
          <c:showCatName val="0"/>
          <c:showSerName val="0"/>
          <c:showPercent val="0"/>
          <c:showBubbleSize val="0"/>
        </c:dLbls>
        <c:gapWidth val="80"/>
        <c:overlap val="100"/>
        <c:axId val="492682272"/>
        <c:axId val="1"/>
      </c:barChart>
      <c:catAx>
        <c:axId val="492682272"/>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492682272"/>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29593094944512E-2"/>
          <c:y val="0.16454456415279137"/>
          <c:w val="0.96794081381011099"/>
          <c:h val="0.67091087169441721"/>
        </c:manualLayout>
      </c:layout>
      <c:barChart>
        <c:barDir val="col"/>
        <c:grouping val="stacked"/>
        <c:varyColors val="0"/>
        <c:ser>
          <c:idx val="0"/>
          <c:order val="0"/>
          <c:spPr>
            <a:solidFill>
              <a:srgbClr val="00AAAD"/>
            </a:solidFill>
            <a:ln>
              <a:noFill/>
            </a:ln>
          </c:spPr>
          <c:invertIfNegative val="0"/>
          <c:dPt>
            <c:idx val="0"/>
            <c:invertIfNegative val="0"/>
            <c:bubble3D val="0"/>
            <c:spPr>
              <a:solidFill>
                <a:srgbClr val="C8C9CB"/>
              </a:solidFill>
              <a:ln>
                <a:noFill/>
              </a:ln>
            </c:spPr>
            <c:extLst>
              <c:ext xmlns:c16="http://schemas.microsoft.com/office/drawing/2014/chart" uri="{C3380CC4-5D6E-409C-BE32-E72D297353CC}">
                <c16:uniqueId val="{00000000-C746-45B7-98A9-D6A66D68F5F0}"/>
              </c:ext>
            </c:extLst>
          </c:dPt>
          <c:dLbls>
            <c:dLbl>
              <c:idx val="0"/>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746-45B7-98A9-D6A66D68F5F0}"/>
                </c:ext>
              </c:extLst>
            </c:dLbl>
            <c:dLbl>
              <c:idx val="2"/>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746-45B7-98A9-D6A66D68F5F0}"/>
                </c:ext>
              </c:extLst>
            </c:dLbl>
            <c:dLbl>
              <c:idx val="3"/>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746-45B7-98A9-D6A66D68F5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100</c:v>
                </c:pt>
                <c:pt idx="1">
                  <c:v>1.6984320928114682</c:v>
                </c:pt>
                <c:pt idx="2">
                  <c:v>16.144230331023451</c:v>
                </c:pt>
                <c:pt idx="3">
                  <c:v>44.401975591998294</c:v>
                </c:pt>
              </c:numCache>
            </c:numRef>
          </c:val>
          <c:extLst>
            <c:ext xmlns:c16="http://schemas.microsoft.com/office/drawing/2014/chart" uri="{C3380CC4-5D6E-409C-BE32-E72D297353CC}">
              <c16:uniqueId val="{00000003-C746-45B7-98A9-D6A66D68F5F0}"/>
            </c:ext>
          </c:extLst>
        </c:ser>
        <c:ser>
          <c:idx val="1"/>
          <c:order val="1"/>
          <c:spPr>
            <a:solidFill>
              <a:srgbClr val="FFF200"/>
            </a:solidFill>
            <a:ln>
              <a:noFill/>
            </a:ln>
          </c:spPr>
          <c:invertIfNegative val="0"/>
          <c:dLbls>
            <c:dLbl>
              <c:idx val="1"/>
              <c:layout>
                <c:manualLayout>
                  <c:x val="9.6794081381011102E-2"/>
                  <c:y val="-4.8971596474045052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746-45B7-98A9-D6A66D68F5F0}"/>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746-45B7-98A9-D6A66D68F5F0}"/>
                </c:ext>
              </c:extLst>
            </c:dLbl>
            <c:dLbl>
              <c:idx val="3"/>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746-45B7-98A9-D6A66D68F5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c:v>
                </c:pt>
                <c:pt idx="1">
                  <c:v>3.7962810694309694</c:v>
                </c:pt>
                <c:pt idx="2">
                  <c:v>18.536893543561167</c:v>
                </c:pt>
                <c:pt idx="3">
                  <c:v>29.904306009226829</c:v>
                </c:pt>
              </c:numCache>
            </c:numRef>
          </c:val>
          <c:extLst>
            <c:ext xmlns:c16="http://schemas.microsoft.com/office/drawing/2014/chart" uri="{C3380CC4-5D6E-409C-BE32-E72D297353CC}">
              <c16:uniqueId val="{00000007-C746-45B7-98A9-D6A66D68F5F0}"/>
            </c:ext>
          </c:extLst>
        </c:ser>
        <c:ser>
          <c:idx val="2"/>
          <c:order val="2"/>
          <c:spPr>
            <a:solidFill>
              <a:srgbClr val="C8C9CB"/>
            </a:solidFill>
            <a:ln>
              <a:noFill/>
            </a:ln>
          </c:spPr>
          <c:invertIfNegative val="0"/>
          <c:dPt>
            <c:idx val="0"/>
            <c:invertIfNegative val="0"/>
            <c:bubble3D val="0"/>
            <c:spPr>
              <a:solidFill>
                <a:srgbClr val="00AAAD"/>
              </a:solidFill>
              <a:ln>
                <a:noFill/>
              </a:ln>
            </c:spPr>
            <c:extLst>
              <c:ext xmlns:c16="http://schemas.microsoft.com/office/drawing/2014/chart" uri="{C3380CC4-5D6E-409C-BE32-E72D297353CC}">
                <c16:uniqueId val="{00000008-C746-45B7-98A9-D6A66D68F5F0}"/>
              </c:ext>
            </c:extLst>
          </c:dPt>
          <c:dLbls>
            <c:dLbl>
              <c:idx val="1"/>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746-45B7-98A9-D6A66D68F5F0}"/>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746-45B7-98A9-D6A66D68F5F0}"/>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746-45B7-98A9-D6A66D68F5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94.505286837757552</c:v>
                </c:pt>
                <c:pt idx="2">
                  <c:v>65.318876125415386</c:v>
                </c:pt>
                <c:pt idx="3">
                  <c:v>25.693718398774877</c:v>
                </c:pt>
              </c:numCache>
            </c:numRef>
          </c:val>
          <c:extLst>
            <c:ext xmlns:c16="http://schemas.microsoft.com/office/drawing/2014/chart" uri="{C3380CC4-5D6E-409C-BE32-E72D297353CC}">
              <c16:uniqueId val="{0000000C-C746-45B7-98A9-D6A66D68F5F0}"/>
            </c:ext>
          </c:extLst>
        </c:ser>
        <c:dLbls>
          <c:showLegendKey val="0"/>
          <c:showVal val="0"/>
          <c:showCatName val="0"/>
          <c:showSerName val="0"/>
          <c:showPercent val="0"/>
          <c:showBubbleSize val="0"/>
        </c:dLbls>
        <c:gapWidth val="80"/>
        <c:overlap val="100"/>
        <c:axId val="1588315152"/>
        <c:axId val="1"/>
      </c:barChart>
      <c:catAx>
        <c:axId val="1588315152"/>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588315152"/>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907005200367086E-2"/>
          <c:y val="0.18260869565217391"/>
          <c:w val="0.96818598959926583"/>
          <c:h val="0.63478260869565217"/>
        </c:manualLayout>
      </c:layout>
      <c:barChart>
        <c:barDir val="col"/>
        <c:grouping val="stacked"/>
        <c:varyColors val="0"/>
        <c:ser>
          <c:idx val="0"/>
          <c:order val="0"/>
          <c:spPr>
            <a:solidFill>
              <a:srgbClr val="00AAAD"/>
            </a:solidFill>
            <a:ln>
              <a:noFill/>
            </a:ln>
          </c:spPr>
          <c:invertIfNegative val="0"/>
          <c:val>
            <c:numRef>
              <c:f>Sheet1!$A$1:$D$1</c:f>
              <c:numCache>
                <c:formatCode>General</c:formatCode>
                <c:ptCount val="4"/>
                <c:pt idx="0">
                  <c:v>1.2763032521410774E-3</c:v>
                </c:pt>
                <c:pt idx="1">
                  <c:v>0.13241318967869956</c:v>
                </c:pt>
                <c:pt idx="2">
                  <c:v>1.1560074600754784</c:v>
                </c:pt>
                <c:pt idx="3">
                  <c:v>3.1819531413905642</c:v>
                </c:pt>
              </c:numCache>
            </c:numRef>
          </c:val>
          <c:extLst>
            <c:ext xmlns:c16="http://schemas.microsoft.com/office/drawing/2014/chart" uri="{C3380CC4-5D6E-409C-BE32-E72D297353CC}">
              <c16:uniqueId val="{00000000-E6DE-4229-A75C-4F1A811678D3}"/>
            </c:ext>
          </c:extLst>
        </c:ser>
        <c:ser>
          <c:idx val="1"/>
          <c:order val="1"/>
          <c:spPr>
            <a:solidFill>
              <a:srgbClr val="FFF200"/>
            </a:solidFill>
            <a:ln>
              <a:noFill/>
            </a:ln>
          </c:spPr>
          <c:invertIfNegative val="0"/>
          <c:val>
            <c:numRef>
              <c:f>Sheet1!$A$2:$D$2</c:f>
              <c:numCache>
                <c:formatCode>General</c:formatCode>
                <c:ptCount val="4"/>
                <c:pt idx="0">
                  <c:v>1.2763032521410774E-3</c:v>
                </c:pt>
                <c:pt idx="1">
                  <c:v>0.19804848869445596</c:v>
                </c:pt>
                <c:pt idx="2">
                  <c:v>1.0536853931597476</c:v>
                </c:pt>
                <c:pt idx="3">
                  <c:v>2.3053517643776984</c:v>
                </c:pt>
              </c:numCache>
            </c:numRef>
          </c:val>
          <c:extLst>
            <c:ext xmlns:c16="http://schemas.microsoft.com/office/drawing/2014/chart" uri="{C3380CC4-5D6E-409C-BE32-E72D297353CC}">
              <c16:uniqueId val="{00000001-E6DE-4229-A75C-4F1A811678D3}"/>
            </c:ext>
          </c:extLst>
        </c:ser>
        <c:ser>
          <c:idx val="2"/>
          <c:order val="2"/>
          <c:spPr>
            <a:solidFill>
              <a:srgbClr val="4DB848"/>
            </a:solidFill>
            <a:ln>
              <a:noFill/>
            </a:ln>
          </c:spPr>
          <c:invertIfNegative val="0"/>
          <c:dLbls>
            <c:dLbl>
              <c:idx val="2"/>
              <c:layout>
                <c:manualLayout>
                  <c:x val="9.6359743040685231E-2"/>
                  <c:y val="-4.7826086956521741E-2"/>
                </c:manualLayout>
              </c:layout>
              <c:numFmt formatCode="#,##0&quot;%&quot;;&quot;-&quot;#,##0&quot;%&quot;" sourceLinked="0"/>
              <c:spPr>
                <a:noFill/>
                <a:ln>
                  <a:noFill/>
                </a:ln>
              </c:spPr>
              <c:txPr>
                <a:bodyPr wrap="none"/>
                <a:lstStyle/>
                <a:p>
                  <a:pPr>
                    <a:defRPr sz="1200" kern="1200">
                      <a:solidFill>
                        <a:srgbClr val="4DB848"/>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6DE-4229-A75C-4F1A811678D3}"/>
                </c:ext>
              </c:extLst>
            </c:dLbl>
            <c:dLbl>
              <c:idx val="3"/>
              <c:layout>
                <c:manualLayout>
                  <c:x val="9.6359743040685231E-2"/>
                  <c:y val="-1.6304347826086956E-2"/>
                </c:manualLayout>
              </c:layout>
              <c:numFmt formatCode="#,##0&quot;%&quot;;&quot;-&quot;#,##0&quot;%&quot;" sourceLinked="0"/>
              <c:spPr>
                <a:noFill/>
                <a:ln>
                  <a:noFill/>
                </a:ln>
              </c:spPr>
              <c:txPr>
                <a:bodyPr wrap="none"/>
                <a:lstStyle/>
                <a:p>
                  <a:pPr>
                    <a:defRPr sz="1200" kern="1200">
                      <a:solidFill>
                        <a:srgbClr val="4DB848"/>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6DE-4229-A75C-4F1A811678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1.2212640095177405</c:v>
                </c:pt>
                <c:pt idx="2">
                  <c:v>5.6688005824609977</c:v>
                </c:pt>
                <c:pt idx="3">
                  <c:v>9.0256164561520755</c:v>
                </c:pt>
              </c:numCache>
            </c:numRef>
          </c:val>
          <c:extLst>
            <c:ext xmlns:c16="http://schemas.microsoft.com/office/drawing/2014/chart" uri="{C3380CC4-5D6E-409C-BE32-E72D297353CC}">
              <c16:uniqueId val="{00000004-E6DE-4229-A75C-4F1A811678D3}"/>
            </c:ext>
          </c:extLst>
        </c:ser>
        <c:ser>
          <c:idx val="3"/>
          <c:order val="3"/>
          <c:spPr>
            <a:solidFill>
              <a:srgbClr val="632562"/>
            </a:solidFill>
            <a:ln>
              <a:noFill/>
            </a:ln>
          </c:spPr>
          <c:invertIfNegative val="0"/>
          <c:dLbls>
            <c:dLbl>
              <c:idx val="2"/>
              <c:layout>
                <c:manualLayout>
                  <c:x val="9.6359743040685231E-2"/>
                  <c:y val="-0.12717391304347825"/>
                </c:manualLayout>
              </c:layout>
              <c:numFmt formatCode="#,##0&quot;%&quot;;&quot;-&quot;#,##0&quot;%&quot;" sourceLinked="0"/>
              <c:spPr>
                <a:noFill/>
                <a:ln>
                  <a:noFill/>
                </a:ln>
              </c:spPr>
              <c:txPr>
                <a:bodyPr wrap="none"/>
                <a:lstStyle/>
                <a:p>
                  <a:pPr>
                    <a:defRPr sz="1200" kern="1200">
                      <a:solidFill>
                        <a:srgbClr val="632562"/>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6DE-4229-A75C-4F1A811678D3}"/>
                </c:ext>
              </c:extLst>
            </c:dLbl>
            <c:dLbl>
              <c:idx val="3"/>
              <c:layout>
                <c:manualLayout>
                  <c:x val="0"/>
                  <c:y val="0"/>
                </c:manualLayout>
              </c:layout>
              <c:numFmt formatCode="#,##0&quot;%&quot;;&quot;-&quot;#,##0&quot;%&quot;" sourceLinked="0"/>
              <c:spPr>
                <a:noFill/>
                <a:ln>
                  <a:noFill/>
                </a:ln>
              </c:spPr>
              <c:txPr>
                <a:bodyPr wrap="none"/>
                <a:lstStyle/>
                <a:p>
                  <a:pPr>
                    <a:defRPr sz="1200" kern="1200">
                      <a:solidFill>
                        <a:srgbClr val="FFFFFF"/>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6DE-4229-A75C-4F1A811678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0</c:v>
                </c:pt>
                <c:pt idx="1">
                  <c:v>0.23269619168296007</c:v>
                </c:pt>
                <c:pt idx="2">
                  <c:v>8.8882632566402968</c:v>
                </c:pt>
                <c:pt idx="3">
                  <c:v>23.895277817474508</c:v>
                </c:pt>
              </c:numCache>
            </c:numRef>
          </c:val>
          <c:extLst>
            <c:ext xmlns:c16="http://schemas.microsoft.com/office/drawing/2014/chart" uri="{C3380CC4-5D6E-409C-BE32-E72D297353CC}">
              <c16:uniqueId val="{00000007-E6DE-4229-A75C-4F1A811678D3}"/>
            </c:ext>
          </c:extLst>
        </c:ser>
        <c:ser>
          <c:idx val="4"/>
          <c:order val="4"/>
          <c:spPr>
            <a:solidFill>
              <a:srgbClr val="C8C9CB"/>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6DE-4229-A75C-4F1A811678D3}"/>
                </c:ext>
              </c:extLst>
            </c:dLbl>
            <c:dLbl>
              <c:idx val="1"/>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6DE-4229-A75C-4F1A811678D3}"/>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6DE-4229-A75C-4F1A811678D3}"/>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6DE-4229-A75C-4F1A811678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99.997447393495719</c:v>
                </c:pt>
                <c:pt idx="1">
                  <c:v>98.215578120426144</c:v>
                </c:pt>
                <c:pt idx="2">
                  <c:v>83.233243307663486</c:v>
                </c:pt>
                <c:pt idx="3">
                  <c:v>61.591800820605158</c:v>
                </c:pt>
              </c:numCache>
            </c:numRef>
          </c:val>
          <c:extLst>
            <c:ext xmlns:c16="http://schemas.microsoft.com/office/drawing/2014/chart" uri="{C3380CC4-5D6E-409C-BE32-E72D297353CC}">
              <c16:uniqueId val="{0000000C-E6DE-4229-A75C-4F1A811678D3}"/>
            </c:ext>
          </c:extLst>
        </c:ser>
        <c:dLbls>
          <c:showLegendKey val="0"/>
          <c:showVal val="0"/>
          <c:showCatName val="0"/>
          <c:showSerName val="0"/>
          <c:showPercent val="0"/>
          <c:showBubbleSize val="0"/>
        </c:dLbls>
        <c:gapWidth val="80"/>
        <c:overlap val="100"/>
        <c:axId val="60150880"/>
        <c:axId val="1"/>
      </c:barChart>
      <c:catAx>
        <c:axId val="60150880"/>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60150880"/>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29593094944512E-2"/>
          <c:y val="0.16454456415279137"/>
          <c:w val="0.96794081381011099"/>
          <c:h val="0.67091087169441721"/>
        </c:manualLayout>
      </c:layout>
      <c:barChart>
        <c:barDir val="col"/>
        <c:grouping val="stacked"/>
        <c:varyColors val="0"/>
        <c:ser>
          <c:idx val="0"/>
          <c:order val="0"/>
          <c:spPr>
            <a:solidFill>
              <a:srgbClr val="00AAAD"/>
            </a:solidFill>
            <a:ln>
              <a:noFill/>
            </a:ln>
          </c:spPr>
          <c:invertIfNegative val="0"/>
          <c:dPt>
            <c:idx val="0"/>
            <c:invertIfNegative val="0"/>
            <c:bubble3D val="0"/>
            <c:spPr>
              <a:solidFill>
                <a:srgbClr val="C8C9CB"/>
              </a:solidFill>
              <a:ln>
                <a:noFill/>
              </a:ln>
            </c:spPr>
            <c:extLst>
              <c:ext xmlns:c16="http://schemas.microsoft.com/office/drawing/2014/chart" uri="{C3380CC4-5D6E-409C-BE32-E72D297353CC}">
                <c16:uniqueId val="{00000000-A4C7-4A90-891D-894D159DC984}"/>
              </c:ext>
            </c:extLst>
          </c:dPt>
          <c:dPt>
            <c:idx val="1"/>
            <c:invertIfNegative val="0"/>
            <c:bubble3D val="0"/>
            <c:spPr>
              <a:solidFill>
                <a:srgbClr val="C8C9CB"/>
              </a:solidFill>
              <a:ln>
                <a:noFill/>
              </a:ln>
            </c:spPr>
            <c:extLst>
              <c:ext xmlns:c16="http://schemas.microsoft.com/office/drawing/2014/chart" uri="{C3380CC4-5D6E-409C-BE32-E72D297353CC}">
                <c16:uniqueId val="{00000001-A4C7-4A90-891D-894D159DC984}"/>
              </c:ext>
            </c:extLst>
          </c:dPt>
          <c:dLbls>
            <c:dLbl>
              <c:idx val="0"/>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4C7-4A90-891D-894D159DC984}"/>
                </c:ext>
              </c:extLst>
            </c:dLbl>
            <c:dLbl>
              <c:idx val="1"/>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4C7-4A90-891D-894D159DC984}"/>
                </c:ext>
              </c:extLst>
            </c:dLbl>
            <c:dLbl>
              <c:idx val="3"/>
              <c:layout>
                <c:manualLayout>
                  <c:x val="-9.6485819975339088E-2"/>
                  <c:y val="-5.6807051909892263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4C7-4A90-891D-894D159DC98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100</c:v>
                </c:pt>
                <c:pt idx="1">
                  <c:v>100</c:v>
                </c:pt>
                <c:pt idx="2">
                  <c:v>1.1600644848979416</c:v>
                </c:pt>
                <c:pt idx="3">
                  <c:v>4.7220075794733782</c:v>
                </c:pt>
              </c:numCache>
            </c:numRef>
          </c:val>
          <c:extLst>
            <c:ext xmlns:c16="http://schemas.microsoft.com/office/drawing/2014/chart" uri="{C3380CC4-5D6E-409C-BE32-E72D297353CC}">
              <c16:uniqueId val="{00000003-A4C7-4A90-891D-894D159DC984}"/>
            </c:ext>
          </c:extLst>
        </c:ser>
        <c:ser>
          <c:idx val="1"/>
          <c:order val="1"/>
          <c:spPr>
            <a:solidFill>
              <a:srgbClr val="FFF200"/>
            </a:solidFill>
            <a:ln>
              <a:noFill/>
            </a:ln>
          </c:spPr>
          <c:invertIfNegative val="0"/>
          <c:dLbls>
            <c:dLbl>
              <c:idx val="2"/>
              <c:layout>
                <c:manualLayout>
                  <c:x val="9.6794081381011102E-2"/>
                  <c:y val="-0.16846229187071499"/>
                </c:manualLayout>
              </c:layout>
              <c:numFmt formatCode="#,##0&quot;%&quot;;&quot;-&quot;#,##0&quot;%&quot;" sourceLinked="0"/>
              <c:spPr>
                <a:noFill/>
                <a:ln>
                  <a:noFill/>
                </a:ln>
              </c:spPr>
              <c:txPr>
                <a:bodyPr wrap="none"/>
                <a:lstStyle/>
                <a:p>
                  <a:pPr>
                    <a:defRPr sz="1200" kern="1200">
                      <a:solidFill>
                        <a:srgbClr val="FFF200"/>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4C7-4A90-891D-894D159DC984}"/>
                </c:ext>
              </c:extLst>
            </c:dLbl>
            <c:dLbl>
              <c:idx val="3"/>
              <c:layout>
                <c:manualLayout>
                  <c:x val="9.6794081381011102E-2"/>
                  <c:y val="-9.7943192948090115E-3"/>
                </c:manualLayout>
              </c:layout>
              <c:numFmt formatCode="#,##0&quot;%&quot;;&quot;-&quot;#,##0&quot;%&quot;" sourceLinked="0"/>
              <c:spPr>
                <a:noFill/>
                <a:ln>
                  <a:noFill/>
                </a:ln>
              </c:spPr>
              <c:txPr>
                <a:bodyPr wrap="none"/>
                <a:lstStyle/>
                <a:p>
                  <a:pPr>
                    <a:defRPr sz="1200" kern="1200">
                      <a:solidFill>
                        <a:srgbClr val="FFF200"/>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4C7-4A90-891D-894D159DC98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c:v>
                </c:pt>
                <c:pt idx="1">
                  <c:v>0</c:v>
                </c:pt>
                <c:pt idx="2">
                  <c:v>2.7004929157867887</c:v>
                </c:pt>
                <c:pt idx="3">
                  <c:v>9.3742043751334219</c:v>
                </c:pt>
              </c:numCache>
            </c:numRef>
          </c:val>
          <c:extLst>
            <c:ext xmlns:c16="http://schemas.microsoft.com/office/drawing/2014/chart" uri="{C3380CC4-5D6E-409C-BE32-E72D297353CC}">
              <c16:uniqueId val="{00000006-A4C7-4A90-891D-894D159DC984}"/>
            </c:ext>
          </c:extLst>
        </c:ser>
        <c:ser>
          <c:idx val="2"/>
          <c:order val="2"/>
          <c:spPr>
            <a:solidFill>
              <a:srgbClr val="00AAAD"/>
            </a:solidFill>
            <a:ln>
              <a:noFill/>
            </a:ln>
          </c:spPr>
          <c:invertIfNegative val="0"/>
          <c:dPt>
            <c:idx val="2"/>
            <c:invertIfNegative val="0"/>
            <c:bubble3D val="0"/>
            <c:spPr>
              <a:solidFill>
                <a:srgbClr val="C8C9CB"/>
              </a:solidFill>
              <a:ln>
                <a:noFill/>
              </a:ln>
            </c:spPr>
            <c:extLst>
              <c:ext xmlns:c16="http://schemas.microsoft.com/office/drawing/2014/chart" uri="{C3380CC4-5D6E-409C-BE32-E72D297353CC}">
                <c16:uniqueId val="{00000007-A4C7-4A90-891D-894D159DC984}"/>
              </c:ext>
            </c:extLst>
          </c:dPt>
          <c:dPt>
            <c:idx val="3"/>
            <c:invertIfNegative val="0"/>
            <c:bubble3D val="0"/>
            <c:spPr>
              <a:solidFill>
                <a:srgbClr val="C8C9CB"/>
              </a:solidFill>
              <a:ln>
                <a:noFill/>
              </a:ln>
            </c:spPr>
            <c:extLst>
              <c:ext xmlns:c16="http://schemas.microsoft.com/office/drawing/2014/chart" uri="{C3380CC4-5D6E-409C-BE32-E72D297353CC}">
                <c16:uniqueId val="{00000008-A4C7-4A90-891D-894D159DC984}"/>
              </c:ext>
            </c:extLst>
          </c:dPt>
          <c:dLbls>
            <c:dLbl>
              <c:idx val="2"/>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4C7-4A90-891D-894D159DC984}"/>
                </c:ext>
              </c:extLst>
            </c:dLbl>
            <c:dLbl>
              <c:idx val="3"/>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4C7-4A90-891D-894D159DC98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0</c:v>
                </c:pt>
                <c:pt idx="2">
                  <c:v>96.139442599315274</c:v>
                </c:pt>
                <c:pt idx="3">
                  <c:v>85.903788045393199</c:v>
                </c:pt>
              </c:numCache>
            </c:numRef>
          </c:val>
          <c:extLst>
            <c:ext xmlns:c16="http://schemas.microsoft.com/office/drawing/2014/chart" uri="{C3380CC4-5D6E-409C-BE32-E72D297353CC}">
              <c16:uniqueId val="{00000009-A4C7-4A90-891D-894D159DC984}"/>
            </c:ext>
          </c:extLst>
        </c:ser>
        <c:dLbls>
          <c:showLegendKey val="0"/>
          <c:showVal val="0"/>
          <c:showCatName val="0"/>
          <c:showSerName val="0"/>
          <c:showPercent val="0"/>
          <c:showBubbleSize val="0"/>
        </c:dLbls>
        <c:gapWidth val="80"/>
        <c:overlap val="100"/>
        <c:axId val="204419632"/>
        <c:axId val="1"/>
      </c:barChart>
      <c:catAx>
        <c:axId val="204419632"/>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0441963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5597592433362E-2"/>
          <c:y val="2.235597592433362E-2"/>
          <c:w val="0.95528804815133272"/>
          <c:h val="0.95528804815133272"/>
        </c:manualLayout>
      </c:layout>
      <c:doughnutChart>
        <c:varyColors val="0"/>
        <c:ser>
          <c:idx val="0"/>
          <c:order val="0"/>
          <c:dPt>
            <c:idx val="0"/>
            <c:bubble3D val="0"/>
            <c:spPr>
              <a:solidFill>
                <a:srgbClr val="C0C0C0"/>
              </a:solidFill>
              <a:ln>
                <a:noFill/>
              </a:ln>
            </c:spPr>
            <c:extLst>
              <c:ext xmlns:c16="http://schemas.microsoft.com/office/drawing/2014/chart" uri="{C3380CC4-5D6E-409C-BE32-E72D297353CC}">
                <c16:uniqueId val="{00000000-BB41-40CB-8524-881AA1D82F57}"/>
              </c:ext>
            </c:extLst>
          </c:dPt>
          <c:dPt>
            <c:idx val="1"/>
            <c:bubble3D val="0"/>
            <c:spPr>
              <a:solidFill>
                <a:srgbClr val="969696"/>
              </a:solidFill>
              <a:ln>
                <a:noFill/>
              </a:ln>
            </c:spPr>
            <c:extLst>
              <c:ext xmlns:c16="http://schemas.microsoft.com/office/drawing/2014/chart" uri="{C3380CC4-5D6E-409C-BE32-E72D297353CC}">
                <c16:uniqueId val="{00000001-BB41-40CB-8524-881AA1D82F57}"/>
              </c:ext>
            </c:extLst>
          </c:dPt>
          <c:dPt>
            <c:idx val="2"/>
            <c:bubble3D val="0"/>
            <c:spPr>
              <a:solidFill>
                <a:srgbClr val="D2232A"/>
              </a:solidFill>
              <a:ln>
                <a:noFill/>
              </a:ln>
            </c:spPr>
            <c:extLst>
              <c:ext xmlns:c16="http://schemas.microsoft.com/office/drawing/2014/chart" uri="{C3380CC4-5D6E-409C-BE32-E72D297353CC}">
                <c16:uniqueId val="{00000002-BB41-40CB-8524-881AA1D82F57}"/>
              </c:ext>
            </c:extLst>
          </c:dPt>
          <c:dPt>
            <c:idx val="3"/>
            <c:bubble3D val="0"/>
            <c:spPr>
              <a:solidFill>
                <a:srgbClr val="808080"/>
              </a:solidFill>
              <a:ln>
                <a:noFill/>
              </a:ln>
            </c:spPr>
            <c:extLst>
              <c:ext xmlns:c16="http://schemas.microsoft.com/office/drawing/2014/chart" uri="{C3380CC4-5D6E-409C-BE32-E72D297353CC}">
                <c16:uniqueId val="{00000003-BB41-40CB-8524-881AA1D82F57}"/>
              </c:ext>
            </c:extLst>
          </c:dPt>
          <c:val>
            <c:numRef>
              <c:f>Sheet1!$A$1:$A$4</c:f>
              <c:numCache>
                <c:formatCode>General</c:formatCode>
                <c:ptCount val="4"/>
                <c:pt idx="0">
                  <c:v>6.2129544534045245</c:v>
                </c:pt>
                <c:pt idx="1">
                  <c:v>20.85651658496743</c:v>
                </c:pt>
                <c:pt idx="2">
                  <c:v>31.971021552182332</c:v>
                </c:pt>
                <c:pt idx="3">
                  <c:v>40.95950740944572</c:v>
                </c:pt>
              </c:numCache>
            </c:numRef>
          </c:val>
          <c:extLst>
            <c:ext xmlns:c16="http://schemas.microsoft.com/office/drawing/2014/chart" uri="{C3380CC4-5D6E-409C-BE32-E72D297353CC}">
              <c16:uniqueId val="{00000004-BB41-40CB-8524-881AA1D82F57}"/>
            </c:ext>
          </c:extLst>
        </c:ser>
        <c:dLbls>
          <c:showLegendKey val="0"/>
          <c:showVal val="0"/>
          <c:showCatName val="0"/>
          <c:showSerName val="0"/>
          <c:showPercent val="0"/>
          <c:showBubbleSize val="0"/>
          <c:showLeaderLines val="0"/>
        </c:dLbls>
        <c:firstSliceAng val="147"/>
        <c:holeSize val="80"/>
      </c:doughnut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5597592433362E-2"/>
          <c:y val="2.235597592433362E-2"/>
          <c:w val="0.95528804815133272"/>
          <c:h val="0.95528804815133272"/>
        </c:manualLayout>
      </c:layout>
      <c:doughnutChart>
        <c:varyColors val="0"/>
        <c:ser>
          <c:idx val="0"/>
          <c:order val="0"/>
          <c:dPt>
            <c:idx val="0"/>
            <c:bubble3D val="0"/>
            <c:spPr>
              <a:solidFill>
                <a:srgbClr val="636466"/>
              </a:solidFill>
              <a:ln>
                <a:noFill/>
              </a:ln>
            </c:spPr>
            <c:extLst>
              <c:ext xmlns:c16="http://schemas.microsoft.com/office/drawing/2014/chart" uri="{C3380CC4-5D6E-409C-BE32-E72D297353CC}">
                <c16:uniqueId val="{00000000-560B-4EBC-8250-409F072B9118}"/>
              </c:ext>
            </c:extLst>
          </c:dPt>
          <c:dPt>
            <c:idx val="1"/>
            <c:bubble3D val="0"/>
            <c:spPr>
              <a:solidFill>
                <a:srgbClr val="939598"/>
              </a:solidFill>
              <a:ln>
                <a:noFill/>
              </a:ln>
            </c:spPr>
            <c:extLst>
              <c:ext xmlns:c16="http://schemas.microsoft.com/office/drawing/2014/chart" uri="{C3380CC4-5D6E-409C-BE32-E72D297353CC}">
                <c16:uniqueId val="{00000001-560B-4EBC-8250-409F072B9118}"/>
              </c:ext>
            </c:extLst>
          </c:dPt>
          <c:dPt>
            <c:idx val="2"/>
            <c:bubble3D val="0"/>
            <c:spPr>
              <a:solidFill>
                <a:srgbClr val="C8C9CB"/>
              </a:solidFill>
              <a:ln>
                <a:noFill/>
              </a:ln>
            </c:spPr>
            <c:extLst>
              <c:ext xmlns:c16="http://schemas.microsoft.com/office/drawing/2014/chart" uri="{C3380CC4-5D6E-409C-BE32-E72D297353CC}">
                <c16:uniqueId val="{00000002-560B-4EBC-8250-409F072B9118}"/>
              </c:ext>
            </c:extLst>
          </c:dPt>
          <c:dPt>
            <c:idx val="3"/>
            <c:bubble3D val="0"/>
            <c:spPr>
              <a:solidFill>
                <a:srgbClr val="9F1B3C"/>
              </a:solidFill>
              <a:ln>
                <a:noFill/>
              </a:ln>
            </c:spPr>
            <c:extLst>
              <c:ext xmlns:c16="http://schemas.microsoft.com/office/drawing/2014/chart" uri="{C3380CC4-5D6E-409C-BE32-E72D297353CC}">
                <c16:uniqueId val="{00000003-560B-4EBC-8250-409F072B9118}"/>
              </c:ext>
            </c:extLst>
          </c:dPt>
          <c:dPt>
            <c:idx val="4"/>
            <c:bubble3D val="0"/>
            <c:spPr>
              <a:solidFill>
                <a:srgbClr val="D2232A"/>
              </a:solidFill>
              <a:ln>
                <a:noFill/>
              </a:ln>
            </c:spPr>
            <c:extLst>
              <c:ext xmlns:c16="http://schemas.microsoft.com/office/drawing/2014/chart" uri="{C3380CC4-5D6E-409C-BE32-E72D297353CC}">
                <c16:uniqueId val="{00000004-560B-4EBC-8250-409F072B9118}"/>
              </c:ext>
            </c:extLst>
          </c:dPt>
          <c:val>
            <c:numRef>
              <c:f>Sheet1!$A$1:$A$5</c:f>
              <c:numCache>
                <c:formatCode>General</c:formatCode>
                <c:ptCount val="5"/>
                <c:pt idx="0">
                  <c:v>3.176752421622747</c:v>
                </c:pt>
                <c:pt idx="1">
                  <c:v>8.8532444537027377</c:v>
                </c:pt>
                <c:pt idx="2">
                  <c:v>11.342568482449744</c:v>
                </c:pt>
                <c:pt idx="3">
                  <c:v>12.623685032809082</c:v>
                </c:pt>
                <c:pt idx="4">
                  <c:v>64.003749609415692</c:v>
                </c:pt>
              </c:numCache>
            </c:numRef>
          </c:val>
          <c:extLst>
            <c:ext xmlns:c16="http://schemas.microsoft.com/office/drawing/2014/chart" uri="{C3380CC4-5D6E-409C-BE32-E72D297353CC}">
              <c16:uniqueId val="{00000005-560B-4EBC-8250-409F072B9118}"/>
            </c:ext>
          </c:extLst>
        </c:ser>
        <c:dLbls>
          <c:showLegendKey val="0"/>
          <c:showVal val="0"/>
          <c:showCatName val="0"/>
          <c:showSerName val="0"/>
          <c:showPercent val="0"/>
          <c:showBubbleSize val="0"/>
          <c:showLeaderLines val="0"/>
        </c:dLbls>
        <c:firstSliceAng val="230"/>
        <c:holeSize val="80"/>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47440273037544E-2"/>
          <c:y val="1.7747440273037544E-2"/>
          <c:w val="0.96450511945392492"/>
          <c:h val="0.96450511945392492"/>
        </c:manualLayout>
      </c:layout>
      <c:doughnutChart>
        <c:varyColors val="0"/>
        <c:ser>
          <c:idx val="0"/>
          <c:order val="0"/>
          <c:dPt>
            <c:idx val="0"/>
            <c:bubble3D val="0"/>
            <c:spPr>
              <a:solidFill>
                <a:srgbClr val="DC644C"/>
              </a:solidFill>
              <a:ln>
                <a:noFill/>
              </a:ln>
            </c:spPr>
            <c:extLst>
              <c:ext xmlns:c16="http://schemas.microsoft.com/office/drawing/2014/chart" uri="{C3380CC4-5D6E-409C-BE32-E72D297353CC}">
                <c16:uniqueId val="{00000000-64AE-4A2A-BA5E-361E2B1F26D7}"/>
              </c:ext>
            </c:extLst>
          </c:dPt>
          <c:dPt>
            <c:idx val="1"/>
            <c:bubble3D val="0"/>
            <c:spPr>
              <a:solidFill>
                <a:srgbClr val="E6937A"/>
              </a:solidFill>
              <a:ln>
                <a:noFill/>
              </a:ln>
            </c:spPr>
            <c:extLst>
              <c:ext xmlns:c16="http://schemas.microsoft.com/office/drawing/2014/chart" uri="{C3380CC4-5D6E-409C-BE32-E72D297353CC}">
                <c16:uniqueId val="{00000001-64AE-4A2A-BA5E-361E2B1F26D7}"/>
              </c:ext>
            </c:extLst>
          </c:dPt>
          <c:dPt>
            <c:idx val="2"/>
            <c:bubble3D val="0"/>
            <c:spPr>
              <a:solidFill>
                <a:srgbClr val="F3C6B4"/>
              </a:solidFill>
              <a:ln>
                <a:noFill/>
              </a:ln>
            </c:spPr>
            <c:extLst>
              <c:ext xmlns:c16="http://schemas.microsoft.com/office/drawing/2014/chart" uri="{C3380CC4-5D6E-409C-BE32-E72D297353CC}">
                <c16:uniqueId val="{00000002-64AE-4A2A-BA5E-361E2B1F26D7}"/>
              </c:ext>
            </c:extLst>
          </c:dPt>
          <c:dPt>
            <c:idx val="3"/>
            <c:bubble3D val="0"/>
            <c:spPr>
              <a:solidFill>
                <a:srgbClr val="FAE7DE"/>
              </a:solidFill>
              <a:ln>
                <a:noFill/>
              </a:ln>
            </c:spPr>
            <c:extLst>
              <c:ext xmlns:c16="http://schemas.microsoft.com/office/drawing/2014/chart" uri="{C3380CC4-5D6E-409C-BE32-E72D297353CC}">
                <c16:uniqueId val="{00000003-64AE-4A2A-BA5E-361E2B1F26D7}"/>
              </c:ext>
            </c:extLst>
          </c:dPt>
          <c:dPt>
            <c:idx val="4"/>
            <c:bubble3D val="0"/>
            <c:spPr>
              <a:solidFill>
                <a:srgbClr val="1C5DAB"/>
              </a:solidFill>
              <a:ln>
                <a:noFill/>
              </a:ln>
            </c:spPr>
            <c:extLst>
              <c:ext xmlns:c16="http://schemas.microsoft.com/office/drawing/2014/chart" uri="{C3380CC4-5D6E-409C-BE32-E72D297353CC}">
                <c16:uniqueId val="{00000004-64AE-4A2A-BA5E-361E2B1F26D7}"/>
              </c:ext>
            </c:extLst>
          </c:dPt>
          <c:val>
            <c:numRef>
              <c:f>Sheet1!$A$1:$A$5</c:f>
              <c:numCache>
                <c:formatCode>General</c:formatCode>
                <c:ptCount val="5"/>
                <c:pt idx="0">
                  <c:v>51.286324341214453</c:v>
                </c:pt>
                <c:pt idx="1">
                  <c:v>7.7179460472867403</c:v>
                </c:pt>
                <c:pt idx="2">
                  <c:v>3.4058952192479945</c:v>
                </c:pt>
                <c:pt idx="3">
                  <c:v>1.5935840016664931</c:v>
                </c:pt>
                <c:pt idx="4">
                  <c:v>35.996250390584308</c:v>
                </c:pt>
              </c:numCache>
            </c:numRef>
          </c:val>
          <c:extLst>
            <c:ext xmlns:c16="http://schemas.microsoft.com/office/drawing/2014/chart" uri="{C3380CC4-5D6E-409C-BE32-E72D297353CC}">
              <c16:uniqueId val="{00000005-64AE-4A2A-BA5E-361E2B1F26D7}"/>
            </c:ext>
          </c:extLst>
        </c:ser>
        <c:dLbls>
          <c:showLegendKey val="0"/>
          <c:showVal val="0"/>
          <c:showCatName val="0"/>
          <c:showSerName val="0"/>
          <c:showPercent val="0"/>
          <c:showBubbleSize val="0"/>
          <c:showLeaderLines val="0"/>
        </c:dLbls>
        <c:firstSliceAng val="0"/>
        <c:holeSize val="80"/>
      </c:doughnutChart>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5597592433362E-2"/>
          <c:y val="2.235597592433362E-2"/>
          <c:w val="0.95528804815133272"/>
          <c:h val="0.95528804815133272"/>
        </c:manualLayout>
      </c:layout>
      <c:doughnutChart>
        <c:varyColors val="0"/>
        <c:ser>
          <c:idx val="0"/>
          <c:order val="0"/>
          <c:dPt>
            <c:idx val="0"/>
            <c:bubble3D val="0"/>
            <c:spPr>
              <a:solidFill>
                <a:srgbClr val="636466"/>
              </a:solidFill>
              <a:ln>
                <a:noFill/>
              </a:ln>
            </c:spPr>
            <c:extLst>
              <c:ext xmlns:c16="http://schemas.microsoft.com/office/drawing/2014/chart" uri="{C3380CC4-5D6E-409C-BE32-E72D297353CC}">
                <c16:uniqueId val="{00000000-849D-4B67-B9F4-C5A76AB3BF03}"/>
              </c:ext>
            </c:extLst>
          </c:dPt>
          <c:dPt>
            <c:idx val="1"/>
            <c:bubble3D val="0"/>
            <c:spPr>
              <a:solidFill>
                <a:srgbClr val="939598"/>
              </a:solidFill>
              <a:ln>
                <a:noFill/>
              </a:ln>
            </c:spPr>
            <c:extLst>
              <c:ext xmlns:c16="http://schemas.microsoft.com/office/drawing/2014/chart" uri="{C3380CC4-5D6E-409C-BE32-E72D297353CC}">
                <c16:uniqueId val="{00000001-849D-4B67-B9F4-C5A76AB3BF03}"/>
              </c:ext>
            </c:extLst>
          </c:dPt>
          <c:dPt>
            <c:idx val="2"/>
            <c:bubble3D val="0"/>
            <c:spPr>
              <a:solidFill>
                <a:srgbClr val="C8C9CB"/>
              </a:solidFill>
              <a:ln>
                <a:noFill/>
              </a:ln>
            </c:spPr>
            <c:extLst>
              <c:ext xmlns:c16="http://schemas.microsoft.com/office/drawing/2014/chart" uri="{C3380CC4-5D6E-409C-BE32-E72D297353CC}">
                <c16:uniqueId val="{00000002-849D-4B67-B9F4-C5A76AB3BF03}"/>
              </c:ext>
            </c:extLst>
          </c:dPt>
          <c:dPt>
            <c:idx val="3"/>
            <c:bubble3D val="0"/>
            <c:spPr>
              <a:solidFill>
                <a:srgbClr val="9F1B3C"/>
              </a:solidFill>
              <a:ln>
                <a:noFill/>
              </a:ln>
            </c:spPr>
            <c:extLst>
              <c:ext xmlns:c16="http://schemas.microsoft.com/office/drawing/2014/chart" uri="{C3380CC4-5D6E-409C-BE32-E72D297353CC}">
                <c16:uniqueId val="{00000003-849D-4B67-B9F4-C5A76AB3BF03}"/>
              </c:ext>
            </c:extLst>
          </c:dPt>
          <c:dPt>
            <c:idx val="4"/>
            <c:bubble3D val="0"/>
            <c:spPr>
              <a:solidFill>
                <a:srgbClr val="D2232A"/>
              </a:solidFill>
              <a:ln>
                <a:noFill/>
              </a:ln>
            </c:spPr>
            <c:extLst>
              <c:ext xmlns:c16="http://schemas.microsoft.com/office/drawing/2014/chart" uri="{C3380CC4-5D6E-409C-BE32-E72D297353CC}">
                <c16:uniqueId val="{00000004-849D-4B67-B9F4-C5A76AB3BF03}"/>
              </c:ext>
            </c:extLst>
          </c:dPt>
          <c:val>
            <c:numRef>
              <c:f>Sheet1!$A$1:$A$5</c:f>
              <c:numCache>
                <c:formatCode>General</c:formatCode>
                <c:ptCount val="5"/>
                <c:pt idx="0">
                  <c:v>3.176752421622747</c:v>
                </c:pt>
                <c:pt idx="1">
                  <c:v>8.8532444537027377</c:v>
                </c:pt>
                <c:pt idx="2">
                  <c:v>11.342568482449744</c:v>
                </c:pt>
                <c:pt idx="3">
                  <c:v>12.623685032809082</c:v>
                </c:pt>
                <c:pt idx="4">
                  <c:v>64.003749609415692</c:v>
                </c:pt>
              </c:numCache>
            </c:numRef>
          </c:val>
          <c:extLst>
            <c:ext xmlns:c16="http://schemas.microsoft.com/office/drawing/2014/chart" uri="{C3380CC4-5D6E-409C-BE32-E72D297353CC}">
              <c16:uniqueId val="{00000005-849D-4B67-B9F4-C5A76AB3BF03}"/>
            </c:ext>
          </c:extLst>
        </c:ser>
        <c:dLbls>
          <c:showLegendKey val="0"/>
          <c:showVal val="0"/>
          <c:showCatName val="0"/>
          <c:showSerName val="0"/>
          <c:showPercent val="0"/>
          <c:showBubbleSize val="0"/>
          <c:showLeaderLines val="0"/>
        </c:dLbls>
        <c:firstSliceAng val="230"/>
        <c:holeSize val="80"/>
      </c:doughnutChart>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53658536585366E-2"/>
          <c:y val="0.18260869565217391"/>
          <c:w val="0.96493902439024393"/>
          <c:h val="0.63478260869565217"/>
        </c:manualLayout>
      </c:layout>
      <c:barChart>
        <c:barDir val="col"/>
        <c:grouping val="stacked"/>
        <c:varyColors val="0"/>
        <c:ser>
          <c:idx val="0"/>
          <c:order val="0"/>
          <c:spPr>
            <a:solidFill>
              <a:srgbClr val="00AAAD"/>
            </a:solidFill>
            <a:ln>
              <a:noFill/>
            </a:ln>
          </c:spPr>
          <c:invertIfNegative val="0"/>
          <c:dLbls>
            <c:dLbl>
              <c:idx val="2"/>
              <c:layout>
                <c:manualLayout>
                  <c:x val="9.6036585365853661E-2"/>
                  <c:y val="-6.3043478260869562E-2"/>
                </c:manualLayout>
              </c:layout>
              <c:numFmt formatCode="#,##0&quot;%&quot;;&quot;-&quot;#,##0&quot;%&quot;" sourceLinked="0"/>
              <c:spPr>
                <a:noFill/>
                <a:ln>
                  <a:noFill/>
                </a:ln>
              </c:spPr>
              <c:txPr>
                <a:bodyPr wrap="none"/>
                <a:lstStyle/>
                <a:p>
                  <a:pPr>
                    <a:defRPr sz="1200" kern="1200">
                      <a:solidFill>
                        <a:srgbClr val="00AAAD"/>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24B-4583-87AF-939C441BE09F}"/>
                </c:ext>
              </c:extLst>
            </c:dLbl>
            <c:dLbl>
              <c:idx val="3"/>
              <c:layout>
                <c:manualLayout>
                  <c:x val="0.10304878048780487"/>
                  <c:y val="-4.4565217391304347E-2"/>
                </c:manualLayout>
              </c:layout>
              <c:numFmt formatCode="#,##0&quot;%&quot;;&quot;-&quot;#,##0&quot;%&quot;" sourceLinked="0"/>
              <c:spPr>
                <a:noFill/>
                <a:ln>
                  <a:noFill/>
                </a:ln>
              </c:spPr>
              <c:txPr>
                <a:bodyPr wrap="none"/>
                <a:lstStyle/>
                <a:p>
                  <a:pPr>
                    <a:defRPr sz="1200" kern="1200">
                      <a:solidFill>
                        <a:srgbClr val="00AAAD"/>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24B-4583-87AF-939C441BE0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1.5962431775818824E-3</c:v>
                </c:pt>
                <c:pt idx="1">
                  <c:v>0.46001830163874774</c:v>
                </c:pt>
                <c:pt idx="2">
                  <c:v>5.5361233459087735</c:v>
                </c:pt>
                <c:pt idx="3">
                  <c:v>11.428874812803414</c:v>
                </c:pt>
              </c:numCache>
            </c:numRef>
          </c:val>
          <c:extLst>
            <c:ext xmlns:c16="http://schemas.microsoft.com/office/drawing/2014/chart" uri="{C3380CC4-5D6E-409C-BE32-E72D297353CC}">
              <c16:uniqueId val="{00000002-524B-4583-87AF-939C441BE09F}"/>
            </c:ext>
          </c:extLst>
        </c:ser>
        <c:ser>
          <c:idx val="1"/>
          <c:order val="1"/>
          <c:spPr>
            <a:solidFill>
              <a:srgbClr val="FFF200"/>
            </a:solidFill>
            <a:ln>
              <a:noFill/>
            </a:ln>
          </c:spPr>
          <c:invertIfNegative val="0"/>
          <c:dLbls>
            <c:dLbl>
              <c:idx val="1"/>
              <c:layout>
                <c:manualLayout>
                  <c:x val="0.10396341463414634"/>
                  <c:y val="-3.6956521739130437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24B-4583-87AF-939C441BE09F}"/>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24B-4583-87AF-939C441BE09F}"/>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24B-4583-87AF-939C441BE0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0.45929491905153236</c:v>
                </c:pt>
                <c:pt idx="1">
                  <c:v>12.587945258339664</c:v>
                </c:pt>
                <c:pt idx="2">
                  <c:v>50.702720040943191</c:v>
                </c:pt>
                <c:pt idx="3">
                  <c:v>79.421220365394234</c:v>
                </c:pt>
              </c:numCache>
            </c:numRef>
          </c:val>
          <c:extLst>
            <c:ext xmlns:c16="http://schemas.microsoft.com/office/drawing/2014/chart" uri="{C3380CC4-5D6E-409C-BE32-E72D297353CC}">
              <c16:uniqueId val="{00000006-524B-4583-87AF-939C441BE09F}"/>
            </c:ext>
          </c:extLst>
        </c:ser>
        <c:ser>
          <c:idx val="2"/>
          <c:order val="2"/>
          <c:spPr>
            <a:solidFill>
              <a:srgbClr val="C8C9CB"/>
            </a:solidFill>
            <a:ln>
              <a:noFill/>
            </a:ln>
          </c:spPr>
          <c:invertIfNegative val="0"/>
          <c:dLbls>
            <c:dLbl>
              <c:idx val="0"/>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24B-4583-87AF-939C441BE09F}"/>
                </c:ext>
              </c:extLst>
            </c:dLbl>
            <c:dLbl>
              <c:idx val="1"/>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24B-4583-87AF-939C441BE09F}"/>
                </c:ext>
              </c:extLst>
            </c:dLbl>
            <c:dLbl>
              <c:idx val="2"/>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24B-4583-87AF-939C441BE09F}"/>
                </c:ext>
              </c:extLst>
            </c:dLbl>
            <c:dLbl>
              <c:idx val="3"/>
              <c:layout>
                <c:manualLayout>
                  <c:x val="-9.6036585365853661E-2"/>
                  <c:y val="3.2608695652173912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24B-4583-87AF-939C441BE0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99.539108837770883</c:v>
                </c:pt>
                <c:pt idx="1">
                  <c:v>86.952036440021587</c:v>
                </c:pt>
                <c:pt idx="2">
                  <c:v>43.761156613148032</c:v>
                </c:pt>
                <c:pt idx="3">
                  <c:v>9.1499048218023464</c:v>
                </c:pt>
              </c:numCache>
            </c:numRef>
          </c:val>
          <c:extLst>
            <c:ext xmlns:c16="http://schemas.microsoft.com/office/drawing/2014/chart" uri="{C3380CC4-5D6E-409C-BE32-E72D297353CC}">
              <c16:uniqueId val="{0000000B-524B-4583-87AF-939C441BE09F}"/>
            </c:ext>
          </c:extLst>
        </c:ser>
        <c:dLbls>
          <c:showLegendKey val="0"/>
          <c:showVal val="0"/>
          <c:showCatName val="0"/>
          <c:showSerName val="0"/>
          <c:showPercent val="0"/>
          <c:showBubbleSize val="0"/>
        </c:dLbls>
        <c:gapWidth val="80"/>
        <c:overlap val="100"/>
        <c:axId val="1368916784"/>
        <c:axId val="1"/>
      </c:barChart>
      <c:catAx>
        <c:axId val="1368916784"/>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368916784"/>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29593094944512E-2"/>
          <c:y val="0.16454456415279137"/>
          <c:w val="0.96794081381011099"/>
          <c:h val="0.67091087169441721"/>
        </c:manualLayout>
      </c:layout>
      <c:barChart>
        <c:barDir val="col"/>
        <c:grouping val="stacked"/>
        <c:varyColors val="0"/>
        <c:ser>
          <c:idx val="0"/>
          <c:order val="0"/>
          <c:spPr>
            <a:solidFill>
              <a:srgbClr val="00AAAD"/>
            </a:solidFill>
            <a:ln>
              <a:noFill/>
            </a:ln>
          </c:spPr>
          <c:invertIfNegative val="0"/>
          <c:dPt>
            <c:idx val="0"/>
            <c:invertIfNegative val="0"/>
            <c:bubble3D val="0"/>
            <c:spPr>
              <a:solidFill>
                <a:srgbClr val="C8C9CB"/>
              </a:solidFill>
              <a:ln>
                <a:noFill/>
              </a:ln>
            </c:spPr>
            <c:extLst>
              <c:ext xmlns:c16="http://schemas.microsoft.com/office/drawing/2014/chart" uri="{C3380CC4-5D6E-409C-BE32-E72D297353CC}">
                <c16:uniqueId val="{00000000-7EB2-4A74-B8EF-9776F6377D72}"/>
              </c:ext>
            </c:extLst>
          </c:dPt>
          <c:dLbls>
            <c:dLbl>
              <c:idx val="0"/>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EB2-4A74-B8EF-9776F6377D72}"/>
                </c:ext>
              </c:extLst>
            </c:dLbl>
            <c:dLbl>
              <c:idx val="2"/>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EB2-4A74-B8EF-9776F6377D72}"/>
                </c:ext>
              </c:extLst>
            </c:dLbl>
            <c:dLbl>
              <c:idx val="3"/>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EB2-4A74-B8EF-9776F6377D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100</c:v>
                </c:pt>
                <c:pt idx="1">
                  <c:v>1.6984320928114682</c:v>
                </c:pt>
                <c:pt idx="2">
                  <c:v>16.144230331023451</c:v>
                </c:pt>
                <c:pt idx="3">
                  <c:v>44.401975591998294</c:v>
                </c:pt>
              </c:numCache>
            </c:numRef>
          </c:val>
          <c:extLst>
            <c:ext xmlns:c16="http://schemas.microsoft.com/office/drawing/2014/chart" uri="{C3380CC4-5D6E-409C-BE32-E72D297353CC}">
              <c16:uniqueId val="{00000003-7EB2-4A74-B8EF-9776F6377D72}"/>
            </c:ext>
          </c:extLst>
        </c:ser>
        <c:ser>
          <c:idx val="1"/>
          <c:order val="1"/>
          <c:spPr>
            <a:solidFill>
              <a:srgbClr val="FFF200"/>
            </a:solidFill>
            <a:ln>
              <a:noFill/>
            </a:ln>
          </c:spPr>
          <c:invertIfNegative val="0"/>
          <c:dLbls>
            <c:dLbl>
              <c:idx val="1"/>
              <c:layout>
                <c:manualLayout>
                  <c:x val="9.6794081381011102E-2"/>
                  <c:y val="-4.8971596474045052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EB2-4A74-B8EF-9776F6377D72}"/>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EB2-4A74-B8EF-9776F6377D72}"/>
                </c:ext>
              </c:extLst>
            </c:dLbl>
            <c:dLbl>
              <c:idx val="3"/>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EB2-4A74-B8EF-9776F6377D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c:v>
                </c:pt>
                <c:pt idx="1">
                  <c:v>3.7962810694309694</c:v>
                </c:pt>
                <c:pt idx="2">
                  <c:v>18.536893543561167</c:v>
                </c:pt>
                <c:pt idx="3">
                  <c:v>29.904306009226829</c:v>
                </c:pt>
              </c:numCache>
            </c:numRef>
          </c:val>
          <c:extLst>
            <c:ext xmlns:c16="http://schemas.microsoft.com/office/drawing/2014/chart" uri="{C3380CC4-5D6E-409C-BE32-E72D297353CC}">
              <c16:uniqueId val="{00000007-7EB2-4A74-B8EF-9776F6377D72}"/>
            </c:ext>
          </c:extLst>
        </c:ser>
        <c:ser>
          <c:idx val="2"/>
          <c:order val="2"/>
          <c:spPr>
            <a:solidFill>
              <a:srgbClr val="C8C9CB"/>
            </a:solidFill>
            <a:ln>
              <a:noFill/>
            </a:ln>
          </c:spPr>
          <c:invertIfNegative val="0"/>
          <c:dPt>
            <c:idx val="0"/>
            <c:invertIfNegative val="0"/>
            <c:bubble3D val="0"/>
            <c:spPr>
              <a:solidFill>
                <a:srgbClr val="00AAAD"/>
              </a:solidFill>
              <a:ln>
                <a:noFill/>
              </a:ln>
            </c:spPr>
            <c:extLst>
              <c:ext xmlns:c16="http://schemas.microsoft.com/office/drawing/2014/chart" uri="{C3380CC4-5D6E-409C-BE32-E72D297353CC}">
                <c16:uniqueId val="{00000008-7EB2-4A74-B8EF-9776F6377D72}"/>
              </c:ext>
            </c:extLst>
          </c:dPt>
          <c:dLbls>
            <c:dLbl>
              <c:idx val="1"/>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EB2-4A74-B8EF-9776F6377D72}"/>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EB2-4A74-B8EF-9776F6377D72}"/>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EB2-4A74-B8EF-9776F6377D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94.505286837757552</c:v>
                </c:pt>
                <c:pt idx="2">
                  <c:v>65.318876125415386</c:v>
                </c:pt>
                <c:pt idx="3">
                  <c:v>25.693718398774877</c:v>
                </c:pt>
              </c:numCache>
            </c:numRef>
          </c:val>
          <c:extLst>
            <c:ext xmlns:c16="http://schemas.microsoft.com/office/drawing/2014/chart" uri="{C3380CC4-5D6E-409C-BE32-E72D297353CC}">
              <c16:uniqueId val="{0000000C-7EB2-4A74-B8EF-9776F6377D72}"/>
            </c:ext>
          </c:extLst>
        </c:ser>
        <c:dLbls>
          <c:showLegendKey val="0"/>
          <c:showVal val="0"/>
          <c:showCatName val="0"/>
          <c:showSerName val="0"/>
          <c:showPercent val="0"/>
          <c:showBubbleSize val="0"/>
        </c:dLbls>
        <c:gapWidth val="80"/>
        <c:overlap val="100"/>
        <c:axId val="62687168"/>
        <c:axId val="1"/>
      </c:barChart>
      <c:catAx>
        <c:axId val="62687168"/>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62687168"/>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907005200367086E-2"/>
          <c:y val="0.18260869565217391"/>
          <c:w val="0.96818598959926583"/>
          <c:h val="0.63478260869565217"/>
        </c:manualLayout>
      </c:layout>
      <c:barChart>
        <c:barDir val="col"/>
        <c:grouping val="stacked"/>
        <c:varyColors val="0"/>
        <c:ser>
          <c:idx val="0"/>
          <c:order val="0"/>
          <c:spPr>
            <a:solidFill>
              <a:srgbClr val="00AAAD"/>
            </a:solidFill>
            <a:ln>
              <a:noFill/>
            </a:ln>
          </c:spPr>
          <c:invertIfNegative val="0"/>
          <c:val>
            <c:numRef>
              <c:f>Sheet1!$A$1:$D$1</c:f>
              <c:numCache>
                <c:formatCode>General</c:formatCode>
                <c:ptCount val="4"/>
                <c:pt idx="0">
                  <c:v>1.2763032521410774E-3</c:v>
                </c:pt>
                <c:pt idx="1">
                  <c:v>0.13241318967869956</c:v>
                </c:pt>
                <c:pt idx="2">
                  <c:v>1.1560074600754784</c:v>
                </c:pt>
                <c:pt idx="3">
                  <c:v>3.1819531413905642</c:v>
                </c:pt>
              </c:numCache>
            </c:numRef>
          </c:val>
          <c:extLst>
            <c:ext xmlns:c16="http://schemas.microsoft.com/office/drawing/2014/chart" uri="{C3380CC4-5D6E-409C-BE32-E72D297353CC}">
              <c16:uniqueId val="{00000000-95C2-451E-B9A7-7B16E1A0D4ED}"/>
            </c:ext>
          </c:extLst>
        </c:ser>
        <c:ser>
          <c:idx val="1"/>
          <c:order val="1"/>
          <c:spPr>
            <a:solidFill>
              <a:srgbClr val="FFF200"/>
            </a:solidFill>
            <a:ln>
              <a:noFill/>
            </a:ln>
          </c:spPr>
          <c:invertIfNegative val="0"/>
          <c:val>
            <c:numRef>
              <c:f>Sheet1!$A$2:$D$2</c:f>
              <c:numCache>
                <c:formatCode>General</c:formatCode>
                <c:ptCount val="4"/>
                <c:pt idx="0">
                  <c:v>1.2763032521410774E-3</c:v>
                </c:pt>
                <c:pt idx="1">
                  <c:v>0.19804848869445596</c:v>
                </c:pt>
                <c:pt idx="2">
                  <c:v>1.0536853931597476</c:v>
                </c:pt>
                <c:pt idx="3">
                  <c:v>2.3053517643776984</c:v>
                </c:pt>
              </c:numCache>
            </c:numRef>
          </c:val>
          <c:extLst>
            <c:ext xmlns:c16="http://schemas.microsoft.com/office/drawing/2014/chart" uri="{C3380CC4-5D6E-409C-BE32-E72D297353CC}">
              <c16:uniqueId val="{00000001-95C2-451E-B9A7-7B16E1A0D4ED}"/>
            </c:ext>
          </c:extLst>
        </c:ser>
        <c:ser>
          <c:idx val="2"/>
          <c:order val="2"/>
          <c:spPr>
            <a:solidFill>
              <a:srgbClr val="4DB848"/>
            </a:solidFill>
            <a:ln>
              <a:noFill/>
            </a:ln>
          </c:spPr>
          <c:invertIfNegative val="0"/>
          <c:dLbls>
            <c:dLbl>
              <c:idx val="2"/>
              <c:layout>
                <c:manualLayout>
                  <c:x val="9.6359743040685231E-2"/>
                  <c:y val="-4.7826086956521741E-2"/>
                </c:manualLayout>
              </c:layout>
              <c:numFmt formatCode="#,##0&quot;%&quot;;&quot;-&quot;#,##0&quot;%&quot;" sourceLinked="0"/>
              <c:spPr>
                <a:noFill/>
                <a:ln>
                  <a:noFill/>
                </a:ln>
              </c:spPr>
              <c:txPr>
                <a:bodyPr wrap="none"/>
                <a:lstStyle/>
                <a:p>
                  <a:pPr>
                    <a:defRPr sz="1200" kern="1200">
                      <a:solidFill>
                        <a:srgbClr val="4DB848"/>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5C2-451E-B9A7-7B16E1A0D4ED}"/>
                </c:ext>
              </c:extLst>
            </c:dLbl>
            <c:dLbl>
              <c:idx val="3"/>
              <c:layout>
                <c:manualLayout>
                  <c:x val="9.6359743040685231E-2"/>
                  <c:y val="-1.6304347826086956E-2"/>
                </c:manualLayout>
              </c:layout>
              <c:numFmt formatCode="#,##0&quot;%&quot;;&quot;-&quot;#,##0&quot;%&quot;" sourceLinked="0"/>
              <c:spPr>
                <a:noFill/>
                <a:ln>
                  <a:noFill/>
                </a:ln>
              </c:spPr>
              <c:txPr>
                <a:bodyPr wrap="none"/>
                <a:lstStyle/>
                <a:p>
                  <a:pPr>
                    <a:defRPr sz="1200" kern="1200">
                      <a:solidFill>
                        <a:srgbClr val="4DB848"/>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5C2-451E-B9A7-7B16E1A0D4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1.2212640095177405</c:v>
                </c:pt>
                <c:pt idx="2">
                  <c:v>5.6688005824609977</c:v>
                </c:pt>
                <c:pt idx="3">
                  <c:v>9.0256164561520755</c:v>
                </c:pt>
              </c:numCache>
            </c:numRef>
          </c:val>
          <c:extLst>
            <c:ext xmlns:c16="http://schemas.microsoft.com/office/drawing/2014/chart" uri="{C3380CC4-5D6E-409C-BE32-E72D297353CC}">
              <c16:uniqueId val="{00000004-95C2-451E-B9A7-7B16E1A0D4ED}"/>
            </c:ext>
          </c:extLst>
        </c:ser>
        <c:ser>
          <c:idx val="3"/>
          <c:order val="3"/>
          <c:spPr>
            <a:solidFill>
              <a:srgbClr val="632562"/>
            </a:solidFill>
            <a:ln>
              <a:noFill/>
            </a:ln>
          </c:spPr>
          <c:invertIfNegative val="0"/>
          <c:dLbls>
            <c:dLbl>
              <c:idx val="2"/>
              <c:layout>
                <c:manualLayout>
                  <c:x val="9.6359743040685231E-2"/>
                  <c:y val="-0.12717391304347825"/>
                </c:manualLayout>
              </c:layout>
              <c:numFmt formatCode="#,##0&quot;%&quot;;&quot;-&quot;#,##0&quot;%&quot;" sourceLinked="0"/>
              <c:spPr>
                <a:noFill/>
                <a:ln>
                  <a:noFill/>
                </a:ln>
              </c:spPr>
              <c:txPr>
                <a:bodyPr wrap="none"/>
                <a:lstStyle/>
                <a:p>
                  <a:pPr>
                    <a:defRPr sz="1200" kern="1200">
                      <a:solidFill>
                        <a:srgbClr val="632562"/>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5C2-451E-B9A7-7B16E1A0D4ED}"/>
                </c:ext>
              </c:extLst>
            </c:dLbl>
            <c:dLbl>
              <c:idx val="3"/>
              <c:layout>
                <c:manualLayout>
                  <c:x val="0"/>
                  <c:y val="0"/>
                </c:manualLayout>
              </c:layout>
              <c:numFmt formatCode="#,##0&quot;%&quot;;&quot;-&quot;#,##0&quot;%&quot;" sourceLinked="0"/>
              <c:spPr>
                <a:noFill/>
                <a:ln>
                  <a:noFill/>
                </a:ln>
              </c:spPr>
              <c:txPr>
                <a:bodyPr wrap="none"/>
                <a:lstStyle/>
                <a:p>
                  <a:pPr>
                    <a:defRPr sz="1200" kern="1200">
                      <a:solidFill>
                        <a:srgbClr val="FFFFFF"/>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5C2-451E-B9A7-7B16E1A0D4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0</c:v>
                </c:pt>
                <c:pt idx="1">
                  <c:v>0.23269619168296007</c:v>
                </c:pt>
                <c:pt idx="2">
                  <c:v>8.8882632566402968</c:v>
                </c:pt>
                <c:pt idx="3">
                  <c:v>23.895277817474508</c:v>
                </c:pt>
              </c:numCache>
            </c:numRef>
          </c:val>
          <c:extLst>
            <c:ext xmlns:c16="http://schemas.microsoft.com/office/drawing/2014/chart" uri="{C3380CC4-5D6E-409C-BE32-E72D297353CC}">
              <c16:uniqueId val="{00000007-95C2-451E-B9A7-7B16E1A0D4ED}"/>
            </c:ext>
          </c:extLst>
        </c:ser>
        <c:ser>
          <c:idx val="4"/>
          <c:order val="4"/>
          <c:spPr>
            <a:solidFill>
              <a:srgbClr val="C8C9CB"/>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5C2-451E-B9A7-7B16E1A0D4ED}"/>
                </c:ext>
              </c:extLst>
            </c:dLbl>
            <c:dLbl>
              <c:idx val="1"/>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5C2-451E-B9A7-7B16E1A0D4ED}"/>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5C2-451E-B9A7-7B16E1A0D4ED}"/>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5C2-451E-B9A7-7B16E1A0D4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99.997447393495719</c:v>
                </c:pt>
                <c:pt idx="1">
                  <c:v>98.215578120426144</c:v>
                </c:pt>
                <c:pt idx="2">
                  <c:v>83.233243307663486</c:v>
                </c:pt>
                <c:pt idx="3">
                  <c:v>61.591800820605158</c:v>
                </c:pt>
              </c:numCache>
            </c:numRef>
          </c:val>
          <c:extLst>
            <c:ext xmlns:c16="http://schemas.microsoft.com/office/drawing/2014/chart" uri="{C3380CC4-5D6E-409C-BE32-E72D297353CC}">
              <c16:uniqueId val="{0000000C-95C2-451E-B9A7-7B16E1A0D4ED}"/>
            </c:ext>
          </c:extLst>
        </c:ser>
        <c:dLbls>
          <c:showLegendKey val="0"/>
          <c:showVal val="0"/>
          <c:showCatName val="0"/>
          <c:showSerName val="0"/>
          <c:showPercent val="0"/>
          <c:showBubbleSize val="0"/>
        </c:dLbls>
        <c:gapWidth val="80"/>
        <c:overlap val="100"/>
        <c:axId val="84310224"/>
        <c:axId val="1"/>
      </c:barChart>
      <c:catAx>
        <c:axId val="84310224"/>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84310224"/>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29593094944512E-2"/>
          <c:y val="0.16454456415279137"/>
          <c:w val="0.96794081381011099"/>
          <c:h val="0.67091087169441721"/>
        </c:manualLayout>
      </c:layout>
      <c:barChart>
        <c:barDir val="col"/>
        <c:grouping val="stacked"/>
        <c:varyColors val="0"/>
        <c:ser>
          <c:idx val="0"/>
          <c:order val="0"/>
          <c:spPr>
            <a:solidFill>
              <a:srgbClr val="00AAAD"/>
            </a:solidFill>
            <a:ln>
              <a:noFill/>
            </a:ln>
          </c:spPr>
          <c:invertIfNegative val="0"/>
          <c:dPt>
            <c:idx val="0"/>
            <c:invertIfNegative val="0"/>
            <c:bubble3D val="0"/>
            <c:spPr>
              <a:solidFill>
                <a:srgbClr val="C8C9CB"/>
              </a:solidFill>
              <a:ln>
                <a:noFill/>
              </a:ln>
            </c:spPr>
            <c:extLst>
              <c:ext xmlns:c16="http://schemas.microsoft.com/office/drawing/2014/chart" uri="{C3380CC4-5D6E-409C-BE32-E72D297353CC}">
                <c16:uniqueId val="{00000000-6BBA-4F09-90E7-D39A621DA9D1}"/>
              </c:ext>
            </c:extLst>
          </c:dPt>
          <c:dPt>
            <c:idx val="1"/>
            <c:invertIfNegative val="0"/>
            <c:bubble3D val="0"/>
            <c:spPr>
              <a:solidFill>
                <a:srgbClr val="C8C9CB"/>
              </a:solidFill>
              <a:ln>
                <a:noFill/>
              </a:ln>
            </c:spPr>
            <c:extLst>
              <c:ext xmlns:c16="http://schemas.microsoft.com/office/drawing/2014/chart" uri="{C3380CC4-5D6E-409C-BE32-E72D297353CC}">
                <c16:uniqueId val="{00000001-6BBA-4F09-90E7-D39A621DA9D1}"/>
              </c:ext>
            </c:extLst>
          </c:dPt>
          <c:dLbls>
            <c:dLbl>
              <c:idx val="0"/>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BBA-4F09-90E7-D39A621DA9D1}"/>
                </c:ext>
              </c:extLst>
            </c:dLbl>
            <c:dLbl>
              <c:idx val="1"/>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BBA-4F09-90E7-D39A621DA9D1}"/>
                </c:ext>
              </c:extLst>
            </c:dLbl>
            <c:dLbl>
              <c:idx val="3"/>
              <c:layout>
                <c:manualLayout>
                  <c:x val="-9.6485819975339088E-2"/>
                  <c:y val="-5.6807051909892263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BBA-4F09-90E7-D39A621DA9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100</c:v>
                </c:pt>
                <c:pt idx="1">
                  <c:v>100</c:v>
                </c:pt>
                <c:pt idx="2">
                  <c:v>1.1600644848979416</c:v>
                </c:pt>
                <c:pt idx="3">
                  <c:v>4.7220075794733782</c:v>
                </c:pt>
              </c:numCache>
            </c:numRef>
          </c:val>
          <c:extLst>
            <c:ext xmlns:c16="http://schemas.microsoft.com/office/drawing/2014/chart" uri="{C3380CC4-5D6E-409C-BE32-E72D297353CC}">
              <c16:uniqueId val="{00000003-6BBA-4F09-90E7-D39A621DA9D1}"/>
            </c:ext>
          </c:extLst>
        </c:ser>
        <c:ser>
          <c:idx val="1"/>
          <c:order val="1"/>
          <c:spPr>
            <a:solidFill>
              <a:srgbClr val="FFF200"/>
            </a:solidFill>
            <a:ln>
              <a:noFill/>
            </a:ln>
          </c:spPr>
          <c:invertIfNegative val="0"/>
          <c:dLbls>
            <c:dLbl>
              <c:idx val="2"/>
              <c:layout>
                <c:manualLayout>
                  <c:x val="9.6794081381011102E-2"/>
                  <c:y val="-0.16846229187071499"/>
                </c:manualLayout>
              </c:layout>
              <c:numFmt formatCode="#,##0&quot;%&quot;;&quot;-&quot;#,##0&quot;%&quot;" sourceLinked="0"/>
              <c:spPr>
                <a:noFill/>
                <a:ln>
                  <a:noFill/>
                </a:ln>
              </c:spPr>
              <c:txPr>
                <a:bodyPr wrap="none"/>
                <a:lstStyle/>
                <a:p>
                  <a:pPr>
                    <a:defRPr sz="1200" kern="1200">
                      <a:solidFill>
                        <a:srgbClr val="FFF200"/>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BBA-4F09-90E7-D39A621DA9D1}"/>
                </c:ext>
              </c:extLst>
            </c:dLbl>
            <c:dLbl>
              <c:idx val="3"/>
              <c:layout>
                <c:manualLayout>
                  <c:x val="9.6794081381011102E-2"/>
                  <c:y val="-9.7943192948090115E-3"/>
                </c:manualLayout>
              </c:layout>
              <c:numFmt formatCode="#,##0&quot;%&quot;;&quot;-&quot;#,##0&quot;%&quot;" sourceLinked="0"/>
              <c:spPr>
                <a:noFill/>
                <a:ln>
                  <a:noFill/>
                </a:ln>
              </c:spPr>
              <c:txPr>
                <a:bodyPr wrap="none"/>
                <a:lstStyle/>
                <a:p>
                  <a:pPr>
                    <a:defRPr sz="1200" kern="1200">
                      <a:solidFill>
                        <a:srgbClr val="FFF200"/>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BBA-4F09-90E7-D39A621DA9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c:v>
                </c:pt>
                <c:pt idx="1">
                  <c:v>0</c:v>
                </c:pt>
                <c:pt idx="2">
                  <c:v>2.7004929157867887</c:v>
                </c:pt>
                <c:pt idx="3">
                  <c:v>9.3742043751334219</c:v>
                </c:pt>
              </c:numCache>
            </c:numRef>
          </c:val>
          <c:extLst>
            <c:ext xmlns:c16="http://schemas.microsoft.com/office/drawing/2014/chart" uri="{C3380CC4-5D6E-409C-BE32-E72D297353CC}">
              <c16:uniqueId val="{00000006-6BBA-4F09-90E7-D39A621DA9D1}"/>
            </c:ext>
          </c:extLst>
        </c:ser>
        <c:ser>
          <c:idx val="2"/>
          <c:order val="2"/>
          <c:spPr>
            <a:solidFill>
              <a:srgbClr val="00AAAD"/>
            </a:solidFill>
            <a:ln>
              <a:noFill/>
            </a:ln>
          </c:spPr>
          <c:invertIfNegative val="0"/>
          <c:dPt>
            <c:idx val="2"/>
            <c:invertIfNegative val="0"/>
            <c:bubble3D val="0"/>
            <c:spPr>
              <a:solidFill>
                <a:srgbClr val="C8C9CB"/>
              </a:solidFill>
              <a:ln>
                <a:noFill/>
              </a:ln>
            </c:spPr>
            <c:extLst>
              <c:ext xmlns:c16="http://schemas.microsoft.com/office/drawing/2014/chart" uri="{C3380CC4-5D6E-409C-BE32-E72D297353CC}">
                <c16:uniqueId val="{00000007-6BBA-4F09-90E7-D39A621DA9D1}"/>
              </c:ext>
            </c:extLst>
          </c:dPt>
          <c:dPt>
            <c:idx val="3"/>
            <c:invertIfNegative val="0"/>
            <c:bubble3D val="0"/>
            <c:spPr>
              <a:solidFill>
                <a:srgbClr val="C8C9CB"/>
              </a:solidFill>
              <a:ln>
                <a:noFill/>
              </a:ln>
            </c:spPr>
            <c:extLst>
              <c:ext xmlns:c16="http://schemas.microsoft.com/office/drawing/2014/chart" uri="{C3380CC4-5D6E-409C-BE32-E72D297353CC}">
                <c16:uniqueId val="{00000008-6BBA-4F09-90E7-D39A621DA9D1}"/>
              </c:ext>
            </c:extLst>
          </c:dPt>
          <c:dLbls>
            <c:dLbl>
              <c:idx val="2"/>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BBA-4F09-90E7-D39A621DA9D1}"/>
                </c:ext>
              </c:extLst>
            </c:dLbl>
            <c:dLbl>
              <c:idx val="3"/>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BBA-4F09-90E7-D39A621DA9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0</c:v>
                </c:pt>
                <c:pt idx="2">
                  <c:v>96.139442599315274</c:v>
                </c:pt>
                <c:pt idx="3">
                  <c:v>85.903788045393199</c:v>
                </c:pt>
              </c:numCache>
            </c:numRef>
          </c:val>
          <c:extLst>
            <c:ext xmlns:c16="http://schemas.microsoft.com/office/drawing/2014/chart" uri="{C3380CC4-5D6E-409C-BE32-E72D297353CC}">
              <c16:uniqueId val="{00000009-6BBA-4F09-90E7-D39A621DA9D1}"/>
            </c:ext>
          </c:extLst>
        </c:ser>
        <c:dLbls>
          <c:showLegendKey val="0"/>
          <c:showVal val="0"/>
          <c:showCatName val="0"/>
          <c:showSerName val="0"/>
          <c:showPercent val="0"/>
          <c:showBubbleSize val="0"/>
        </c:dLbls>
        <c:gapWidth val="80"/>
        <c:overlap val="100"/>
        <c:axId val="607947312"/>
        <c:axId val="1"/>
      </c:barChart>
      <c:catAx>
        <c:axId val="607947312"/>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607947312"/>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160519" cy="757001"/>
          </a:xfrm>
          <a:prstGeom prst="rect">
            <a:avLst/>
          </a:prstGeom>
        </p:spPr>
        <p:txBody>
          <a:bodyPr vert="horz" lIns="141067" tIns="70533" rIns="141067" bIns="70533" rtlCol="0"/>
          <a:lstStyle>
            <a:lvl1pPr algn="l">
              <a:defRPr sz="1800"/>
            </a:lvl1pPr>
          </a:lstStyle>
          <a:p>
            <a:endParaRPr lang="en-US"/>
          </a:p>
        </p:txBody>
      </p:sp>
      <p:sp>
        <p:nvSpPr>
          <p:cNvPr id="3" name="Datumsplatzhalter 2"/>
          <p:cNvSpPr>
            <a:spLocks noGrp="1"/>
          </p:cNvSpPr>
          <p:nvPr>
            <p:ph type="dt" idx="1"/>
          </p:nvPr>
        </p:nvSpPr>
        <p:spPr>
          <a:xfrm>
            <a:off x="5438461" y="1"/>
            <a:ext cx="4160519" cy="757001"/>
          </a:xfrm>
          <a:prstGeom prst="rect">
            <a:avLst/>
          </a:prstGeom>
        </p:spPr>
        <p:txBody>
          <a:bodyPr vert="horz" lIns="141067" tIns="70533" rIns="141067" bIns="70533" rtlCol="0"/>
          <a:lstStyle>
            <a:lvl1pPr algn="r">
              <a:defRPr sz="1800"/>
            </a:lvl1pPr>
          </a:lstStyle>
          <a:p>
            <a:fld id="{832D960F-2056-4958-B000-2265D04F012C}" type="datetimeFigureOut">
              <a:rPr lang="en-US" smtClean="0"/>
              <a:t>6/12/2024</a:t>
            </a:fld>
            <a:endParaRPr lang="en-US"/>
          </a:p>
        </p:txBody>
      </p:sp>
      <p:sp>
        <p:nvSpPr>
          <p:cNvPr id="4" name="Folienbildplatzhalter 3"/>
          <p:cNvSpPr>
            <a:spLocks noGrp="1" noRot="1" noChangeAspect="1"/>
          </p:cNvSpPr>
          <p:nvPr>
            <p:ph type="sldImg" idx="2"/>
          </p:nvPr>
        </p:nvSpPr>
        <p:spPr>
          <a:xfrm>
            <a:off x="273050" y="1885950"/>
            <a:ext cx="9055100" cy="5094288"/>
          </a:xfrm>
          <a:prstGeom prst="rect">
            <a:avLst/>
          </a:prstGeom>
          <a:noFill/>
          <a:ln w="12700">
            <a:solidFill>
              <a:prstClr val="black"/>
            </a:solidFill>
          </a:ln>
        </p:spPr>
        <p:txBody>
          <a:bodyPr vert="horz" lIns="141067" tIns="70533" rIns="141067" bIns="70533" rtlCol="0" anchor="ctr"/>
          <a:lstStyle/>
          <a:p>
            <a:endParaRPr lang="en-US"/>
          </a:p>
        </p:txBody>
      </p:sp>
      <p:sp>
        <p:nvSpPr>
          <p:cNvPr id="5" name="Notizenplatzhalter 4"/>
          <p:cNvSpPr>
            <a:spLocks noGrp="1"/>
          </p:cNvSpPr>
          <p:nvPr>
            <p:ph type="body" sz="quarter" idx="3"/>
          </p:nvPr>
        </p:nvSpPr>
        <p:spPr>
          <a:xfrm>
            <a:off x="960120" y="7260907"/>
            <a:ext cx="7680960" cy="5940743"/>
          </a:xfrm>
          <a:prstGeom prst="rect">
            <a:avLst/>
          </a:prstGeom>
        </p:spPr>
        <p:txBody>
          <a:bodyPr vert="horz" lIns="141067" tIns="70533" rIns="141067" bIns="7053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1" y="14330605"/>
            <a:ext cx="4160519" cy="756998"/>
          </a:xfrm>
          <a:prstGeom prst="rect">
            <a:avLst/>
          </a:prstGeom>
        </p:spPr>
        <p:txBody>
          <a:bodyPr vert="horz" lIns="141067" tIns="70533" rIns="141067" bIns="70533" rtlCol="0" anchor="b"/>
          <a:lstStyle>
            <a:lvl1pPr algn="l">
              <a:defRPr sz="1800"/>
            </a:lvl1pPr>
          </a:lstStyle>
          <a:p>
            <a:endParaRPr lang="en-US"/>
          </a:p>
        </p:txBody>
      </p:sp>
      <p:sp>
        <p:nvSpPr>
          <p:cNvPr id="7" name="Foliennummernplatzhalter 6"/>
          <p:cNvSpPr>
            <a:spLocks noGrp="1"/>
          </p:cNvSpPr>
          <p:nvPr>
            <p:ph type="sldNum" sz="quarter" idx="5"/>
          </p:nvPr>
        </p:nvSpPr>
        <p:spPr>
          <a:xfrm>
            <a:off x="5438461" y="14330605"/>
            <a:ext cx="4160519" cy="756998"/>
          </a:xfrm>
          <a:prstGeom prst="rect">
            <a:avLst/>
          </a:prstGeom>
        </p:spPr>
        <p:txBody>
          <a:bodyPr vert="horz" lIns="141067" tIns="70533" rIns="141067" bIns="70533" rtlCol="0" anchor="b"/>
          <a:lstStyle>
            <a:lvl1pPr algn="r">
              <a:defRPr sz="1800"/>
            </a:lvl1pPr>
          </a:lstStyle>
          <a:p>
            <a:fld id="{C2335BBE-5648-43C2-B75F-17D32A4261D0}" type="slidenum">
              <a:rPr lang="en-US" smtClean="0"/>
              <a:t>‹Nr.›</a:t>
            </a:fld>
            <a:endParaRPr lang="en-US"/>
          </a:p>
        </p:txBody>
      </p:sp>
    </p:spTree>
    <p:extLst>
      <p:ext uri="{BB962C8B-B14F-4D97-AF65-F5344CB8AC3E}">
        <p14:creationId xmlns:p14="http://schemas.microsoft.com/office/powerpoint/2010/main" val="27601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2335BBE-5648-43C2-B75F-17D32A4261D0}" type="slidenum">
              <a:rPr lang="en-US" smtClean="0"/>
              <a:t>1</a:t>
            </a:fld>
            <a:endParaRPr lang="en-US"/>
          </a:p>
        </p:txBody>
      </p:sp>
    </p:spTree>
    <p:extLst>
      <p:ext uri="{BB962C8B-B14F-4D97-AF65-F5344CB8AC3E}">
        <p14:creationId xmlns:p14="http://schemas.microsoft.com/office/powerpoint/2010/main" val="303334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2335BBE-5648-43C2-B75F-17D32A4261D0}" type="slidenum">
              <a:rPr lang="en-US" smtClean="0"/>
              <a:t>2</a:t>
            </a:fld>
            <a:endParaRPr lang="en-US"/>
          </a:p>
        </p:txBody>
      </p:sp>
    </p:spTree>
    <p:extLst>
      <p:ext uri="{BB962C8B-B14F-4D97-AF65-F5344CB8AC3E}">
        <p14:creationId xmlns:p14="http://schemas.microsoft.com/office/powerpoint/2010/main" val="225653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https://ourworldindata.org/emissions-by-sector</a:t>
            </a:r>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33492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99417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8480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37095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0692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732591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2335BBE-5648-43C2-B75F-17D32A4261D0}" type="slidenum">
              <a:rPr lang="en-US" smtClean="0"/>
              <a:t>33</a:t>
            </a:fld>
            <a:endParaRPr lang="en-US"/>
          </a:p>
        </p:txBody>
      </p:sp>
    </p:spTree>
    <p:extLst>
      <p:ext uri="{BB962C8B-B14F-4D97-AF65-F5344CB8AC3E}">
        <p14:creationId xmlns:p14="http://schemas.microsoft.com/office/powerpoint/2010/main" val="11761999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 Id="rId9"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811970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31" name="think-cell Folie" r:id="rId4" imgW="498" imgH="499" progId="TCLayout.ActiveDocument.1">
                  <p:embed/>
                </p:oleObj>
              </mc:Choice>
              <mc:Fallback>
                <p:oleObj name="think-cell Folie" r:id="rId4" imgW="498" imgH="49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Grafik 3" descr="Ein Bild, das Stück, Essen, Broccoli, Kuchen enthält.&#10;&#10;Automatisch generierte Beschreibung">
            <a:extLst>
              <a:ext uri="{FF2B5EF4-FFF2-40B4-BE49-F238E27FC236}">
                <a16:creationId xmlns:a16="http://schemas.microsoft.com/office/drawing/2014/main" id="{EB389856-8EB7-43D3-954A-F99F7F649C2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927100"/>
            <a:ext cx="12192000" cy="4745502"/>
          </a:xfrm>
          <a:prstGeom prst="rect">
            <a:avLst/>
          </a:prstGeom>
        </p:spPr>
      </p:pic>
      <p:pic>
        <p:nvPicPr>
          <p:cNvPr id="15" name="Grafik 14">
            <a:extLst>
              <a:ext uri="{FF2B5EF4-FFF2-40B4-BE49-F238E27FC236}">
                <a16:creationId xmlns:a16="http://schemas.microsoft.com/office/drawing/2014/main" id="{BC983871-8ACC-43FC-9519-F64E899E91B7}"/>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7143" t="31132" r="17619" b="30386"/>
          <a:stretch/>
        </p:blipFill>
        <p:spPr>
          <a:xfrm>
            <a:off x="5895010" y="6190759"/>
            <a:ext cx="1772519" cy="575596"/>
          </a:xfrm>
          <a:prstGeom prst="rect">
            <a:avLst/>
          </a:prstGeom>
        </p:spPr>
      </p:pic>
      <p:pic>
        <p:nvPicPr>
          <p:cNvPr id="12" name="Grafik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76026" y="6223303"/>
            <a:ext cx="541781" cy="500153"/>
          </a:xfrm>
          <a:prstGeom prst="rect">
            <a:avLst/>
          </a:prstGeom>
          <a:solidFill>
            <a:schemeClr val="bg1"/>
          </a:solidFill>
        </p:spPr>
      </p:pic>
      <p:pic>
        <p:nvPicPr>
          <p:cNvPr id="3" name="Grafik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1500" y="6218276"/>
            <a:ext cx="2489900" cy="510207"/>
          </a:xfrm>
          <a:prstGeom prst="rect">
            <a:avLst/>
          </a:prstGeom>
        </p:spPr>
      </p:pic>
    </p:spTree>
    <p:extLst>
      <p:ext uri="{BB962C8B-B14F-4D97-AF65-F5344CB8AC3E}">
        <p14:creationId xmlns:p14="http://schemas.microsoft.com/office/powerpoint/2010/main" val="2208029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219140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5"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p>
            <a:r>
              <a:rPr lang="en-US"/>
              <a:t>Slide </a:t>
            </a:r>
            <a:fld id="{7FA20FB3-B4BB-412B-8DA0-AD7339ED03FE}" type="slidenum">
              <a:rPr lang="en-US" smtClean="0"/>
              <a:pPr/>
              <a:t>‹Nr.›</a:t>
            </a:fld>
            <a:endParaRPr lang="en-US" dirty="0"/>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65000"/>
                  </a:schemeClr>
                </a:solidFill>
                <a:latin typeface="Arial"/>
                <a:cs typeface="Arial"/>
              </a:defRPr>
            </a:lvl1pPr>
          </a:lstStyle>
          <a:p>
            <a:pPr lvl="0">
              <a:defRPr/>
            </a:pPr>
            <a:r>
              <a:rPr lang="de-DE" dirty="0" err="1"/>
              <a:t>Subtitle</a:t>
            </a:r>
            <a:endParaRPr lang="en-US" dirty="0"/>
          </a:p>
        </p:txBody>
      </p:sp>
      <p:sp>
        <p:nvSpPr>
          <p:cNvPr id="11" name="Textplatzhalter 10">
            <a:extLst>
              <a:ext uri="{FF2B5EF4-FFF2-40B4-BE49-F238E27FC236}">
                <a16:creationId xmlns:a16="http://schemas.microsoft.com/office/drawing/2014/main" id="{500261D5-4404-44D8-B2C6-5DAABE0F827B}"/>
              </a:ext>
            </a:extLst>
          </p:cNvPr>
          <p:cNvSpPr>
            <a:spLocks noGrp="1"/>
          </p:cNvSpPr>
          <p:nvPr>
            <p:ph type="body" sz="quarter" idx="14"/>
          </p:nvPr>
        </p:nvSpPr>
        <p:spPr>
          <a:xfrm>
            <a:off x="334962" y="1718626"/>
            <a:ext cx="5761037" cy="4273959"/>
          </a:xfrm>
          <a:prstGeom prst="rect">
            <a:avLst/>
          </a:prstGeom>
        </p:spPr>
        <p:txBody>
          <a:bodyPr/>
          <a:lstStyle>
            <a:lvl1pPr marL="0" indent="0">
              <a:buNone/>
              <a:defRPr sz="1800">
                <a:solidFill>
                  <a:srgbClr val="00539E"/>
                </a:solidFill>
              </a:defRPr>
            </a:lvl1pPr>
            <a:lvl2pPr marL="685783" indent="-228594">
              <a:buFontTx/>
              <a:buBlip>
                <a:blip r:embed="rId6"/>
              </a:buBlip>
              <a:defRPr sz="1600">
                <a:solidFill>
                  <a:srgbClr val="00539E"/>
                </a:solidFill>
              </a:defRPr>
            </a:lvl2pPr>
            <a:lvl3pPr marL="1142971" indent="-228594">
              <a:buFontTx/>
              <a:buBlip>
                <a:blip r:embed="rId6"/>
              </a:buBlip>
              <a:defRPr sz="1400">
                <a:solidFill>
                  <a:srgbClr val="00539E"/>
                </a:solidFill>
              </a:defRPr>
            </a:lvl3pPr>
            <a:lvl4pPr marL="1600160" indent="-228594">
              <a:buFontTx/>
              <a:buBlip>
                <a:blip r:embed="rId7"/>
              </a:buBlip>
              <a:defRPr sz="1200">
                <a:solidFill>
                  <a:schemeClr val="bg1">
                    <a:lumMod val="75000"/>
                  </a:schemeClr>
                </a:solidFill>
              </a:defRPr>
            </a:lvl4pPr>
            <a:lvl5pPr marL="2057349" indent="-228594">
              <a:buFontTx/>
              <a:buBlip>
                <a:blip r:embed="rId7"/>
              </a:buBlip>
              <a:defRPr sz="1200">
                <a:solidFill>
                  <a:schemeClr val="bg1">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Bildplatzhalter 12">
            <a:extLst>
              <a:ext uri="{FF2B5EF4-FFF2-40B4-BE49-F238E27FC236}">
                <a16:creationId xmlns:a16="http://schemas.microsoft.com/office/drawing/2014/main" id="{258768ED-EE95-405A-A494-C81D8681EC32}"/>
              </a:ext>
            </a:extLst>
          </p:cNvPr>
          <p:cNvSpPr>
            <a:spLocks noGrp="1"/>
          </p:cNvSpPr>
          <p:nvPr>
            <p:ph type="pic" sz="quarter" idx="15" hasCustomPrompt="1"/>
          </p:nvPr>
        </p:nvSpPr>
        <p:spPr>
          <a:xfrm>
            <a:off x="6095999" y="1718626"/>
            <a:ext cx="5761039" cy="4273959"/>
          </a:xfrm>
          <a:prstGeom prst="rect">
            <a:avLst/>
          </a:prstGeom>
        </p:spPr>
        <p:txBody>
          <a:bodyPr/>
          <a:lstStyle>
            <a:lvl1pPr marL="0" indent="0">
              <a:buNone/>
              <a:defRPr/>
            </a:lvl1pPr>
          </a:lstStyle>
          <a:p>
            <a:r>
              <a:rPr lang="en-US" dirty="0"/>
              <a:t>Figure</a:t>
            </a:r>
          </a:p>
        </p:txBody>
      </p:sp>
      <p:sp>
        <p:nvSpPr>
          <p:cNvPr id="12" name="Fußzeilenplatzhalter 9">
            <a:extLst>
              <a:ext uri="{FF2B5EF4-FFF2-40B4-BE49-F238E27FC236}">
                <a16:creationId xmlns:a16="http://schemas.microsoft.com/office/drawing/2014/main" id="{7DD49467-2BD5-47D0-8F45-204F5CC3AC5A}"/>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391815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353537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79"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96786F07-AB57-4068-A9FA-251298AD015A}"/>
              </a:ext>
            </a:extLst>
          </p:cNvPr>
          <p:cNvSpPr/>
          <p:nvPr userDrawn="1"/>
        </p:nvSpPr>
        <p:spPr>
          <a:xfrm>
            <a:off x="7166429" y="5992585"/>
            <a:ext cx="5025571" cy="865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lvl1pPr>
              <a:defRPr/>
            </a:lvl1pPr>
          </a:lstStyle>
          <a:p>
            <a:r>
              <a:rPr lang="en-US" dirty="0"/>
              <a:t>Source:</a:t>
            </a:r>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65000"/>
                  </a:schemeClr>
                </a:solidFill>
                <a:latin typeface="Arial"/>
                <a:cs typeface="Arial"/>
              </a:defRPr>
            </a:lvl1pPr>
          </a:lstStyle>
          <a:p>
            <a:pPr lvl="0">
              <a:defRPr/>
            </a:pPr>
            <a:r>
              <a:rPr lang="de-DE" dirty="0" err="1"/>
              <a:t>Subtitle</a:t>
            </a:r>
            <a:endParaRPr lang="en-US" dirty="0"/>
          </a:p>
        </p:txBody>
      </p:sp>
      <p:sp>
        <p:nvSpPr>
          <p:cNvPr id="8" name="Fußzeilenplatzhalter 9">
            <a:extLst>
              <a:ext uri="{FF2B5EF4-FFF2-40B4-BE49-F238E27FC236}">
                <a16:creationId xmlns:a16="http://schemas.microsoft.com/office/drawing/2014/main" id="{E7448C7B-72F6-4111-9941-8621591EE6E2}"/>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843062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1F38E36-3DD2-8E53-1605-4E703CF5FBCF}"/>
              </a:ext>
            </a:extLst>
          </p:cNvPr>
          <p:cNvSpPr>
            <a:spLocks noGrp="1"/>
          </p:cNvSpPr>
          <p:nvPr>
            <p:ph type="dt" sz="half" idx="10"/>
          </p:nvPr>
        </p:nvSpPr>
        <p:spPr/>
        <p:txBody>
          <a:bodyPr/>
          <a:lstStyle/>
          <a:p>
            <a:endParaRPr lang="de-DE"/>
          </a:p>
        </p:txBody>
      </p:sp>
      <p:sp>
        <p:nvSpPr>
          <p:cNvPr id="4" name="Foliennummernplatzhalter 3">
            <a:extLst>
              <a:ext uri="{FF2B5EF4-FFF2-40B4-BE49-F238E27FC236}">
                <a16:creationId xmlns:a16="http://schemas.microsoft.com/office/drawing/2014/main" id="{F52EAB82-A880-9D2F-8916-649FC1790F56}"/>
              </a:ext>
            </a:extLst>
          </p:cNvPr>
          <p:cNvSpPr>
            <a:spLocks noGrp="1"/>
          </p:cNvSpPr>
          <p:nvPr>
            <p:ph type="sldNum" sz="quarter" idx="12"/>
          </p:nvPr>
        </p:nvSpPr>
        <p:spPr/>
        <p:txBody>
          <a:bodyPr/>
          <a:lstStyle/>
          <a:p>
            <a:fld id="{2D49C335-1A40-4A51-A5FE-78AF41746CB7}" type="slidenum">
              <a:rPr lang="de-DE" smtClean="0"/>
              <a:t>‹Nr.›</a:t>
            </a:fld>
            <a:endParaRPr lang="de-DE"/>
          </a:p>
        </p:txBody>
      </p:sp>
      <p:pic>
        <p:nvPicPr>
          <p:cNvPr id="5" name="Grafik 4">
            <a:extLst>
              <a:ext uri="{FF2B5EF4-FFF2-40B4-BE49-F238E27FC236}">
                <a16:creationId xmlns:a16="http://schemas.microsoft.com/office/drawing/2014/main" id="{D420853D-85E1-46B8-A48E-0A5FCC565C53}"/>
              </a:ext>
            </a:extLst>
          </p:cNvPr>
          <p:cNvPicPr>
            <a:picLocks noChangeAspect="1"/>
          </p:cNvPicPr>
          <p:nvPr userDrawn="1"/>
        </p:nvPicPr>
        <p:blipFill>
          <a:blip r:embed="rId2"/>
          <a:stretch>
            <a:fillRect/>
          </a:stretch>
        </p:blipFill>
        <p:spPr>
          <a:xfrm>
            <a:off x="-6588124" y="-1984375"/>
            <a:ext cx="5715000" cy="4781550"/>
          </a:xfrm>
          <a:prstGeom prst="rect">
            <a:avLst/>
          </a:prstGeom>
        </p:spPr>
      </p:pic>
      <p:pic>
        <p:nvPicPr>
          <p:cNvPr id="6" name="Grafik 5">
            <a:extLst>
              <a:ext uri="{FF2B5EF4-FFF2-40B4-BE49-F238E27FC236}">
                <a16:creationId xmlns:a16="http://schemas.microsoft.com/office/drawing/2014/main" id="{F0068347-9109-46F3-A97F-E3EDB897A14F}"/>
              </a:ext>
            </a:extLst>
          </p:cNvPr>
          <p:cNvPicPr>
            <a:picLocks noChangeAspect="1"/>
          </p:cNvPicPr>
          <p:nvPr userDrawn="1"/>
        </p:nvPicPr>
        <p:blipFill>
          <a:blip r:embed="rId3"/>
          <a:stretch>
            <a:fillRect/>
          </a:stretch>
        </p:blipFill>
        <p:spPr>
          <a:xfrm>
            <a:off x="13174281" y="-2156264"/>
            <a:ext cx="3726524" cy="2333625"/>
          </a:xfrm>
          <a:prstGeom prst="rect">
            <a:avLst/>
          </a:prstGeom>
        </p:spPr>
      </p:pic>
      <p:pic>
        <p:nvPicPr>
          <p:cNvPr id="7" name="Grafik 6">
            <a:extLst>
              <a:ext uri="{FF2B5EF4-FFF2-40B4-BE49-F238E27FC236}">
                <a16:creationId xmlns:a16="http://schemas.microsoft.com/office/drawing/2014/main" id="{A665EBBF-E19D-4270-A75C-F40795EEBA0D}"/>
              </a:ext>
            </a:extLst>
          </p:cNvPr>
          <p:cNvPicPr>
            <a:picLocks noChangeAspect="1"/>
          </p:cNvPicPr>
          <p:nvPr userDrawn="1"/>
        </p:nvPicPr>
        <p:blipFill>
          <a:blip r:embed="rId4"/>
          <a:stretch>
            <a:fillRect/>
          </a:stretch>
        </p:blipFill>
        <p:spPr>
          <a:xfrm>
            <a:off x="12882562" y="317500"/>
            <a:ext cx="4057650" cy="6115050"/>
          </a:xfrm>
          <a:prstGeom prst="rect">
            <a:avLst/>
          </a:prstGeom>
        </p:spPr>
      </p:pic>
      <p:sp>
        <p:nvSpPr>
          <p:cNvPr id="9" name="Fußzeilenplatzhalter 9">
            <a:extLst>
              <a:ext uri="{FF2B5EF4-FFF2-40B4-BE49-F238E27FC236}">
                <a16:creationId xmlns:a16="http://schemas.microsoft.com/office/drawing/2014/main" id="{4CE56688-A789-4724-9337-BCCEAFB46CEE}"/>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252139079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479648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75"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solidFill>
                  <a:schemeClr val="bg1"/>
                </a:solidFill>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p>
            <a:r>
              <a:rPr lang="en-US"/>
              <a:t>Slide </a:t>
            </a:r>
            <a:fld id="{7FA20FB3-B4BB-412B-8DA0-AD7339ED03FE}" type="slidenum">
              <a:rPr lang="en-US" smtClean="0"/>
              <a:pPr/>
              <a:t>‹Nr.›</a:t>
            </a:fld>
            <a:endParaRPr lang="en-US" dirty="0"/>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85000"/>
                  </a:schemeClr>
                </a:solidFill>
                <a:latin typeface="Arial"/>
                <a:cs typeface="Arial"/>
              </a:defRPr>
            </a:lvl1pPr>
          </a:lstStyle>
          <a:p>
            <a:pPr lvl="0">
              <a:defRPr/>
            </a:pPr>
            <a:r>
              <a:rPr lang="de-DE" dirty="0" err="1"/>
              <a:t>Subtitle</a:t>
            </a:r>
            <a:endParaRPr lang="en-US" dirty="0"/>
          </a:p>
        </p:txBody>
      </p:sp>
      <p:sp>
        <p:nvSpPr>
          <p:cNvPr id="11" name="Textplatzhalter 10">
            <a:extLst>
              <a:ext uri="{FF2B5EF4-FFF2-40B4-BE49-F238E27FC236}">
                <a16:creationId xmlns:a16="http://schemas.microsoft.com/office/drawing/2014/main" id="{500261D5-4404-44D8-B2C6-5DAABE0F827B}"/>
              </a:ext>
            </a:extLst>
          </p:cNvPr>
          <p:cNvSpPr>
            <a:spLocks noGrp="1"/>
          </p:cNvSpPr>
          <p:nvPr>
            <p:ph type="body" sz="quarter" idx="14"/>
          </p:nvPr>
        </p:nvSpPr>
        <p:spPr>
          <a:xfrm>
            <a:off x="334962" y="1718626"/>
            <a:ext cx="5761037" cy="4273959"/>
          </a:xfrm>
          <a:prstGeom prst="rect">
            <a:avLst/>
          </a:prstGeom>
        </p:spPr>
        <p:txBody>
          <a:bodyPr/>
          <a:lstStyle>
            <a:lvl1pPr marL="0" indent="0">
              <a:buNone/>
              <a:defRPr sz="1800">
                <a:solidFill>
                  <a:schemeClr val="bg1"/>
                </a:solidFill>
              </a:defRPr>
            </a:lvl1pPr>
            <a:lvl2pPr marL="685783" indent="-228594">
              <a:buFontTx/>
              <a:buBlip>
                <a:blip r:embed="rId6"/>
              </a:buBlip>
              <a:defRPr sz="1600">
                <a:solidFill>
                  <a:schemeClr val="bg1"/>
                </a:solidFill>
              </a:defRPr>
            </a:lvl2pPr>
            <a:lvl3pPr marL="1142971" indent="-228594">
              <a:buFontTx/>
              <a:buBlip>
                <a:blip r:embed="rId6"/>
              </a:buBlip>
              <a:defRPr sz="1400">
                <a:solidFill>
                  <a:schemeClr val="bg1"/>
                </a:solidFill>
              </a:defRPr>
            </a:lvl3pPr>
            <a:lvl4pPr marL="1600160" indent="-228594">
              <a:buFontTx/>
              <a:buBlip>
                <a:blip r:embed="rId7"/>
              </a:buBlip>
              <a:defRPr sz="1200">
                <a:solidFill>
                  <a:schemeClr val="bg1">
                    <a:lumMod val="75000"/>
                  </a:schemeClr>
                </a:solidFill>
              </a:defRPr>
            </a:lvl4pPr>
            <a:lvl5pPr marL="2057349" indent="-228594">
              <a:buFontTx/>
              <a:buBlip>
                <a:blip r:embed="rId7"/>
              </a:buBlip>
              <a:defRPr sz="1200">
                <a:solidFill>
                  <a:schemeClr val="bg1">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Bildplatzhalter 12">
            <a:extLst>
              <a:ext uri="{FF2B5EF4-FFF2-40B4-BE49-F238E27FC236}">
                <a16:creationId xmlns:a16="http://schemas.microsoft.com/office/drawing/2014/main" id="{258768ED-EE95-405A-A494-C81D8681EC32}"/>
              </a:ext>
            </a:extLst>
          </p:cNvPr>
          <p:cNvSpPr>
            <a:spLocks noGrp="1"/>
          </p:cNvSpPr>
          <p:nvPr>
            <p:ph type="pic" sz="quarter" idx="15" hasCustomPrompt="1"/>
          </p:nvPr>
        </p:nvSpPr>
        <p:spPr>
          <a:xfrm>
            <a:off x="6095999" y="1718626"/>
            <a:ext cx="5761039" cy="4273959"/>
          </a:xfrm>
          <a:prstGeom prst="rect">
            <a:avLst/>
          </a:prstGeom>
        </p:spPr>
        <p:txBody>
          <a:bodyPr/>
          <a:lstStyle>
            <a:lvl1pPr marL="0" indent="0">
              <a:buNone/>
              <a:defRPr>
                <a:solidFill>
                  <a:schemeClr val="bg1"/>
                </a:solidFill>
              </a:defRPr>
            </a:lvl1pPr>
          </a:lstStyle>
          <a:p>
            <a:r>
              <a:rPr lang="en-US" dirty="0"/>
              <a:t>Figure</a:t>
            </a:r>
          </a:p>
        </p:txBody>
      </p:sp>
      <p:sp>
        <p:nvSpPr>
          <p:cNvPr id="12" name="Fußzeilenplatzhalter 9">
            <a:extLst>
              <a:ext uri="{FF2B5EF4-FFF2-40B4-BE49-F238E27FC236}">
                <a16:creationId xmlns:a16="http://schemas.microsoft.com/office/drawing/2014/main" id="{55428396-A718-4B7B-B5F0-506942CB11AA}"/>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448039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1183938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99"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solidFill>
                  <a:schemeClr val="bg1"/>
                </a:solidFill>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lvl1pPr>
              <a:defRPr/>
            </a:lvl1pPr>
          </a:lstStyle>
          <a:p>
            <a:r>
              <a:rPr lang="en-US" dirty="0"/>
              <a:t>Source:</a:t>
            </a:r>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85000"/>
                  </a:schemeClr>
                </a:solidFill>
                <a:latin typeface="Arial"/>
                <a:cs typeface="Arial"/>
              </a:defRPr>
            </a:lvl1pPr>
          </a:lstStyle>
          <a:p>
            <a:pPr lvl="0">
              <a:defRPr/>
            </a:pPr>
            <a:r>
              <a:rPr lang="de-DE" dirty="0" err="1"/>
              <a:t>Subtitle</a:t>
            </a:r>
            <a:endParaRPr lang="en-US" dirty="0"/>
          </a:p>
        </p:txBody>
      </p:sp>
      <p:sp>
        <p:nvSpPr>
          <p:cNvPr id="8" name="Fußzeilenplatzhalter 9">
            <a:extLst>
              <a:ext uri="{FF2B5EF4-FFF2-40B4-BE49-F238E27FC236}">
                <a16:creationId xmlns:a16="http://schemas.microsoft.com/office/drawing/2014/main" id="{76C26785-AA43-4770-8DBE-08F46EBA2E0D}"/>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3114195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2.png"/><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2.xml"/><Relationship Id="rId7" Type="http://schemas.openxmlformats.org/officeDocument/2006/relationships/oleObject" Target="../embeddings/oleObject5.bin"/><Relationship Id="rId12"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8.xml"/><Relationship Id="rId11" Type="http://schemas.openxmlformats.org/officeDocument/2006/relationships/image" Target="../media/image4.png"/><Relationship Id="rId5" Type="http://schemas.openxmlformats.org/officeDocument/2006/relationships/tags" Target="../tags/tag7.xml"/><Relationship Id="rId10" Type="http://schemas.openxmlformats.org/officeDocument/2006/relationships/image" Target="../media/image3.png"/><Relationship Id="rId4" Type="http://schemas.openxmlformats.org/officeDocument/2006/relationships/vmlDrawing" Target="../drawings/vmlDrawing5.vml"/><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7"/>
            </p:custDataLst>
            <p:extLst>
              <p:ext uri="{D42A27DB-BD31-4B8C-83A1-F6EECF244321}">
                <p14:modId xmlns:p14="http://schemas.microsoft.com/office/powerpoint/2010/main" val="585348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9" name="think-cell Folie" r:id="rId9" imgW="270" imgH="270" progId="TCLayout.ActiveDocument.1">
                  <p:embed/>
                </p:oleObj>
              </mc:Choice>
              <mc:Fallback>
                <p:oleObj name="think-cell Folie" r:id="rId9" imgW="270" imgH="270"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CEAA2E5B-6D1B-4182-BA56-FB7D3A651A52}"/>
              </a:ext>
            </a:extLst>
          </p:cNvPr>
          <p:cNvPicPr>
            <a:picLocks noChangeAspect="1"/>
          </p:cNvPicPr>
          <p:nvPr userDrawn="1"/>
        </p:nvPicPr>
        <p:blipFill>
          <a:blip r:embed="rId11"/>
          <a:stretch>
            <a:fillRect/>
          </a:stretch>
        </p:blipFill>
        <p:spPr>
          <a:xfrm>
            <a:off x="8092961" y="5939406"/>
            <a:ext cx="3846997" cy="1025745"/>
          </a:xfrm>
          <a:prstGeom prst="rect">
            <a:avLst/>
          </a:prstGeom>
        </p:spPr>
      </p:pic>
      <p:sp>
        <p:nvSpPr>
          <p:cNvPr id="6" name="Rechteck 5"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de-DE" sz="4400" b="0" i="0" baseline="0" dirty="0">
              <a:latin typeface="Arial" panose="020B0604020202020204" pitchFamily="34" charset="0"/>
              <a:ea typeface="+mj-ea"/>
              <a:cs typeface="+mj-cs"/>
              <a:sym typeface="Arial" panose="020B0604020202020204" pitchFamily="34" charset="0"/>
            </a:endParaRPr>
          </a:p>
        </p:txBody>
      </p:sp>
      <p:sp>
        <p:nvSpPr>
          <p:cNvPr id="9" name="Titelplatzhalter 8">
            <a:extLst>
              <a:ext uri="{FF2B5EF4-FFF2-40B4-BE49-F238E27FC236}">
                <a16:creationId xmlns:a16="http://schemas.microsoft.com/office/drawing/2014/main" id="{93707AB4-E243-46B5-9637-E39EB3F2F441}"/>
              </a:ext>
            </a:extLst>
          </p:cNvPr>
          <p:cNvSpPr>
            <a:spLocks noGrp="1"/>
          </p:cNvSpPr>
          <p:nvPr>
            <p:ph type="title"/>
          </p:nvPr>
        </p:nvSpPr>
        <p:spPr>
          <a:xfrm>
            <a:off x="334963" y="223157"/>
            <a:ext cx="11522075" cy="865868"/>
          </a:xfrm>
          <a:prstGeom prst="rect">
            <a:avLst/>
          </a:prstGeom>
        </p:spPr>
        <p:txBody>
          <a:bodyPr vert="horz" lIns="91440" tIns="45720" rIns="91440" bIns="45720" rtlCol="0" anchor="ctr">
            <a:noAutofit/>
          </a:bodyPr>
          <a:lstStyle/>
          <a:p>
            <a:pPr lvl="0"/>
            <a:r>
              <a:rPr lang="de-DE" dirty="0"/>
              <a:t>Headline</a:t>
            </a:r>
            <a:br>
              <a:rPr lang="de-DE" dirty="0"/>
            </a:br>
            <a:r>
              <a:rPr lang="de-DE" dirty="0"/>
              <a:t>max. 2 Lines</a:t>
            </a:r>
            <a:endParaRPr lang="en-US" dirty="0"/>
          </a:p>
        </p:txBody>
      </p:sp>
      <p:sp>
        <p:nvSpPr>
          <p:cNvPr id="10" name="Fußzeilenplatzhalter 9">
            <a:extLst>
              <a:ext uri="{FF2B5EF4-FFF2-40B4-BE49-F238E27FC236}">
                <a16:creationId xmlns:a16="http://schemas.microsoft.com/office/drawing/2014/main" id="{EB7E7559-E4E3-41EE-9508-8911607B829F}"/>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1" name="Foliennummernplatzhalter 10">
            <a:extLst>
              <a:ext uri="{FF2B5EF4-FFF2-40B4-BE49-F238E27FC236}">
                <a16:creationId xmlns:a16="http://schemas.microsoft.com/office/drawing/2014/main" id="{A945C08A-0584-4E0A-9648-F7069FBBB646}"/>
              </a:ext>
            </a:extLst>
          </p:cNvPr>
          <p:cNvSpPr>
            <a:spLocks noGrp="1"/>
          </p:cNvSpPr>
          <p:nvPr>
            <p:ph type="sldNum" sz="quarter" idx="4"/>
          </p:nvPr>
        </p:nvSpPr>
        <p:spPr>
          <a:xfrm>
            <a:off x="334963" y="6338661"/>
            <a:ext cx="1070429" cy="365125"/>
          </a:xfrm>
          <a:prstGeom prst="rect">
            <a:avLst/>
          </a:prstGeom>
        </p:spPr>
        <p:txBody>
          <a:bodyPr vert="horz" lIns="0" tIns="0" rIns="0" bIns="0" rtlCol="0" anchor="b"/>
          <a:lstStyle>
            <a:lvl1pPr algn="l">
              <a:defRPr sz="1200">
                <a:solidFill>
                  <a:schemeClr val="tx1">
                    <a:tint val="75000"/>
                  </a:schemeClr>
                </a:solidFill>
              </a:defRPr>
            </a:lvl1pPr>
          </a:lstStyle>
          <a:p>
            <a:r>
              <a:rPr lang="en-US" dirty="0"/>
              <a:t>Slide </a:t>
            </a:r>
            <a:fld id="{7FA20FB3-B4BB-412B-8DA0-AD7339ED03FE}" type="slidenum">
              <a:rPr lang="en-US" smtClean="0"/>
              <a:pPr/>
              <a:t>‹Nr.›</a:t>
            </a:fld>
            <a:endParaRPr lang="en-US" dirty="0"/>
          </a:p>
        </p:txBody>
      </p:sp>
      <p:pic>
        <p:nvPicPr>
          <p:cNvPr id="30" name="Grafik 29">
            <a:extLst>
              <a:ext uri="{FF2B5EF4-FFF2-40B4-BE49-F238E27FC236}">
                <a16:creationId xmlns:a16="http://schemas.microsoft.com/office/drawing/2014/main" id="{1836D171-382D-4204-9A86-39CBBD9C0883}"/>
              </a:ext>
            </a:extLst>
          </p:cNvPr>
          <p:cNvPicPr>
            <a:picLocks noChangeAspect="1"/>
          </p:cNvPicPr>
          <p:nvPr userDrawn="1"/>
        </p:nvPicPr>
        <p:blipFill>
          <a:blip r:embed="rId12"/>
          <a:stretch>
            <a:fillRect/>
          </a:stretch>
        </p:blipFill>
        <p:spPr bwMode="auto">
          <a:xfrm>
            <a:off x="12277359" y="-426445"/>
            <a:ext cx="1928637" cy="1613626"/>
          </a:xfrm>
          <a:prstGeom prst="rect">
            <a:avLst/>
          </a:prstGeom>
        </p:spPr>
      </p:pic>
      <p:pic>
        <p:nvPicPr>
          <p:cNvPr id="31" name="Grafik 30">
            <a:extLst>
              <a:ext uri="{FF2B5EF4-FFF2-40B4-BE49-F238E27FC236}">
                <a16:creationId xmlns:a16="http://schemas.microsoft.com/office/drawing/2014/main" id="{D625A2D8-BF3E-4331-8756-D216D1DC1B5A}"/>
              </a:ext>
            </a:extLst>
          </p:cNvPr>
          <p:cNvPicPr>
            <a:picLocks noChangeAspect="1"/>
          </p:cNvPicPr>
          <p:nvPr userDrawn="1"/>
        </p:nvPicPr>
        <p:blipFill>
          <a:blip r:embed="rId13"/>
          <a:stretch>
            <a:fillRect/>
          </a:stretch>
        </p:blipFill>
        <p:spPr bwMode="auto">
          <a:xfrm>
            <a:off x="12283709" y="1204913"/>
            <a:ext cx="2576769" cy="1613625"/>
          </a:xfrm>
          <a:prstGeom prst="rect">
            <a:avLst/>
          </a:prstGeom>
        </p:spPr>
      </p:pic>
      <p:pic>
        <p:nvPicPr>
          <p:cNvPr id="32" name="Grafik 31">
            <a:extLst>
              <a:ext uri="{FF2B5EF4-FFF2-40B4-BE49-F238E27FC236}">
                <a16:creationId xmlns:a16="http://schemas.microsoft.com/office/drawing/2014/main" id="{0E022BB8-EC51-4DBA-81DF-AC0D32521192}"/>
              </a:ext>
            </a:extLst>
          </p:cNvPr>
          <p:cNvPicPr>
            <a:picLocks noChangeAspect="1"/>
          </p:cNvPicPr>
          <p:nvPr userDrawn="1"/>
        </p:nvPicPr>
        <p:blipFill>
          <a:blip r:embed="rId14"/>
          <a:stretch>
            <a:fillRect/>
          </a:stretch>
        </p:blipFill>
        <p:spPr bwMode="auto">
          <a:xfrm>
            <a:off x="12283709" y="3068959"/>
            <a:ext cx="2483553" cy="3742819"/>
          </a:xfrm>
          <a:prstGeom prst="rect">
            <a:avLst/>
          </a:prstGeom>
        </p:spPr>
      </p:pic>
    </p:spTree>
    <p:extLst>
      <p:ext uri="{BB962C8B-B14F-4D97-AF65-F5344CB8AC3E}">
        <p14:creationId xmlns:p14="http://schemas.microsoft.com/office/powerpoint/2010/main" val="70447093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8" r:id="rId3"/>
    <p:sldLayoutId id="2147483697"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dt="0"/>
  <p:txStyles>
    <p:titleStyle>
      <a:lvl1pPr algn="l" defTabSz="914377" rtl="0" eaLnBrk="1" latinLnBrk="0" hangingPunct="1">
        <a:lnSpc>
          <a:spcPct val="90000"/>
        </a:lnSpc>
        <a:spcBef>
          <a:spcPct val="0"/>
        </a:spcBef>
        <a:buNone/>
        <a:defRPr lang="en-US" sz="2400" b="0" i="0" kern="1200" smtClean="0">
          <a:solidFill>
            <a:srgbClr val="0052A0"/>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11" userDrawn="1">
          <p15:clr>
            <a:srgbClr val="F26B43"/>
          </p15:clr>
        </p15:guide>
        <p15:guide id="3" pos="7469" userDrawn="1">
          <p15:clr>
            <a:srgbClr val="F26B43"/>
          </p15:clr>
        </p15:guide>
        <p15:guide id="4" orient="horz" pos="4224" userDrawn="1">
          <p15:clr>
            <a:srgbClr val="F26B43"/>
          </p15:clr>
        </p15:guide>
        <p15:guide id="5" orient="horz" pos="6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39E"/>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5"/>
            </p:custDataLst>
            <p:extLst>
              <p:ext uri="{D42A27DB-BD31-4B8C-83A1-F6EECF244321}">
                <p14:modId xmlns:p14="http://schemas.microsoft.com/office/powerpoint/2010/main" val="1677325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52" name="think-cell Folie" r:id="rId7" imgW="270" imgH="270" progId="TCLayout.ActiveDocument.1">
                  <p:embed/>
                </p:oleObj>
              </mc:Choice>
              <mc:Fallback>
                <p:oleObj name="think-cell Folie" r:id="rId7" imgW="270" imgH="270" progId="TCLayout.ActiveDocument.1">
                  <p:embed/>
                  <p:pic>
                    <p:nvPicPr>
                      <p:cNvPr id="7" name="Objekt 6"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F688696E-CDDD-4CC4-8C45-C47FFAEF9F85}"/>
              </a:ext>
            </a:extLst>
          </p:cNvPr>
          <p:cNvPicPr>
            <a:picLocks noChangeAspect="1"/>
          </p:cNvPicPr>
          <p:nvPr userDrawn="1"/>
        </p:nvPicPr>
        <p:blipFill>
          <a:blip r:embed="rId9"/>
          <a:stretch>
            <a:fillRect/>
          </a:stretch>
        </p:blipFill>
        <p:spPr>
          <a:xfrm>
            <a:off x="8155197" y="5954624"/>
            <a:ext cx="3830826" cy="1000799"/>
          </a:xfrm>
          <a:prstGeom prst="rect">
            <a:avLst/>
          </a:prstGeom>
        </p:spPr>
      </p:pic>
      <p:sp>
        <p:nvSpPr>
          <p:cNvPr id="6" name="Rechteck 5" hidden="1"/>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de-DE" sz="4400" b="0" i="0" baseline="0" dirty="0">
              <a:latin typeface="Arial" panose="020B0604020202020204" pitchFamily="34" charset="0"/>
              <a:ea typeface="+mj-ea"/>
              <a:cs typeface="+mj-cs"/>
              <a:sym typeface="Arial" panose="020B0604020202020204" pitchFamily="34" charset="0"/>
            </a:endParaRPr>
          </a:p>
        </p:txBody>
      </p:sp>
      <p:sp>
        <p:nvSpPr>
          <p:cNvPr id="9" name="Titelplatzhalter 8">
            <a:extLst>
              <a:ext uri="{FF2B5EF4-FFF2-40B4-BE49-F238E27FC236}">
                <a16:creationId xmlns:a16="http://schemas.microsoft.com/office/drawing/2014/main" id="{93707AB4-E243-46B5-9637-E39EB3F2F441}"/>
              </a:ext>
            </a:extLst>
          </p:cNvPr>
          <p:cNvSpPr>
            <a:spLocks noGrp="1"/>
          </p:cNvSpPr>
          <p:nvPr>
            <p:ph type="title"/>
          </p:nvPr>
        </p:nvSpPr>
        <p:spPr>
          <a:xfrm>
            <a:off x="334963" y="223157"/>
            <a:ext cx="11522075" cy="865868"/>
          </a:xfrm>
          <a:prstGeom prst="rect">
            <a:avLst/>
          </a:prstGeom>
        </p:spPr>
        <p:txBody>
          <a:bodyPr vert="horz" lIns="91440" tIns="45720" rIns="91440" bIns="45720" rtlCol="0" anchor="ctr">
            <a:noAutofit/>
          </a:bodyPr>
          <a:lstStyle/>
          <a:p>
            <a:pPr lvl="0"/>
            <a:r>
              <a:rPr lang="de-DE" dirty="0"/>
              <a:t>Headline</a:t>
            </a:r>
            <a:br>
              <a:rPr lang="de-DE" dirty="0"/>
            </a:br>
            <a:r>
              <a:rPr lang="de-DE" dirty="0"/>
              <a:t>max. 2 Lines</a:t>
            </a:r>
            <a:endParaRPr lang="en-US" dirty="0"/>
          </a:p>
        </p:txBody>
      </p:sp>
      <p:sp>
        <p:nvSpPr>
          <p:cNvPr id="11" name="Foliennummernplatzhalter 10">
            <a:extLst>
              <a:ext uri="{FF2B5EF4-FFF2-40B4-BE49-F238E27FC236}">
                <a16:creationId xmlns:a16="http://schemas.microsoft.com/office/drawing/2014/main" id="{A945C08A-0584-4E0A-9648-F7069FBBB646}"/>
              </a:ext>
            </a:extLst>
          </p:cNvPr>
          <p:cNvSpPr>
            <a:spLocks noGrp="1"/>
          </p:cNvSpPr>
          <p:nvPr>
            <p:ph type="sldNum" sz="quarter" idx="4"/>
          </p:nvPr>
        </p:nvSpPr>
        <p:spPr>
          <a:xfrm>
            <a:off x="334963" y="6338661"/>
            <a:ext cx="1070429" cy="365125"/>
          </a:xfrm>
          <a:prstGeom prst="rect">
            <a:avLst/>
          </a:prstGeom>
        </p:spPr>
        <p:txBody>
          <a:bodyPr vert="horz" lIns="0" tIns="0" rIns="0" bIns="0" rtlCol="0" anchor="b"/>
          <a:lstStyle>
            <a:lvl1pPr algn="l">
              <a:defRPr sz="1200">
                <a:solidFill>
                  <a:schemeClr val="bg1">
                    <a:lumMod val="85000"/>
                  </a:schemeClr>
                </a:solidFill>
              </a:defRPr>
            </a:lvl1pPr>
          </a:lstStyle>
          <a:p>
            <a:r>
              <a:rPr lang="en-US"/>
              <a:t>Slide </a:t>
            </a:r>
            <a:fld id="{7FA20FB3-B4BB-412B-8DA0-AD7339ED03FE}" type="slidenum">
              <a:rPr lang="en-US" smtClean="0"/>
              <a:pPr/>
              <a:t>‹Nr.›</a:t>
            </a:fld>
            <a:endParaRPr lang="en-US" dirty="0"/>
          </a:p>
        </p:txBody>
      </p:sp>
      <p:pic>
        <p:nvPicPr>
          <p:cNvPr id="12" name="Grafik 11">
            <a:extLst>
              <a:ext uri="{FF2B5EF4-FFF2-40B4-BE49-F238E27FC236}">
                <a16:creationId xmlns:a16="http://schemas.microsoft.com/office/drawing/2014/main" id="{846F633E-89D0-4146-9388-741B564CF130}"/>
              </a:ext>
            </a:extLst>
          </p:cNvPr>
          <p:cNvPicPr>
            <a:picLocks noChangeAspect="1"/>
          </p:cNvPicPr>
          <p:nvPr userDrawn="1"/>
        </p:nvPicPr>
        <p:blipFill>
          <a:blip r:embed="rId10"/>
          <a:stretch>
            <a:fillRect/>
          </a:stretch>
        </p:blipFill>
        <p:spPr bwMode="auto">
          <a:xfrm>
            <a:off x="12277359" y="-426445"/>
            <a:ext cx="1928637" cy="1613626"/>
          </a:xfrm>
          <a:prstGeom prst="rect">
            <a:avLst/>
          </a:prstGeom>
        </p:spPr>
      </p:pic>
      <p:pic>
        <p:nvPicPr>
          <p:cNvPr id="13" name="Grafik 12">
            <a:extLst>
              <a:ext uri="{FF2B5EF4-FFF2-40B4-BE49-F238E27FC236}">
                <a16:creationId xmlns:a16="http://schemas.microsoft.com/office/drawing/2014/main" id="{CAE8C40B-0A57-4AE9-ADFD-B8DBC26793E2}"/>
              </a:ext>
            </a:extLst>
          </p:cNvPr>
          <p:cNvPicPr>
            <a:picLocks noChangeAspect="1"/>
          </p:cNvPicPr>
          <p:nvPr userDrawn="1"/>
        </p:nvPicPr>
        <p:blipFill>
          <a:blip r:embed="rId11"/>
          <a:stretch>
            <a:fillRect/>
          </a:stretch>
        </p:blipFill>
        <p:spPr bwMode="auto">
          <a:xfrm>
            <a:off x="12283709" y="1204913"/>
            <a:ext cx="2576769" cy="1613625"/>
          </a:xfrm>
          <a:prstGeom prst="rect">
            <a:avLst/>
          </a:prstGeom>
        </p:spPr>
      </p:pic>
      <p:pic>
        <p:nvPicPr>
          <p:cNvPr id="14" name="Grafik 13">
            <a:extLst>
              <a:ext uri="{FF2B5EF4-FFF2-40B4-BE49-F238E27FC236}">
                <a16:creationId xmlns:a16="http://schemas.microsoft.com/office/drawing/2014/main" id="{32FF49C4-6A81-42D6-BE0A-D35655442366}"/>
              </a:ext>
            </a:extLst>
          </p:cNvPr>
          <p:cNvPicPr>
            <a:picLocks noChangeAspect="1"/>
          </p:cNvPicPr>
          <p:nvPr userDrawn="1"/>
        </p:nvPicPr>
        <p:blipFill>
          <a:blip r:embed="rId12"/>
          <a:stretch>
            <a:fillRect/>
          </a:stretch>
        </p:blipFill>
        <p:spPr bwMode="auto">
          <a:xfrm>
            <a:off x="12283709" y="3068959"/>
            <a:ext cx="2483553" cy="3742819"/>
          </a:xfrm>
          <a:prstGeom prst="rect">
            <a:avLst/>
          </a:prstGeom>
        </p:spPr>
      </p:pic>
      <p:sp>
        <p:nvSpPr>
          <p:cNvPr id="39" name="Fußzeilenplatzhalter 9">
            <a:extLst>
              <a:ext uri="{FF2B5EF4-FFF2-40B4-BE49-F238E27FC236}">
                <a16:creationId xmlns:a16="http://schemas.microsoft.com/office/drawing/2014/main" id="{422B5A0C-8982-4408-BAEE-02614E6C2C55}"/>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3907057457"/>
      </p:ext>
    </p:extLst>
  </p:cSld>
  <p:clrMap bg1="lt1" tx1="dk1" bg2="lt2" tx2="dk2" accent1="accent1" accent2="accent2" accent3="accent3" accent4="accent4" accent5="accent5" accent6="accent6" hlink="hlink" folHlink="folHlink"/>
  <p:sldLayoutIdLst>
    <p:sldLayoutId id="2147483677" r:id="rId1"/>
    <p:sldLayoutId id="2147483679"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dt="0"/>
  <p:txStyles>
    <p:titleStyle>
      <a:lvl1pPr algn="l" defTabSz="914377" rtl="0" eaLnBrk="1" latinLnBrk="0" hangingPunct="1">
        <a:lnSpc>
          <a:spcPct val="90000"/>
        </a:lnSpc>
        <a:spcBef>
          <a:spcPct val="0"/>
        </a:spcBef>
        <a:buNone/>
        <a:defRPr lang="en-US" sz="2400" b="0" i="0" kern="1200" smtClean="0">
          <a:solidFill>
            <a:schemeClr val="bg1"/>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11">
          <p15:clr>
            <a:srgbClr val="F26B43"/>
          </p15:clr>
        </p15:guide>
        <p15:guide id="3" pos="7469">
          <p15:clr>
            <a:srgbClr val="F26B43"/>
          </p15:clr>
        </p15:guide>
        <p15:guide id="4" orient="horz" pos="4224">
          <p15:clr>
            <a:srgbClr val="F26B43"/>
          </p15:clr>
        </p15:guide>
        <p15:guide id="5" orient="horz" pos="68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vmlDrawing" Target="../drawings/vmlDrawing16.vml"/><Relationship Id="rId6" Type="http://schemas.openxmlformats.org/officeDocument/2006/relationships/image" Target="../media/image53.png"/><Relationship Id="rId5" Type="http://schemas.openxmlformats.org/officeDocument/2006/relationships/image" Target="../media/image6.e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vmlDrawing" Target="../drawings/vmlDrawing17.vml"/><Relationship Id="rId6" Type="http://schemas.openxmlformats.org/officeDocument/2006/relationships/image" Target="../media/image54.png"/><Relationship Id="rId5" Type="http://schemas.openxmlformats.org/officeDocument/2006/relationships/image" Target="../media/image6.emf"/><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vmlDrawing" Target="../drawings/vmlDrawing18.vml"/><Relationship Id="rId6" Type="http://schemas.openxmlformats.org/officeDocument/2006/relationships/image" Target="../media/image59.png"/><Relationship Id="rId5" Type="http://schemas.openxmlformats.org/officeDocument/2006/relationships/image" Target="../media/image6.emf"/><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vmlDrawing" Target="../drawings/vmlDrawing19.vml"/><Relationship Id="rId6" Type="http://schemas.openxmlformats.org/officeDocument/2006/relationships/image" Target="../media/image60.png"/><Relationship Id="rId5" Type="http://schemas.openxmlformats.org/officeDocument/2006/relationships/image" Target="../media/image6.emf"/><Relationship Id="rId4"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2.png"/><Relationship Id="rId2" Type="http://schemas.openxmlformats.org/officeDocument/2006/relationships/tags" Target="../tags/tag74.xml"/><Relationship Id="rId1" Type="http://schemas.openxmlformats.org/officeDocument/2006/relationships/vmlDrawing" Target="../drawings/vmlDrawing20.vml"/><Relationship Id="rId6" Type="http://schemas.openxmlformats.org/officeDocument/2006/relationships/image" Target="../media/image61.jpg"/><Relationship Id="rId5" Type="http://schemas.openxmlformats.org/officeDocument/2006/relationships/image" Target="../media/image6.emf"/><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2.xml"/><Relationship Id="rId7" Type="http://schemas.openxmlformats.org/officeDocument/2006/relationships/image" Target="../media/image64.png"/><Relationship Id="rId2" Type="http://schemas.openxmlformats.org/officeDocument/2006/relationships/tags" Target="../tags/tag75.xml"/><Relationship Id="rId1" Type="http://schemas.openxmlformats.org/officeDocument/2006/relationships/vmlDrawing" Target="../drawings/vmlDrawing21.vml"/><Relationship Id="rId6" Type="http://schemas.openxmlformats.org/officeDocument/2006/relationships/image" Target="../media/image63.png"/><Relationship Id="rId5" Type="http://schemas.openxmlformats.org/officeDocument/2006/relationships/image" Target="../media/image6.emf"/><Relationship Id="rId4" Type="http://schemas.openxmlformats.org/officeDocument/2006/relationships/oleObject" Target="../embeddings/oleObject21.bin"/><Relationship Id="rId9" Type="http://schemas.openxmlformats.org/officeDocument/2006/relationships/image" Target="../media/image65.jpe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2.xml"/><Relationship Id="rId7" Type="http://schemas.openxmlformats.org/officeDocument/2006/relationships/image" Target="../media/image66.jpeg"/><Relationship Id="rId2" Type="http://schemas.openxmlformats.org/officeDocument/2006/relationships/tags" Target="../tags/tag76.xml"/><Relationship Id="rId1" Type="http://schemas.openxmlformats.org/officeDocument/2006/relationships/vmlDrawing" Target="../drawings/vmlDrawing22.vml"/><Relationship Id="rId6" Type="http://schemas.openxmlformats.org/officeDocument/2006/relationships/image" Target="../media/image62.png"/><Relationship Id="rId5" Type="http://schemas.openxmlformats.org/officeDocument/2006/relationships/image" Target="../media/image6.e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slideLayout" Target="../slideLayouts/slideLayout2.xml"/><Relationship Id="rId7" Type="http://schemas.openxmlformats.org/officeDocument/2006/relationships/image" Target="../media/image69.png"/><Relationship Id="rId2" Type="http://schemas.openxmlformats.org/officeDocument/2006/relationships/tags" Target="../tags/tag77.xml"/><Relationship Id="rId1" Type="http://schemas.openxmlformats.org/officeDocument/2006/relationships/vmlDrawing" Target="../drawings/vmlDrawing23.v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emf"/><Relationship Id="rId10" Type="http://schemas.openxmlformats.org/officeDocument/2006/relationships/image" Target="../media/image72.png"/><Relationship Id="rId4" Type="http://schemas.openxmlformats.org/officeDocument/2006/relationships/oleObject" Target="../embeddings/oleObject23.bin"/><Relationship Id="rId9" Type="http://schemas.openxmlformats.org/officeDocument/2006/relationships/image" Target="../media/image71.png"/></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2.xml"/><Relationship Id="rId7" Type="http://schemas.openxmlformats.org/officeDocument/2006/relationships/image" Target="../media/image68.png"/><Relationship Id="rId2" Type="http://schemas.openxmlformats.org/officeDocument/2006/relationships/tags" Target="../tags/tag78.xml"/><Relationship Id="rId1" Type="http://schemas.openxmlformats.org/officeDocument/2006/relationships/vmlDrawing" Target="../drawings/vmlDrawing24.vml"/><Relationship Id="rId6" Type="http://schemas.openxmlformats.org/officeDocument/2006/relationships/image" Target="../media/image74.jpeg"/><Relationship Id="rId5" Type="http://schemas.openxmlformats.org/officeDocument/2006/relationships/image" Target="../media/image6.emf"/><Relationship Id="rId4" Type="http://schemas.openxmlformats.org/officeDocument/2006/relationships/oleObject" Target="../embeddings/oleObject24.bin"/><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Layout" Target="../slideLayouts/slideLayout2.xml"/><Relationship Id="rId7" Type="http://schemas.openxmlformats.org/officeDocument/2006/relationships/image" Target="../media/image73.png"/><Relationship Id="rId2" Type="http://schemas.openxmlformats.org/officeDocument/2006/relationships/tags" Target="../tags/tag79.xml"/><Relationship Id="rId1" Type="http://schemas.openxmlformats.org/officeDocument/2006/relationships/vmlDrawing" Target="../drawings/vmlDrawing25.vml"/><Relationship Id="rId6" Type="http://schemas.openxmlformats.org/officeDocument/2006/relationships/image" Target="../media/image68.png"/><Relationship Id="rId11" Type="http://schemas.openxmlformats.org/officeDocument/2006/relationships/image" Target="../media/image72.png"/><Relationship Id="rId5" Type="http://schemas.openxmlformats.org/officeDocument/2006/relationships/image" Target="../media/image6.emf"/><Relationship Id="rId10" Type="http://schemas.openxmlformats.org/officeDocument/2006/relationships/image" Target="../media/image71.png"/><Relationship Id="rId4" Type="http://schemas.openxmlformats.org/officeDocument/2006/relationships/oleObject" Target="../embeddings/oleObject25.bin"/><Relationship Id="rId9" Type="http://schemas.openxmlformats.org/officeDocument/2006/relationships/image" Target="../media/image7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Layout" Target="../slideLayouts/slideLayout2.xml"/><Relationship Id="rId7" Type="http://schemas.openxmlformats.org/officeDocument/2006/relationships/image" Target="../media/image73.png"/><Relationship Id="rId2" Type="http://schemas.openxmlformats.org/officeDocument/2006/relationships/tags" Target="../tags/tag80.xml"/><Relationship Id="rId1" Type="http://schemas.openxmlformats.org/officeDocument/2006/relationships/vmlDrawing" Target="../drawings/vmlDrawing26.vml"/><Relationship Id="rId6" Type="http://schemas.openxmlformats.org/officeDocument/2006/relationships/image" Target="../media/image68.png"/><Relationship Id="rId11" Type="http://schemas.openxmlformats.org/officeDocument/2006/relationships/image" Target="../media/image72.png"/><Relationship Id="rId5" Type="http://schemas.openxmlformats.org/officeDocument/2006/relationships/image" Target="../media/image6.emf"/><Relationship Id="rId10" Type="http://schemas.openxmlformats.org/officeDocument/2006/relationships/image" Target="../media/image71.png"/><Relationship Id="rId4" Type="http://schemas.openxmlformats.org/officeDocument/2006/relationships/oleObject" Target="../embeddings/oleObject26.bin"/><Relationship Id="rId9" Type="http://schemas.openxmlformats.org/officeDocument/2006/relationships/image" Target="../media/image70.png"/></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slideLayout" Target="../slideLayouts/slideLayout2.xml"/><Relationship Id="rId7" Type="http://schemas.openxmlformats.org/officeDocument/2006/relationships/image" Target="../media/image73.png"/><Relationship Id="rId2" Type="http://schemas.openxmlformats.org/officeDocument/2006/relationships/tags" Target="../tags/tag81.xml"/><Relationship Id="rId1" Type="http://schemas.openxmlformats.org/officeDocument/2006/relationships/vmlDrawing" Target="../drawings/vmlDrawing27.vml"/><Relationship Id="rId6" Type="http://schemas.openxmlformats.org/officeDocument/2006/relationships/image" Target="../media/image68.png"/><Relationship Id="rId5" Type="http://schemas.openxmlformats.org/officeDocument/2006/relationships/image" Target="../media/image6.emf"/><Relationship Id="rId4"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vmlDrawing" Target="../drawings/vmlDrawing28.vml"/><Relationship Id="rId6" Type="http://schemas.openxmlformats.org/officeDocument/2006/relationships/image" Target="../media/image77.png"/><Relationship Id="rId5" Type="http://schemas.openxmlformats.org/officeDocument/2006/relationships/image" Target="../media/image6.emf"/><Relationship Id="rId4"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2.xml"/><Relationship Id="rId7" Type="http://schemas.openxmlformats.org/officeDocument/2006/relationships/image" Target="../media/image79.png"/><Relationship Id="rId2" Type="http://schemas.openxmlformats.org/officeDocument/2006/relationships/tags" Target="../tags/tag83.xml"/><Relationship Id="rId1" Type="http://schemas.openxmlformats.org/officeDocument/2006/relationships/vmlDrawing" Target="../drawings/vmlDrawing29.vml"/><Relationship Id="rId6" Type="http://schemas.openxmlformats.org/officeDocument/2006/relationships/image" Target="../media/image78.jpeg"/><Relationship Id="rId5" Type="http://schemas.openxmlformats.org/officeDocument/2006/relationships/image" Target="../media/image6.emf"/><Relationship Id="rId10" Type="http://schemas.openxmlformats.org/officeDocument/2006/relationships/image" Target="../media/image82.jpeg"/><Relationship Id="rId4" Type="http://schemas.openxmlformats.org/officeDocument/2006/relationships/oleObject" Target="../embeddings/oleObject29.bin"/><Relationship Id="rId9" Type="http://schemas.openxmlformats.org/officeDocument/2006/relationships/image" Target="../media/image81.png"/></Relationships>
</file>

<file path=ppt/slides/_rels/slide24.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slideLayout" Target="../slideLayouts/slideLayout2.xml"/><Relationship Id="rId7" Type="http://schemas.openxmlformats.org/officeDocument/2006/relationships/image" Target="../media/image84.jpeg"/><Relationship Id="rId12" Type="http://schemas.openxmlformats.org/officeDocument/2006/relationships/image" Target="../media/image89.png"/><Relationship Id="rId2" Type="http://schemas.openxmlformats.org/officeDocument/2006/relationships/tags" Target="../tags/tag84.xml"/><Relationship Id="rId1" Type="http://schemas.openxmlformats.org/officeDocument/2006/relationships/vmlDrawing" Target="../drawings/vmlDrawing30.v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6.emf"/><Relationship Id="rId10" Type="http://schemas.openxmlformats.org/officeDocument/2006/relationships/image" Target="../media/image87.tif"/><Relationship Id="rId4" Type="http://schemas.openxmlformats.org/officeDocument/2006/relationships/oleObject" Target="../embeddings/oleObject30.bin"/><Relationship Id="rId9" Type="http://schemas.openxmlformats.org/officeDocument/2006/relationships/image" Target="../media/image8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vmlDrawing" Target="../drawings/vmlDrawing31.vml"/><Relationship Id="rId6" Type="http://schemas.openxmlformats.org/officeDocument/2006/relationships/image" Target="../media/image90.png"/><Relationship Id="rId5" Type="http://schemas.openxmlformats.org/officeDocument/2006/relationships/image" Target="../media/image6.emf"/><Relationship Id="rId4" Type="http://schemas.openxmlformats.org/officeDocument/2006/relationships/oleObject" Target="../embeddings/oleObject31.bin"/></Relationships>
</file>

<file path=ppt/slides/_rels/slide26.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slideLayout" Target="../slideLayouts/slideLayout2.xml"/><Relationship Id="rId7" Type="http://schemas.openxmlformats.org/officeDocument/2006/relationships/image" Target="../media/image91.png"/><Relationship Id="rId2" Type="http://schemas.openxmlformats.org/officeDocument/2006/relationships/tags" Target="../tags/tag86.xml"/><Relationship Id="rId1" Type="http://schemas.openxmlformats.org/officeDocument/2006/relationships/vmlDrawing" Target="../drawings/vmlDrawing32.vml"/><Relationship Id="rId6" Type="http://schemas.openxmlformats.org/officeDocument/2006/relationships/image" Target="../media/image6.emf"/><Relationship Id="rId5" Type="http://schemas.openxmlformats.org/officeDocument/2006/relationships/oleObject" Target="../embeddings/oleObject32.bin"/><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slideLayout" Target="../slideLayouts/slideLayout2.xml"/><Relationship Id="rId7" Type="http://schemas.openxmlformats.org/officeDocument/2006/relationships/image" Target="../media/image91.png"/><Relationship Id="rId2" Type="http://schemas.openxmlformats.org/officeDocument/2006/relationships/tags" Target="../tags/tag87.xml"/><Relationship Id="rId1" Type="http://schemas.openxmlformats.org/officeDocument/2006/relationships/vmlDrawing" Target="../drawings/vmlDrawing33.vml"/><Relationship Id="rId6" Type="http://schemas.openxmlformats.org/officeDocument/2006/relationships/image" Target="../media/image59.png"/><Relationship Id="rId11" Type="http://schemas.openxmlformats.org/officeDocument/2006/relationships/image" Target="../media/image94.svg"/><Relationship Id="rId5" Type="http://schemas.openxmlformats.org/officeDocument/2006/relationships/image" Target="../media/image6.emf"/><Relationship Id="rId10" Type="http://schemas.openxmlformats.org/officeDocument/2006/relationships/image" Target="../media/image93.png"/><Relationship Id="rId4" Type="http://schemas.openxmlformats.org/officeDocument/2006/relationships/oleObject" Target="../embeddings/oleObject33.bin"/><Relationship Id="rId9" Type="http://schemas.openxmlformats.org/officeDocument/2006/relationships/image" Target="../media/image73.png"/></Relationships>
</file>

<file path=ppt/slides/_rels/slide28.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6.svg"/><Relationship Id="rId3" Type="http://schemas.openxmlformats.org/officeDocument/2006/relationships/slideLayout" Target="../slideLayouts/slideLayout2.xml"/><Relationship Id="rId7" Type="http://schemas.openxmlformats.org/officeDocument/2006/relationships/image" Target="../media/image91.png"/><Relationship Id="rId12" Type="http://schemas.openxmlformats.org/officeDocument/2006/relationships/image" Target="../media/image95.png"/><Relationship Id="rId2" Type="http://schemas.openxmlformats.org/officeDocument/2006/relationships/tags" Target="../tags/tag88.xml"/><Relationship Id="rId1" Type="http://schemas.openxmlformats.org/officeDocument/2006/relationships/vmlDrawing" Target="../drawings/vmlDrawing34.vml"/><Relationship Id="rId6" Type="http://schemas.openxmlformats.org/officeDocument/2006/relationships/image" Target="../media/image59.png"/><Relationship Id="rId11" Type="http://schemas.openxmlformats.org/officeDocument/2006/relationships/image" Target="../media/image94.svg"/><Relationship Id="rId5" Type="http://schemas.openxmlformats.org/officeDocument/2006/relationships/image" Target="../media/image6.emf"/><Relationship Id="rId15" Type="http://schemas.openxmlformats.org/officeDocument/2006/relationships/image" Target="../media/image98.svg"/><Relationship Id="rId10" Type="http://schemas.openxmlformats.org/officeDocument/2006/relationships/image" Target="../media/image93.png"/><Relationship Id="rId4" Type="http://schemas.openxmlformats.org/officeDocument/2006/relationships/oleObject" Target="../embeddings/oleObject34.bin"/><Relationship Id="rId9" Type="http://schemas.openxmlformats.org/officeDocument/2006/relationships/image" Target="../media/image73.png"/><Relationship Id="rId14" Type="http://schemas.openxmlformats.org/officeDocument/2006/relationships/image" Target="../media/image97.png"/></Relationships>
</file>

<file path=ppt/slides/_rels/slide29.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6.svg"/><Relationship Id="rId18" Type="http://schemas.openxmlformats.org/officeDocument/2006/relationships/image" Target="../media/image101.png"/><Relationship Id="rId3" Type="http://schemas.openxmlformats.org/officeDocument/2006/relationships/slideLayout" Target="../slideLayouts/slideLayout2.xml"/><Relationship Id="rId21" Type="http://schemas.openxmlformats.org/officeDocument/2006/relationships/image" Target="../media/image104.svg"/><Relationship Id="rId7" Type="http://schemas.openxmlformats.org/officeDocument/2006/relationships/image" Target="../media/image91.png"/><Relationship Id="rId12" Type="http://schemas.openxmlformats.org/officeDocument/2006/relationships/image" Target="../media/image95.png"/><Relationship Id="rId17" Type="http://schemas.openxmlformats.org/officeDocument/2006/relationships/image" Target="../media/image100.svg"/><Relationship Id="rId2" Type="http://schemas.openxmlformats.org/officeDocument/2006/relationships/tags" Target="../tags/tag89.xml"/><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vmlDrawing" Target="../drawings/vmlDrawing35.vml"/><Relationship Id="rId6" Type="http://schemas.openxmlformats.org/officeDocument/2006/relationships/image" Target="../media/image59.png"/><Relationship Id="rId11" Type="http://schemas.openxmlformats.org/officeDocument/2006/relationships/image" Target="../media/image94.svg"/><Relationship Id="rId5" Type="http://schemas.openxmlformats.org/officeDocument/2006/relationships/image" Target="../media/image6.emf"/><Relationship Id="rId15" Type="http://schemas.openxmlformats.org/officeDocument/2006/relationships/image" Target="../media/image98.svg"/><Relationship Id="rId10" Type="http://schemas.openxmlformats.org/officeDocument/2006/relationships/image" Target="../media/image93.png"/><Relationship Id="rId19" Type="http://schemas.openxmlformats.org/officeDocument/2006/relationships/image" Target="../media/image102.svg"/><Relationship Id="rId4" Type="http://schemas.openxmlformats.org/officeDocument/2006/relationships/oleObject" Target="../embeddings/oleObject35.bin"/><Relationship Id="rId9" Type="http://schemas.openxmlformats.org/officeDocument/2006/relationships/image" Target="../media/image73.png"/><Relationship Id="rId14" Type="http://schemas.openxmlformats.org/officeDocument/2006/relationships/image" Target="../media/image9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9.bin"/></Relationships>
</file>

<file path=ppt/slides/_rels/slide3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6.svg"/><Relationship Id="rId18" Type="http://schemas.openxmlformats.org/officeDocument/2006/relationships/image" Target="../media/image101.png"/><Relationship Id="rId3" Type="http://schemas.openxmlformats.org/officeDocument/2006/relationships/slideLayout" Target="../slideLayouts/slideLayout2.xml"/><Relationship Id="rId21" Type="http://schemas.openxmlformats.org/officeDocument/2006/relationships/image" Target="../media/image104.svg"/><Relationship Id="rId7" Type="http://schemas.openxmlformats.org/officeDocument/2006/relationships/image" Target="../media/image91.png"/><Relationship Id="rId12" Type="http://schemas.openxmlformats.org/officeDocument/2006/relationships/image" Target="../media/image95.png"/><Relationship Id="rId17" Type="http://schemas.openxmlformats.org/officeDocument/2006/relationships/image" Target="../media/image100.svg"/><Relationship Id="rId2" Type="http://schemas.openxmlformats.org/officeDocument/2006/relationships/tags" Target="../tags/tag90.xml"/><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vmlDrawing" Target="../drawings/vmlDrawing36.vml"/><Relationship Id="rId6" Type="http://schemas.openxmlformats.org/officeDocument/2006/relationships/image" Target="../media/image59.png"/><Relationship Id="rId11" Type="http://schemas.openxmlformats.org/officeDocument/2006/relationships/image" Target="../media/image94.svg"/><Relationship Id="rId5" Type="http://schemas.openxmlformats.org/officeDocument/2006/relationships/image" Target="../media/image6.emf"/><Relationship Id="rId15" Type="http://schemas.openxmlformats.org/officeDocument/2006/relationships/image" Target="../media/image98.svg"/><Relationship Id="rId10" Type="http://schemas.openxmlformats.org/officeDocument/2006/relationships/image" Target="../media/image93.png"/><Relationship Id="rId19" Type="http://schemas.openxmlformats.org/officeDocument/2006/relationships/image" Target="../media/image102.svg"/><Relationship Id="rId4" Type="http://schemas.openxmlformats.org/officeDocument/2006/relationships/oleObject" Target="../embeddings/oleObject36.bin"/><Relationship Id="rId9" Type="http://schemas.openxmlformats.org/officeDocument/2006/relationships/image" Target="../media/image73.png"/><Relationship Id="rId14" Type="http://schemas.openxmlformats.org/officeDocument/2006/relationships/image" Target="../media/image97.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vmlDrawing" Target="../drawings/vmlDrawing37.vml"/><Relationship Id="rId6" Type="http://schemas.openxmlformats.org/officeDocument/2006/relationships/image" Target="../media/image105.png"/><Relationship Id="rId5" Type="http://schemas.openxmlformats.org/officeDocument/2006/relationships/image" Target="../media/image6.emf"/><Relationship Id="rId4" Type="http://schemas.openxmlformats.org/officeDocument/2006/relationships/oleObject" Target="../embeddings/oleObject37.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vmlDrawing" Target="../drawings/vmlDrawing38.vml"/><Relationship Id="rId5" Type="http://schemas.openxmlformats.org/officeDocument/2006/relationships/image" Target="../media/image6.emf"/><Relationship Id="rId4" Type="http://schemas.openxmlformats.org/officeDocument/2006/relationships/oleObject" Target="../embeddings/oleObject38.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tags" Target="../tags/tag93.xml"/><Relationship Id="rId1" Type="http://schemas.openxmlformats.org/officeDocument/2006/relationships/vmlDrawing" Target="../drawings/vmlDrawing39.vml"/><Relationship Id="rId6" Type="http://schemas.openxmlformats.org/officeDocument/2006/relationships/image" Target="../media/image6.emf"/><Relationship Id="rId5" Type="http://schemas.openxmlformats.org/officeDocument/2006/relationships/oleObject" Target="../embeddings/oleObject39.bin"/><Relationship Id="rId4"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svg"/><Relationship Id="rId3" Type="http://schemas.openxmlformats.org/officeDocument/2006/relationships/tags" Target="../tags/tag14.xml"/><Relationship Id="rId7" Type="http://schemas.openxmlformats.org/officeDocument/2006/relationships/image" Target="../media/image6.emf"/><Relationship Id="rId12" Type="http://schemas.openxmlformats.org/officeDocument/2006/relationships/image" Target="../media/image19.png"/><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chart" Target="../charts/chart1.xml"/><Relationship Id="rId5" Type="http://schemas.openxmlformats.org/officeDocument/2006/relationships/notesSlide" Target="../notesSlides/notesSlide3.xml"/><Relationship Id="rId10" Type="http://schemas.openxmlformats.org/officeDocument/2006/relationships/image" Target="../media/image18.png"/><Relationship Id="rId4" Type="http://schemas.openxmlformats.org/officeDocument/2006/relationships/slideLayout" Target="../slideLayouts/slideLayout6.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20.svg"/><Relationship Id="rId3" Type="http://schemas.openxmlformats.org/officeDocument/2006/relationships/tags" Target="../tags/tag16.xml"/><Relationship Id="rId7" Type="http://schemas.openxmlformats.org/officeDocument/2006/relationships/image" Target="../media/image6.emf"/><Relationship Id="rId12" Type="http://schemas.openxmlformats.org/officeDocument/2006/relationships/image" Target="../media/image19.png"/><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oleObject" Target="../embeddings/oleObject11.bin"/><Relationship Id="rId11" Type="http://schemas.openxmlformats.org/officeDocument/2006/relationships/image" Target="../media/image18.png"/><Relationship Id="rId5" Type="http://schemas.openxmlformats.org/officeDocument/2006/relationships/notesSlide" Target="../notesSlides/notesSlide4.xml"/><Relationship Id="rId10" Type="http://schemas.openxmlformats.org/officeDocument/2006/relationships/image" Target="../media/image17.pn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tags" Target="../tags/tag18.xml"/><Relationship Id="rId21" Type="http://schemas.openxmlformats.org/officeDocument/2006/relationships/image" Target="../media/image29.svg"/><Relationship Id="rId7" Type="http://schemas.openxmlformats.org/officeDocument/2006/relationships/image" Target="../media/image6.emf"/><Relationship Id="rId12" Type="http://schemas.openxmlformats.org/officeDocument/2006/relationships/image" Target="../media/image17.png"/><Relationship Id="rId17" Type="http://schemas.openxmlformats.org/officeDocument/2006/relationships/image" Target="../media/image25.svg"/><Relationship Id="rId2" Type="http://schemas.openxmlformats.org/officeDocument/2006/relationships/tags" Target="../tags/tag1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vmlDrawing" Target="../drawings/vmlDrawing12.vml"/><Relationship Id="rId6" Type="http://schemas.openxmlformats.org/officeDocument/2006/relationships/oleObject" Target="../embeddings/oleObject12.bin"/><Relationship Id="rId11" Type="http://schemas.openxmlformats.org/officeDocument/2006/relationships/image" Target="../media/image16.png"/><Relationship Id="rId5" Type="http://schemas.openxmlformats.org/officeDocument/2006/relationships/notesSlide" Target="../notesSlides/notesSlide5.xml"/><Relationship Id="rId15" Type="http://schemas.openxmlformats.org/officeDocument/2006/relationships/image" Target="../media/image23.svg"/><Relationship Id="rId10" Type="http://schemas.openxmlformats.org/officeDocument/2006/relationships/image" Target="../media/image20.svg"/><Relationship Id="rId19" Type="http://schemas.openxmlformats.org/officeDocument/2006/relationships/image" Target="../media/image27.svg"/><Relationship Id="rId4" Type="http://schemas.openxmlformats.org/officeDocument/2006/relationships/slideLayout" Target="../slideLayouts/slideLayout6.xml"/><Relationship Id="rId9" Type="http://schemas.openxmlformats.org/officeDocument/2006/relationships/image" Target="../media/image19.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tags" Target="../tags/tag43.xml"/><Relationship Id="rId39" Type="http://schemas.openxmlformats.org/officeDocument/2006/relationships/image" Target="../media/image23.svg"/><Relationship Id="rId21" Type="http://schemas.openxmlformats.org/officeDocument/2006/relationships/tags" Target="../tags/tag38.xml"/><Relationship Id="rId34" Type="http://schemas.openxmlformats.org/officeDocument/2006/relationships/image" Target="../media/image19.png"/><Relationship Id="rId42" Type="http://schemas.openxmlformats.org/officeDocument/2006/relationships/chart" Target="../charts/chart8.xml"/><Relationship Id="rId47" Type="http://schemas.openxmlformats.org/officeDocument/2006/relationships/image" Target="../media/image27.svg"/><Relationship Id="rId7" Type="http://schemas.openxmlformats.org/officeDocument/2006/relationships/tags" Target="../tags/tag24.xml"/><Relationship Id="rId2" Type="http://schemas.openxmlformats.org/officeDocument/2006/relationships/tags" Target="../tags/tag19.xml"/><Relationship Id="rId16" Type="http://schemas.openxmlformats.org/officeDocument/2006/relationships/tags" Target="../tags/tag33.xml"/><Relationship Id="rId29" Type="http://schemas.openxmlformats.org/officeDocument/2006/relationships/notesSlide" Target="../notesSlides/notesSlide6.xml"/><Relationship Id="rId11" Type="http://schemas.openxmlformats.org/officeDocument/2006/relationships/tags" Target="../tags/tag28.xml"/><Relationship Id="rId24" Type="http://schemas.openxmlformats.org/officeDocument/2006/relationships/tags" Target="../tags/tag41.xml"/><Relationship Id="rId32" Type="http://schemas.openxmlformats.org/officeDocument/2006/relationships/chart" Target="../charts/chart4.xml"/><Relationship Id="rId37" Type="http://schemas.openxmlformats.org/officeDocument/2006/relationships/image" Target="../media/image17.png"/><Relationship Id="rId40" Type="http://schemas.openxmlformats.org/officeDocument/2006/relationships/chart" Target="../charts/chart6.xml"/><Relationship Id="rId45" Type="http://schemas.openxmlformats.org/officeDocument/2006/relationships/image" Target="../media/image25.svg"/><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slideLayout" Target="../slideLayouts/slideLayout6.xml"/><Relationship Id="rId36" Type="http://schemas.openxmlformats.org/officeDocument/2006/relationships/image" Target="../media/image16.png"/><Relationship Id="rId49" Type="http://schemas.openxmlformats.org/officeDocument/2006/relationships/image" Target="../media/image29.svg"/><Relationship Id="rId10" Type="http://schemas.openxmlformats.org/officeDocument/2006/relationships/tags" Target="../tags/tag27.xml"/><Relationship Id="rId19" Type="http://schemas.openxmlformats.org/officeDocument/2006/relationships/tags" Target="../tags/tag36.xml"/><Relationship Id="rId31" Type="http://schemas.openxmlformats.org/officeDocument/2006/relationships/image" Target="../media/image6.emf"/><Relationship Id="rId44" Type="http://schemas.openxmlformats.org/officeDocument/2006/relationships/image" Target="../media/image24.pn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tags" Target="../tags/tag44.xml"/><Relationship Id="rId30" Type="http://schemas.openxmlformats.org/officeDocument/2006/relationships/oleObject" Target="../embeddings/oleObject13.bin"/><Relationship Id="rId35" Type="http://schemas.openxmlformats.org/officeDocument/2006/relationships/image" Target="../media/image20.svg"/><Relationship Id="rId43" Type="http://schemas.openxmlformats.org/officeDocument/2006/relationships/chart" Target="../charts/chart9.xml"/><Relationship Id="rId48" Type="http://schemas.openxmlformats.org/officeDocument/2006/relationships/image" Target="../media/image28.png"/><Relationship Id="rId8" Type="http://schemas.openxmlformats.org/officeDocument/2006/relationships/tags" Target="../tags/tag25.xml"/><Relationship Id="rId3" Type="http://schemas.openxmlformats.org/officeDocument/2006/relationships/tags" Target="../tags/tag20.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tags" Target="../tags/tag42.xml"/><Relationship Id="rId33" Type="http://schemas.openxmlformats.org/officeDocument/2006/relationships/chart" Target="../charts/chart5.xml"/><Relationship Id="rId38" Type="http://schemas.openxmlformats.org/officeDocument/2006/relationships/image" Target="../media/image22.png"/><Relationship Id="rId46" Type="http://schemas.openxmlformats.org/officeDocument/2006/relationships/image" Target="../media/image26.png"/><Relationship Id="rId20" Type="http://schemas.openxmlformats.org/officeDocument/2006/relationships/tags" Target="../tags/tag37.xml"/><Relationship Id="rId41" Type="http://schemas.openxmlformats.org/officeDocument/2006/relationships/chart" Target="../charts/chart7.xml"/><Relationship Id="rId1" Type="http://schemas.openxmlformats.org/officeDocument/2006/relationships/vmlDrawing" Target="../drawings/vmlDrawing13.vml"/><Relationship Id="rId6" Type="http://schemas.openxmlformats.org/officeDocument/2006/relationships/tags" Target="../tags/tag23.xml"/></Relationships>
</file>

<file path=ppt/slides/_rels/slide8.xml.rels><?xml version="1.0" encoding="UTF-8" standalone="yes"?>
<Relationships xmlns="http://schemas.openxmlformats.org/package/2006/relationships"><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slideLayout" Target="../slideLayouts/slideLayout6.xml"/><Relationship Id="rId39" Type="http://schemas.openxmlformats.org/officeDocument/2006/relationships/chart" Target="../charts/chart11.xml"/><Relationship Id="rId21" Type="http://schemas.openxmlformats.org/officeDocument/2006/relationships/tags" Target="../tags/tag64.xml"/><Relationship Id="rId34" Type="http://schemas.openxmlformats.org/officeDocument/2006/relationships/image" Target="../media/image30.png"/><Relationship Id="rId42" Type="http://schemas.openxmlformats.org/officeDocument/2006/relationships/image" Target="../media/image41.png"/><Relationship Id="rId47" Type="http://schemas.openxmlformats.org/officeDocument/2006/relationships/image" Target="../media/image46.png"/><Relationship Id="rId50" Type="http://schemas.openxmlformats.org/officeDocument/2006/relationships/image" Target="../media/image24.png"/><Relationship Id="rId55" Type="http://schemas.openxmlformats.org/officeDocument/2006/relationships/image" Target="../media/image58.png"/><Relationship Id="rId7" Type="http://schemas.openxmlformats.org/officeDocument/2006/relationships/tags" Target="../tags/tag50.xml"/><Relationship Id="rId2" Type="http://schemas.openxmlformats.org/officeDocument/2006/relationships/tags" Target="../tags/tag45.xml"/><Relationship Id="rId16" Type="http://schemas.openxmlformats.org/officeDocument/2006/relationships/tags" Target="../tags/tag59.xml"/><Relationship Id="rId29" Type="http://schemas.openxmlformats.org/officeDocument/2006/relationships/image" Target="../media/image6.emf"/><Relationship Id="rId11" Type="http://schemas.openxmlformats.org/officeDocument/2006/relationships/tags" Target="../tags/tag54.xml"/><Relationship Id="rId24" Type="http://schemas.openxmlformats.org/officeDocument/2006/relationships/tags" Target="../tags/tag67.xml"/><Relationship Id="rId32" Type="http://schemas.openxmlformats.org/officeDocument/2006/relationships/image" Target="../media/image16.png"/><Relationship Id="rId37" Type="http://schemas.openxmlformats.org/officeDocument/2006/relationships/image" Target="../media/image23.svg"/><Relationship Id="rId40" Type="http://schemas.openxmlformats.org/officeDocument/2006/relationships/chart" Target="../charts/chart12.xml"/><Relationship Id="rId45" Type="http://schemas.openxmlformats.org/officeDocument/2006/relationships/image" Target="../media/image44.png"/><Relationship Id="rId53" Type="http://schemas.openxmlformats.org/officeDocument/2006/relationships/image" Target="../media/image56.png"/><Relationship Id="rId58" Type="http://schemas.openxmlformats.org/officeDocument/2006/relationships/image" Target="../media/image28.png"/><Relationship Id="rId5" Type="http://schemas.openxmlformats.org/officeDocument/2006/relationships/tags" Target="../tags/tag48.xml"/><Relationship Id="rId19" Type="http://schemas.openxmlformats.org/officeDocument/2006/relationships/tags" Target="../tags/tag6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 Id="rId27" Type="http://schemas.openxmlformats.org/officeDocument/2006/relationships/notesSlide" Target="../notesSlides/notesSlide7.xml"/><Relationship Id="rId30" Type="http://schemas.openxmlformats.org/officeDocument/2006/relationships/image" Target="../media/image19.png"/><Relationship Id="rId35" Type="http://schemas.openxmlformats.org/officeDocument/2006/relationships/image" Target="../media/image31.svg"/><Relationship Id="rId43" Type="http://schemas.openxmlformats.org/officeDocument/2006/relationships/image" Target="../media/image42.png"/><Relationship Id="rId48" Type="http://schemas.openxmlformats.org/officeDocument/2006/relationships/image" Target="../media/image47.png"/><Relationship Id="rId56" Type="http://schemas.openxmlformats.org/officeDocument/2006/relationships/image" Target="../media/image26.png"/><Relationship Id="rId8" Type="http://schemas.openxmlformats.org/officeDocument/2006/relationships/tags" Target="../tags/tag51.xml"/><Relationship Id="rId51" Type="http://schemas.openxmlformats.org/officeDocument/2006/relationships/image" Target="../media/image25.svg"/><Relationship Id="rId3" Type="http://schemas.openxmlformats.org/officeDocument/2006/relationships/tags" Target="../tags/tag46.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tags" Target="../tags/tag68.xml"/><Relationship Id="rId33" Type="http://schemas.openxmlformats.org/officeDocument/2006/relationships/image" Target="../media/image17.png"/><Relationship Id="rId38" Type="http://schemas.openxmlformats.org/officeDocument/2006/relationships/chart" Target="../charts/chart10.xml"/><Relationship Id="rId46" Type="http://schemas.openxmlformats.org/officeDocument/2006/relationships/image" Target="../media/image45.png"/><Relationship Id="rId59" Type="http://schemas.openxmlformats.org/officeDocument/2006/relationships/image" Target="../media/image29.svg"/><Relationship Id="rId20" Type="http://schemas.openxmlformats.org/officeDocument/2006/relationships/tags" Target="../tags/tag63.xml"/><Relationship Id="rId41" Type="http://schemas.openxmlformats.org/officeDocument/2006/relationships/chart" Target="../charts/chart13.xml"/><Relationship Id="rId54" Type="http://schemas.openxmlformats.org/officeDocument/2006/relationships/image" Target="../media/image57.png"/><Relationship Id="rId1" Type="http://schemas.openxmlformats.org/officeDocument/2006/relationships/vmlDrawing" Target="../drawings/vmlDrawing14.vml"/><Relationship Id="rId6" Type="http://schemas.openxmlformats.org/officeDocument/2006/relationships/tags" Target="../tags/tag49.xml"/><Relationship Id="rId15" Type="http://schemas.openxmlformats.org/officeDocument/2006/relationships/tags" Target="../tags/tag58.xml"/><Relationship Id="rId23" Type="http://schemas.openxmlformats.org/officeDocument/2006/relationships/tags" Target="../tags/tag66.xml"/><Relationship Id="rId28" Type="http://schemas.openxmlformats.org/officeDocument/2006/relationships/oleObject" Target="../embeddings/oleObject14.bin"/><Relationship Id="rId36" Type="http://schemas.openxmlformats.org/officeDocument/2006/relationships/image" Target="../media/image22.png"/><Relationship Id="rId49" Type="http://schemas.openxmlformats.org/officeDocument/2006/relationships/image" Target="../media/image48.png"/><Relationship Id="rId57" Type="http://schemas.openxmlformats.org/officeDocument/2006/relationships/image" Target="../media/image27.svg"/><Relationship Id="rId10" Type="http://schemas.openxmlformats.org/officeDocument/2006/relationships/tags" Target="../tags/tag53.xml"/><Relationship Id="rId31" Type="http://schemas.openxmlformats.org/officeDocument/2006/relationships/image" Target="../media/image20.svg"/><Relationship Id="rId44" Type="http://schemas.openxmlformats.org/officeDocument/2006/relationships/image" Target="../media/image43.png"/><Relationship Id="rId52"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3" Type="http://schemas.openxmlformats.org/officeDocument/2006/relationships/slideLayout" Target="../slideLayouts/slideLayout6.xml"/><Relationship Id="rId21" Type="http://schemas.openxmlformats.org/officeDocument/2006/relationships/image" Target="../media/image50.png"/><Relationship Id="rId7" Type="http://schemas.openxmlformats.org/officeDocument/2006/relationships/image" Target="../media/image16.png"/><Relationship Id="rId12" Type="http://schemas.openxmlformats.org/officeDocument/2006/relationships/image" Target="../media/image36.png"/><Relationship Id="rId17" Type="http://schemas.openxmlformats.org/officeDocument/2006/relationships/image" Target="../media/image49.png"/><Relationship Id="rId2" Type="http://schemas.openxmlformats.org/officeDocument/2006/relationships/tags" Target="../tags/tag69.xml"/><Relationship Id="rId16" Type="http://schemas.openxmlformats.org/officeDocument/2006/relationships/image" Target="../media/image40.png"/><Relationship Id="rId1" Type="http://schemas.openxmlformats.org/officeDocument/2006/relationships/vmlDrawing" Target="../drawings/vmlDrawing15.vml"/><Relationship Id="rId6" Type="http://schemas.openxmlformats.org/officeDocument/2006/relationships/image" Target="../media/image6.emf"/><Relationship Id="rId11" Type="http://schemas.openxmlformats.org/officeDocument/2006/relationships/image" Target="../media/image35.jpeg"/><Relationship Id="rId5" Type="http://schemas.openxmlformats.org/officeDocument/2006/relationships/oleObject" Target="../embeddings/oleObject15.bin"/><Relationship Id="rId15" Type="http://schemas.openxmlformats.org/officeDocument/2006/relationships/image" Target="../media/image39.jpeg"/><Relationship Id="rId23" Type="http://schemas.openxmlformats.org/officeDocument/2006/relationships/image" Target="../media/image52.png"/><Relationship Id="rId10" Type="http://schemas.openxmlformats.org/officeDocument/2006/relationships/image" Target="../media/image34.jpeg"/><Relationship Id="rId4" Type="http://schemas.openxmlformats.org/officeDocument/2006/relationships/notesSlide" Target="../notesSlides/notesSlide8.xml"/><Relationship Id="rId9" Type="http://schemas.openxmlformats.org/officeDocument/2006/relationships/image" Target="../media/image33.jpeg"/><Relationship Id="rId14" Type="http://schemas.openxmlformats.org/officeDocument/2006/relationships/image" Target="../media/image38.jpeg"/><Relationship Id="rId22"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2D66917-0E50-469E-AE25-DB6EE08B88D0}"/>
              </a:ext>
            </a:extLst>
          </p:cNvPr>
          <p:cNvGraphicFramePr>
            <a:graphicFrameLocks noChangeAspect="1"/>
          </p:cNvGraphicFramePr>
          <p:nvPr>
            <p:custDataLst>
              <p:tags r:id="rId2"/>
            </p:custDataLst>
            <p:extLst>
              <p:ext uri="{D42A27DB-BD31-4B8C-83A1-F6EECF244321}">
                <p14:modId xmlns:p14="http://schemas.microsoft.com/office/powerpoint/2010/main" val="2031398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59" name="think-cell Folie" r:id="rId5" imgW="415" imgH="416" progId="TCLayout.ActiveDocument.1">
                  <p:embed/>
                </p:oleObj>
              </mc:Choice>
              <mc:Fallback>
                <p:oleObj name="think-cell Folie"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B33FBC7B-6104-487F-BB3C-E957CDE05C65}"/>
              </a:ext>
            </a:extLst>
          </p:cNvPr>
          <p:cNvPicPr>
            <a:picLocks noChangeAspect="1"/>
          </p:cNvPicPr>
          <p:nvPr/>
        </p:nvPicPr>
        <p:blipFill>
          <a:blip r:embed="rId7"/>
          <a:stretch>
            <a:fillRect/>
          </a:stretch>
        </p:blipFill>
        <p:spPr>
          <a:xfrm>
            <a:off x="157436" y="2242499"/>
            <a:ext cx="12168671" cy="3804234"/>
          </a:xfrm>
          <a:prstGeom prst="rect">
            <a:avLst/>
          </a:prstGeom>
        </p:spPr>
      </p:pic>
    </p:spTree>
    <p:extLst>
      <p:ext uri="{BB962C8B-B14F-4D97-AF65-F5344CB8AC3E}">
        <p14:creationId xmlns:p14="http://schemas.microsoft.com/office/powerpoint/2010/main" val="3548607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80E5D5B-61E0-4041-A730-BCF0BC514630}"/>
              </a:ext>
            </a:extLst>
          </p:cNvPr>
          <p:cNvGraphicFramePr>
            <a:graphicFrameLocks noChangeAspect="1"/>
          </p:cNvGraphicFramePr>
          <p:nvPr>
            <p:custDataLst>
              <p:tags r:id="rId2"/>
            </p:custDataLst>
            <p:extLst>
              <p:ext uri="{D42A27DB-BD31-4B8C-83A1-F6EECF244321}">
                <p14:modId xmlns:p14="http://schemas.microsoft.com/office/powerpoint/2010/main" val="661108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715"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Fußzeilenplatzhalter 181">
            <a:extLst>
              <a:ext uri="{FF2B5EF4-FFF2-40B4-BE49-F238E27FC236}">
                <a16:creationId xmlns:a16="http://schemas.microsoft.com/office/drawing/2014/main" id="{000F614C-C981-4F05-A2FE-B1F9059F12CA}"/>
              </a:ext>
            </a:extLst>
          </p:cNvPr>
          <p:cNvSpPr txBox="1">
            <a:spLocks/>
          </p:cNvSpPr>
          <p:nvPr/>
        </p:nvSpPr>
        <p:spPr>
          <a:xfrm>
            <a:off x="-732760" y="6165397"/>
            <a:ext cx="5196115" cy="538389"/>
          </a:xfrm>
          <a:prstGeom prst="rect">
            <a:avLst/>
          </a:prstGeom>
        </p:spPr>
        <p:txBody>
          <a:bodyPr vert="horz" lIns="0" tIns="0" rIns="0" bIns="0" rtlCol="0" anchor="b"/>
          <a:lstStyle>
            <a:defPPr>
              <a:defRPr lang="de-DE"/>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ACDB0DC6-C011-4F0F-80CE-68D3B7406F84}"/>
              </a:ext>
            </a:extLst>
          </p:cNvPr>
          <p:cNvPicPr>
            <a:picLocks noChangeAspect="1"/>
          </p:cNvPicPr>
          <p:nvPr/>
        </p:nvPicPr>
        <p:blipFill>
          <a:blip r:embed="rId6"/>
          <a:stretch>
            <a:fillRect/>
          </a:stretch>
        </p:blipFill>
        <p:spPr>
          <a:xfrm>
            <a:off x="255526" y="162353"/>
            <a:ext cx="11680948" cy="5895343"/>
          </a:xfrm>
          <a:prstGeom prst="rect">
            <a:avLst/>
          </a:prstGeom>
        </p:spPr>
      </p:pic>
    </p:spTree>
    <p:extLst>
      <p:ext uri="{BB962C8B-B14F-4D97-AF65-F5344CB8AC3E}">
        <p14:creationId xmlns:p14="http://schemas.microsoft.com/office/powerpoint/2010/main" val="196244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extLst>
              <p:ext uri="{D42A27DB-BD31-4B8C-83A1-F6EECF244321}">
                <p14:modId xmlns:p14="http://schemas.microsoft.com/office/powerpoint/2010/main" val="1902772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65"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62C3CB7D-814B-4B33-A108-7BC97ADAA16F}"/>
              </a:ext>
            </a:extLst>
          </p:cNvPr>
          <p:cNvPicPr>
            <a:picLocks noChangeAspect="1"/>
          </p:cNvPicPr>
          <p:nvPr/>
        </p:nvPicPr>
        <p:blipFill>
          <a:blip r:embed="rId6"/>
          <a:stretch>
            <a:fillRect/>
          </a:stretch>
        </p:blipFill>
        <p:spPr>
          <a:xfrm>
            <a:off x="636815" y="145839"/>
            <a:ext cx="11187130" cy="6273328"/>
          </a:xfrm>
          <a:prstGeom prst="rect">
            <a:avLst/>
          </a:prstGeom>
        </p:spPr>
      </p:pic>
    </p:spTree>
    <p:extLst>
      <p:ext uri="{BB962C8B-B14F-4D97-AF65-F5344CB8AC3E}">
        <p14:creationId xmlns:p14="http://schemas.microsoft.com/office/powerpoint/2010/main" val="1457304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1741255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90"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1C5DAB"/>
                </a:solidFill>
                <a:latin typeface="+mj-lt"/>
                <a:cs typeface="Segoe UI" panose="020B0502040204020203" pitchFamily="34" charset="0"/>
              </a:rPr>
              <a:t>Structure of the Research Program:</a:t>
            </a:r>
          </a:p>
          <a:p>
            <a:pPr lvl="0" defTabSz="914400">
              <a:defRPr/>
            </a:pPr>
            <a:r>
              <a:rPr lang="en-US" sz="2400" dirty="0">
                <a:solidFill>
                  <a:srgbClr val="1C5DAB"/>
                </a:solidFill>
                <a:latin typeface="+mj-lt"/>
                <a:cs typeface="Segoe UI" panose="020B0502040204020203" pitchFamily="34" charset="0"/>
              </a:rPr>
              <a:t>Strategic Research Areas Extend Across all Competence Areas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latin typeface="+mj-lt"/>
              </a:rPr>
              <a:t>The Integrated Fuel &amp; Chemical Science Center</a:t>
            </a:r>
          </a:p>
          <a:p>
            <a:r>
              <a:rPr lang="en-US" dirty="0">
                <a:solidFill>
                  <a:srgbClr val="81B3E1"/>
                </a:solidFill>
                <a:latin typeface="+mj-lt"/>
              </a:rPr>
              <a:t>IAB Meeting | Aachen | 13.06.2024 | </a:t>
            </a:r>
            <a:r>
              <a:rPr lang="en-US" dirty="0">
                <a:solidFill>
                  <a:srgbClr val="D2232A"/>
                </a:solidFill>
                <a:latin typeface="+mj-lt"/>
              </a:rPr>
              <a:t>confidential</a:t>
            </a:r>
          </a:p>
        </p:txBody>
      </p:sp>
      <p:pic>
        <p:nvPicPr>
          <p:cNvPr id="2" name="Grafik 1">
            <a:extLst>
              <a:ext uri="{FF2B5EF4-FFF2-40B4-BE49-F238E27FC236}">
                <a16:creationId xmlns:a16="http://schemas.microsoft.com/office/drawing/2014/main" id="{C4217394-825D-4E64-B7A8-CFC98BA16550}"/>
              </a:ext>
            </a:extLst>
          </p:cNvPr>
          <p:cNvPicPr>
            <a:picLocks noChangeAspect="1"/>
          </p:cNvPicPr>
          <p:nvPr/>
        </p:nvPicPr>
        <p:blipFill>
          <a:blip r:embed="rId6"/>
          <a:stretch>
            <a:fillRect/>
          </a:stretch>
        </p:blipFill>
        <p:spPr>
          <a:xfrm>
            <a:off x="1385224" y="1029251"/>
            <a:ext cx="8412240" cy="5113322"/>
          </a:xfrm>
          <a:prstGeom prst="rect">
            <a:avLst/>
          </a:prstGeom>
        </p:spPr>
      </p:pic>
    </p:spTree>
    <p:extLst>
      <p:ext uri="{BB962C8B-B14F-4D97-AF65-F5344CB8AC3E}">
        <p14:creationId xmlns:p14="http://schemas.microsoft.com/office/powerpoint/2010/main" val="276541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59"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cs typeface="Segoe UI" panose="020B0502040204020203" pitchFamily="34" charset="0"/>
              </a:rPr>
              <a:t>Scientific Objectives - Propulsion</a:t>
            </a:r>
          </a:p>
        </p:txBody>
      </p:sp>
      <p:sp>
        <p:nvSpPr>
          <p:cNvPr id="9" name="Rechteck 8">
            <a:extLst>
              <a:ext uri="{FF2B5EF4-FFF2-40B4-BE49-F238E27FC236}">
                <a16:creationId xmlns:a16="http://schemas.microsoft.com/office/drawing/2014/main" id="{C18F274C-76E3-42B9-921B-0D57D2E7A352}"/>
              </a:ext>
            </a:extLst>
          </p:cNvPr>
          <p:cNvSpPr/>
          <p:nvPr/>
        </p:nvSpPr>
        <p:spPr>
          <a:xfrm>
            <a:off x="7759700" y="1036821"/>
            <a:ext cx="4025900" cy="2053319"/>
          </a:xfrm>
          <a:prstGeom prst="rect">
            <a:avLst/>
          </a:prstGeom>
        </p:spPr>
        <p:txBody>
          <a:bodyPr wrap="square">
            <a:spAutoFit/>
          </a:bodyPr>
          <a:lstStyle/>
          <a:p>
            <a:pPr algn="just">
              <a:lnSpc>
                <a:spcPct val="115000"/>
              </a:lnSpc>
              <a:spcBef>
                <a:spcPts val="300"/>
              </a:spcBef>
              <a:spcAft>
                <a:spcPts val="300"/>
              </a:spcAft>
            </a:pPr>
            <a:r>
              <a:rPr lang="en-US" sz="1400" dirty="0"/>
              <a:t>Mitigate carbon emissions from existing vehicle fleet by </a:t>
            </a:r>
            <a:r>
              <a:rPr lang="en-US" sz="1400" dirty="0">
                <a:solidFill>
                  <a:srgbClr val="1C5DAB"/>
                </a:solidFill>
              </a:rPr>
              <a:t>developing bio-hybrid fuel based molecularly-controlled engine concepts  </a:t>
            </a:r>
            <a:r>
              <a:rPr lang="en-US" sz="1400" dirty="0"/>
              <a:t>that can be </a:t>
            </a:r>
            <a:r>
              <a:rPr lang="en-US" sz="1400" dirty="0">
                <a:solidFill>
                  <a:srgbClr val="00539E"/>
                </a:solidFill>
              </a:rPr>
              <a:t>retrofitted</a:t>
            </a:r>
            <a:r>
              <a:rPr lang="en-US" sz="1400" dirty="0"/>
              <a:t> to existing combustion systems enabled through advanced technologies for combustion and aftertreatment systems with energy conversion </a:t>
            </a:r>
            <a:r>
              <a:rPr lang="en-US" sz="1400" dirty="0">
                <a:solidFill>
                  <a:srgbClr val="1C5DAB"/>
                </a:solidFill>
              </a:rPr>
              <a:t>efficiencies beyond 50 % and near-zero pollutant emissions</a:t>
            </a:r>
            <a:r>
              <a:rPr lang="en-US" sz="1400" dirty="0"/>
              <a:t>.</a:t>
            </a:r>
            <a:endParaRPr lang="de-DE" sz="1400" dirty="0"/>
          </a:p>
        </p:txBody>
      </p:sp>
      <p:sp>
        <p:nvSpPr>
          <p:cNvPr id="11" name="Rechteck 10">
            <a:extLst>
              <a:ext uri="{FF2B5EF4-FFF2-40B4-BE49-F238E27FC236}">
                <a16:creationId xmlns:a16="http://schemas.microsoft.com/office/drawing/2014/main" id="{B645196B-A465-4F59-9A4D-47DA3D4D2BC8}"/>
              </a:ext>
            </a:extLst>
          </p:cNvPr>
          <p:cNvSpPr/>
          <p:nvPr/>
        </p:nvSpPr>
        <p:spPr>
          <a:xfrm>
            <a:off x="7759700" y="4138378"/>
            <a:ext cx="4025900" cy="155779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Develop </a:t>
            </a:r>
            <a:r>
              <a:rPr lang="en-US" sz="1400" dirty="0">
                <a:solidFill>
                  <a:srgbClr val="1C5DAB"/>
                </a:solidFill>
                <a:ea typeface="Calibri" panose="020F0502020204030204" pitchFamily="34" charset="0"/>
              </a:rPr>
              <a:t>carbon- and ammonia-based fuel cell concepts </a:t>
            </a:r>
            <a:r>
              <a:rPr lang="en-US" sz="1400" dirty="0">
                <a:ea typeface="Calibri" panose="020F0502020204030204" pitchFamily="34" charset="0"/>
              </a:rPr>
              <a:t>and ammonia-fueled combustion engines for new passenger vehicles, heady-duty, and marine applications enabled by fundamental understanding of the involved thermochemical and electrochemical processes </a:t>
            </a:r>
            <a:endParaRPr lang="de-DE" sz="1400" dirty="0">
              <a:ea typeface="Calibri" panose="020F0502020204030204" pitchFamily="34" charset="0"/>
            </a:endParaRPr>
          </a:p>
        </p:txBody>
      </p:sp>
      <p:grpSp>
        <p:nvGrpSpPr>
          <p:cNvPr id="37" name="Gruppieren 36">
            <a:extLst>
              <a:ext uri="{FF2B5EF4-FFF2-40B4-BE49-F238E27FC236}">
                <a16:creationId xmlns:a16="http://schemas.microsoft.com/office/drawing/2014/main" id="{240CDC79-5ED6-41EC-88A3-C356ED219387}"/>
              </a:ext>
            </a:extLst>
          </p:cNvPr>
          <p:cNvGrpSpPr>
            <a:grpSpLocks noChangeAspect="1"/>
          </p:cNvGrpSpPr>
          <p:nvPr/>
        </p:nvGrpSpPr>
        <p:grpSpPr>
          <a:xfrm>
            <a:off x="6835004" y="1603013"/>
            <a:ext cx="945732" cy="920935"/>
            <a:chOff x="7675018" y="2436470"/>
            <a:chExt cx="1950499" cy="1950499"/>
          </a:xfrm>
        </p:grpSpPr>
        <p:sp>
          <p:nvSpPr>
            <p:cNvPr id="38" name="Ellipse 9">
              <a:extLst>
                <a:ext uri="{FF2B5EF4-FFF2-40B4-BE49-F238E27FC236}">
                  <a16:creationId xmlns:a16="http://schemas.microsoft.com/office/drawing/2014/main" id="{339AADDA-C168-48B5-9D6B-B923DC62FAE9}"/>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39" name="Gruppieren 38">
              <a:extLst>
                <a:ext uri="{FF2B5EF4-FFF2-40B4-BE49-F238E27FC236}">
                  <a16:creationId xmlns:a16="http://schemas.microsoft.com/office/drawing/2014/main" id="{B49F007E-67FE-41AB-828E-D612AB0AF2AA}"/>
                </a:ext>
              </a:extLst>
            </p:cNvPr>
            <p:cNvGrpSpPr>
              <a:grpSpLocks noChangeAspect="1"/>
            </p:cNvGrpSpPr>
            <p:nvPr/>
          </p:nvGrpSpPr>
          <p:grpSpPr>
            <a:xfrm>
              <a:off x="8112049" y="2728405"/>
              <a:ext cx="1076436" cy="1366629"/>
              <a:chOff x="4524775" y="1336089"/>
              <a:chExt cx="3079701" cy="3909947"/>
            </a:xfrm>
          </p:grpSpPr>
          <p:sp>
            <p:nvSpPr>
              <p:cNvPr id="40" name="Rechteck 4">
                <a:extLst>
                  <a:ext uri="{FF2B5EF4-FFF2-40B4-BE49-F238E27FC236}">
                    <a16:creationId xmlns:a16="http://schemas.microsoft.com/office/drawing/2014/main" id="{E42E8913-3DD4-4B53-874A-BAC8A08031CF}"/>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41" name="Halbbogen 5">
                <a:extLst>
                  <a:ext uri="{FF2B5EF4-FFF2-40B4-BE49-F238E27FC236}">
                    <a16:creationId xmlns:a16="http://schemas.microsoft.com/office/drawing/2014/main" id="{89602BEF-A118-4C44-8BCB-869004554E49}"/>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2" name="Rechteck 15">
                <a:extLst>
                  <a:ext uri="{FF2B5EF4-FFF2-40B4-BE49-F238E27FC236}">
                    <a16:creationId xmlns:a16="http://schemas.microsoft.com/office/drawing/2014/main" id="{C1970797-1148-4743-BD25-CDC7480E277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43" name="Freihandform 16">
                <a:extLst>
                  <a:ext uri="{FF2B5EF4-FFF2-40B4-BE49-F238E27FC236}">
                    <a16:creationId xmlns:a16="http://schemas.microsoft.com/office/drawing/2014/main" id="{9FA46893-423D-44DC-8659-0F1119A2A83F}"/>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44" name="Halbbogen 17">
                <a:extLst>
                  <a:ext uri="{FF2B5EF4-FFF2-40B4-BE49-F238E27FC236}">
                    <a16:creationId xmlns:a16="http://schemas.microsoft.com/office/drawing/2014/main" id="{9A4FB6BA-523A-4E4F-AEB6-89A774B33A36}"/>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5" name="Halbbogen 18">
                <a:extLst>
                  <a:ext uri="{FF2B5EF4-FFF2-40B4-BE49-F238E27FC236}">
                    <a16:creationId xmlns:a16="http://schemas.microsoft.com/office/drawing/2014/main" id="{B0AF4CC5-D3F9-4A52-BC2F-E1167782E63F}"/>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6" name="Halbbogen 18">
                <a:extLst>
                  <a:ext uri="{FF2B5EF4-FFF2-40B4-BE49-F238E27FC236}">
                    <a16:creationId xmlns:a16="http://schemas.microsoft.com/office/drawing/2014/main" id="{81545874-A9C2-4552-B807-6D07C1A7C327}"/>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7" name="Halbbogen 18">
                <a:extLst>
                  <a:ext uri="{FF2B5EF4-FFF2-40B4-BE49-F238E27FC236}">
                    <a16:creationId xmlns:a16="http://schemas.microsoft.com/office/drawing/2014/main" id="{F35F65E1-876A-4930-9CE5-547131CEBB58}"/>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grpSp>
        <p:nvGrpSpPr>
          <p:cNvPr id="48" name="Gruppieren 47">
            <a:extLst>
              <a:ext uri="{FF2B5EF4-FFF2-40B4-BE49-F238E27FC236}">
                <a16:creationId xmlns:a16="http://schemas.microsoft.com/office/drawing/2014/main" id="{35F8B2A7-0BA1-4DC4-B035-6BAE6D61B1F8}"/>
              </a:ext>
            </a:extLst>
          </p:cNvPr>
          <p:cNvGrpSpPr>
            <a:grpSpLocks noChangeAspect="1"/>
          </p:cNvGrpSpPr>
          <p:nvPr/>
        </p:nvGrpSpPr>
        <p:grpSpPr>
          <a:xfrm>
            <a:off x="6851238" y="4456810"/>
            <a:ext cx="945732" cy="920935"/>
            <a:chOff x="7675018" y="2436470"/>
            <a:chExt cx="1950499" cy="1950499"/>
          </a:xfrm>
        </p:grpSpPr>
        <p:sp>
          <p:nvSpPr>
            <p:cNvPr id="49" name="Ellipse 9">
              <a:extLst>
                <a:ext uri="{FF2B5EF4-FFF2-40B4-BE49-F238E27FC236}">
                  <a16:creationId xmlns:a16="http://schemas.microsoft.com/office/drawing/2014/main" id="{BDD16444-C86C-4DF9-AD5E-3189290085BB}"/>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50" name="Gruppieren 49">
              <a:extLst>
                <a:ext uri="{FF2B5EF4-FFF2-40B4-BE49-F238E27FC236}">
                  <a16:creationId xmlns:a16="http://schemas.microsoft.com/office/drawing/2014/main" id="{7D1D8E5D-B0D6-4BF5-A286-C23D5D91A041}"/>
                </a:ext>
              </a:extLst>
            </p:cNvPr>
            <p:cNvGrpSpPr>
              <a:grpSpLocks noChangeAspect="1"/>
            </p:cNvGrpSpPr>
            <p:nvPr/>
          </p:nvGrpSpPr>
          <p:grpSpPr>
            <a:xfrm>
              <a:off x="8112049" y="2728405"/>
              <a:ext cx="1076436" cy="1366629"/>
              <a:chOff x="4524775" y="1336089"/>
              <a:chExt cx="3079701" cy="3909947"/>
            </a:xfrm>
          </p:grpSpPr>
          <p:sp>
            <p:nvSpPr>
              <p:cNvPr id="51" name="Rechteck 4">
                <a:extLst>
                  <a:ext uri="{FF2B5EF4-FFF2-40B4-BE49-F238E27FC236}">
                    <a16:creationId xmlns:a16="http://schemas.microsoft.com/office/drawing/2014/main" id="{41164EA0-F0A1-4B03-9348-A7DA0476D5CA}"/>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52" name="Halbbogen 5">
                <a:extLst>
                  <a:ext uri="{FF2B5EF4-FFF2-40B4-BE49-F238E27FC236}">
                    <a16:creationId xmlns:a16="http://schemas.microsoft.com/office/drawing/2014/main" id="{46FD42C8-3AA7-43FF-985C-030D3E5720B9}"/>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3" name="Rechteck 15">
                <a:extLst>
                  <a:ext uri="{FF2B5EF4-FFF2-40B4-BE49-F238E27FC236}">
                    <a16:creationId xmlns:a16="http://schemas.microsoft.com/office/drawing/2014/main" id="{F83B185B-50AE-4211-85D0-67ACF72BBE5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54" name="Freihandform 16">
                <a:extLst>
                  <a:ext uri="{FF2B5EF4-FFF2-40B4-BE49-F238E27FC236}">
                    <a16:creationId xmlns:a16="http://schemas.microsoft.com/office/drawing/2014/main" id="{7A0F9FA3-7BEE-4A3B-ADE0-C27905FE03B5}"/>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55" name="Halbbogen 17">
                <a:extLst>
                  <a:ext uri="{FF2B5EF4-FFF2-40B4-BE49-F238E27FC236}">
                    <a16:creationId xmlns:a16="http://schemas.microsoft.com/office/drawing/2014/main" id="{93D7B702-D35B-49CD-A4FE-BA5FEC5E0717}"/>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6" name="Halbbogen 18">
                <a:extLst>
                  <a:ext uri="{FF2B5EF4-FFF2-40B4-BE49-F238E27FC236}">
                    <a16:creationId xmlns:a16="http://schemas.microsoft.com/office/drawing/2014/main" id="{B006FA9E-E2FB-493B-8FDF-6542318A8A77}"/>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7" name="Halbbogen 18">
                <a:extLst>
                  <a:ext uri="{FF2B5EF4-FFF2-40B4-BE49-F238E27FC236}">
                    <a16:creationId xmlns:a16="http://schemas.microsoft.com/office/drawing/2014/main" id="{FC0A827C-4EE1-4208-B6A8-197025B62798}"/>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8" name="Halbbogen 18">
                <a:extLst>
                  <a:ext uri="{FF2B5EF4-FFF2-40B4-BE49-F238E27FC236}">
                    <a16:creationId xmlns:a16="http://schemas.microsoft.com/office/drawing/2014/main" id="{61E28AF2-507F-4938-96B5-2905ECD618BC}"/>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pic>
        <p:nvPicPr>
          <p:cNvPr id="2" name="Grafik 1">
            <a:extLst>
              <a:ext uri="{FF2B5EF4-FFF2-40B4-BE49-F238E27FC236}">
                <a16:creationId xmlns:a16="http://schemas.microsoft.com/office/drawing/2014/main" id="{0525CF2D-3D03-4E02-B386-B8587742E27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1911" y="1028700"/>
            <a:ext cx="6858615" cy="5040000"/>
          </a:xfrm>
          <a:prstGeom prst="rect">
            <a:avLst/>
          </a:prstGeom>
        </p:spPr>
      </p:pic>
    </p:spTree>
    <p:extLst>
      <p:ext uri="{BB962C8B-B14F-4D97-AF65-F5344CB8AC3E}">
        <p14:creationId xmlns:p14="http://schemas.microsoft.com/office/powerpoint/2010/main" val="2271661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66"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6065"/>
                </a:solidFill>
                <a:cs typeface="Segoe UI" panose="020B0502040204020203" pitchFamily="34" charset="0"/>
              </a:rPr>
              <a:t>Strategic Research Area I: Carbon-based Fuel Application</a:t>
            </a:r>
          </a:p>
          <a:p>
            <a:pPr lvl="0" defTabSz="914400">
              <a:defRPr/>
            </a:pPr>
            <a:r>
              <a:rPr lang="en-US" sz="2400" dirty="0">
                <a:solidFill>
                  <a:srgbClr val="006065"/>
                </a:solidFill>
                <a:cs typeface="Segoe UI" panose="020B0502040204020203" pitchFamily="34" charset="0"/>
              </a:rPr>
              <a:t>Molecularly Controlled Propulsion Systems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2" y="1557622"/>
            <a:ext cx="4173632" cy="2646878"/>
          </a:xfrm>
          <a:prstGeom prst="rect">
            <a:avLst/>
          </a:prstGeom>
        </p:spPr>
        <p:txBody>
          <a:bodyPr wrap="square">
            <a:spAutoFit/>
          </a:bodyPr>
          <a:lstStyle/>
          <a:p>
            <a:r>
              <a:rPr lang="en-US" sz="2000" dirty="0">
                <a:solidFill>
                  <a:srgbClr val="006065"/>
                </a:solidFill>
              </a:rPr>
              <a:t>Molecularly Controlled Combustion</a:t>
            </a:r>
          </a:p>
          <a:p>
            <a:pPr marL="266700" lvl="1"/>
            <a:r>
              <a:rPr lang="en-US" dirty="0"/>
              <a:t>molecular torch &amp; spark  </a:t>
            </a:r>
          </a:p>
          <a:p>
            <a:pPr marL="266700" lvl="1"/>
            <a:r>
              <a:rPr lang="en-US" dirty="0"/>
              <a:t>in-cylinder coating</a:t>
            </a:r>
          </a:p>
          <a:p>
            <a:pPr marL="266700" lvl="1"/>
            <a:r>
              <a:rPr lang="en-US" dirty="0"/>
              <a:t>adaptive exhaust gas aftertreatment</a:t>
            </a:r>
          </a:p>
          <a:p>
            <a:pPr marL="266700" lvl="1"/>
            <a:endParaRPr lang="en-US" dirty="0"/>
          </a:p>
          <a:p>
            <a:pPr marL="266700" lvl="1"/>
            <a:endParaRPr lang="en-US" dirty="0">
              <a:solidFill>
                <a:srgbClr val="006065"/>
              </a:solidFill>
            </a:endParaRPr>
          </a:p>
          <a:p>
            <a:pPr marL="266700" lvl="1"/>
            <a:r>
              <a:rPr lang="en-US" dirty="0">
                <a:solidFill>
                  <a:srgbClr val="006065"/>
                </a:solidFill>
              </a:rPr>
              <a:t> </a:t>
            </a:r>
          </a:p>
          <a:p>
            <a:pPr marL="266700" lvl="1"/>
            <a:endParaRPr lang="en-US" dirty="0">
              <a:solidFill>
                <a:srgbClr val="006065"/>
              </a:solidFill>
            </a:endParaRPr>
          </a:p>
          <a:p>
            <a:endParaRPr lang="en-US" sz="2000" dirty="0">
              <a:solidFill>
                <a:srgbClr val="006065"/>
              </a:solidFill>
            </a:endParaRPr>
          </a:p>
        </p:txBody>
      </p:sp>
      <p:pic>
        <p:nvPicPr>
          <p:cNvPr id="3" name="Grafik 2">
            <a:extLst>
              <a:ext uri="{FF2B5EF4-FFF2-40B4-BE49-F238E27FC236}">
                <a16:creationId xmlns:a16="http://schemas.microsoft.com/office/drawing/2014/main" id="{6757073E-9C6A-481C-9093-5060066E0214}"/>
              </a:ext>
            </a:extLst>
          </p:cNvPr>
          <p:cNvPicPr>
            <a:picLocks noChangeAspect="1"/>
          </p:cNvPicPr>
          <p:nvPr/>
        </p:nvPicPr>
        <p:blipFill rotWithShape="1">
          <a:blip r:embed="rId6">
            <a:extLst>
              <a:ext uri="{28A0092B-C50C-407E-A947-70E740481C1C}">
                <a14:useLocalDpi xmlns:a14="http://schemas.microsoft.com/office/drawing/2010/main" val="0"/>
              </a:ext>
            </a:extLst>
          </a:blip>
          <a:srcRect r="52811"/>
          <a:stretch/>
        </p:blipFill>
        <p:spPr>
          <a:xfrm>
            <a:off x="8080746" y="1518493"/>
            <a:ext cx="3397380" cy="1618032"/>
          </a:xfrm>
          <a:prstGeom prst="rect">
            <a:avLst/>
          </a:prstGeom>
        </p:spPr>
      </p:pic>
      <p:pic>
        <p:nvPicPr>
          <p:cNvPr id="250" name="Grafik 249">
            <a:extLst>
              <a:ext uri="{FF2B5EF4-FFF2-40B4-BE49-F238E27FC236}">
                <a16:creationId xmlns:a16="http://schemas.microsoft.com/office/drawing/2014/main" id="{6839AC49-419A-4643-B3FC-CBEC9930750C}"/>
              </a:ext>
            </a:extLst>
          </p:cNvPr>
          <p:cNvPicPr>
            <a:picLocks noChangeAspect="1"/>
          </p:cNvPicPr>
          <p:nvPr/>
        </p:nvPicPr>
        <p:blipFill rotWithShape="1">
          <a:blip r:embed="rId6">
            <a:extLst>
              <a:ext uri="{28A0092B-C50C-407E-A947-70E740481C1C}">
                <a14:useLocalDpi xmlns:a14="http://schemas.microsoft.com/office/drawing/2010/main" val="0"/>
              </a:ext>
            </a:extLst>
          </a:blip>
          <a:srcRect l="47188" r="-331"/>
          <a:stretch/>
        </p:blipFill>
        <p:spPr>
          <a:xfrm>
            <a:off x="7652084" y="3514529"/>
            <a:ext cx="3826042" cy="1618032"/>
          </a:xfrm>
          <a:prstGeom prst="rect">
            <a:avLst/>
          </a:prstGeom>
        </p:spPr>
      </p:pic>
      <p:pic>
        <p:nvPicPr>
          <p:cNvPr id="2" name="Grafik 1">
            <a:extLst>
              <a:ext uri="{FF2B5EF4-FFF2-40B4-BE49-F238E27FC236}">
                <a16:creationId xmlns:a16="http://schemas.microsoft.com/office/drawing/2014/main" id="{D62B231C-6005-4395-848E-B8979626BE21}"/>
              </a:ext>
            </a:extLst>
          </p:cNvPr>
          <p:cNvPicPr>
            <a:picLocks noChangeAspect="1"/>
          </p:cNvPicPr>
          <p:nvPr/>
        </p:nvPicPr>
        <p:blipFill>
          <a:blip r:embed="rId7"/>
          <a:stretch>
            <a:fillRect/>
          </a:stretch>
        </p:blipFill>
        <p:spPr>
          <a:xfrm>
            <a:off x="836000" y="1162552"/>
            <a:ext cx="1176630" cy="4877223"/>
          </a:xfrm>
          <a:prstGeom prst="rect">
            <a:avLst/>
          </a:prstGeom>
        </p:spPr>
      </p:pic>
    </p:spTree>
    <p:extLst>
      <p:ext uri="{BB962C8B-B14F-4D97-AF65-F5344CB8AC3E}">
        <p14:creationId xmlns:p14="http://schemas.microsoft.com/office/powerpoint/2010/main" val="237039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19"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6065"/>
                </a:solidFill>
                <a:cs typeface="Segoe UI" panose="020B0502040204020203" pitchFamily="34" charset="0"/>
              </a:rPr>
              <a:t>Strategic Research Area I: Carbon-based Fuel Application</a:t>
            </a:r>
          </a:p>
          <a:p>
            <a:pPr lvl="0" defTabSz="914400">
              <a:defRPr/>
            </a:pPr>
            <a:r>
              <a:rPr lang="en-US" sz="2400" dirty="0">
                <a:solidFill>
                  <a:srgbClr val="006065"/>
                </a:solidFill>
                <a:cs typeface="Segoe UI" panose="020B0502040204020203" pitchFamily="34" charset="0"/>
              </a:rPr>
              <a:t>Molecularly Controlled Propulsion Systems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2" y="1557622"/>
            <a:ext cx="4173632" cy="4062651"/>
          </a:xfrm>
          <a:prstGeom prst="rect">
            <a:avLst/>
          </a:prstGeom>
        </p:spPr>
        <p:txBody>
          <a:bodyPr wrap="square">
            <a:spAutoFit/>
          </a:bodyPr>
          <a:lstStyle/>
          <a:p>
            <a:r>
              <a:rPr lang="en-US" sz="2000" dirty="0">
                <a:solidFill>
                  <a:srgbClr val="006065"/>
                </a:solidFill>
              </a:rPr>
              <a:t>Molecularly Controlled Combustion</a:t>
            </a:r>
          </a:p>
          <a:p>
            <a:pPr marL="266700" lvl="1"/>
            <a:r>
              <a:rPr lang="en-US" dirty="0"/>
              <a:t>molecular torch &amp; spark  </a:t>
            </a:r>
          </a:p>
          <a:p>
            <a:pPr marL="266700" lvl="1"/>
            <a:r>
              <a:rPr lang="en-US" dirty="0"/>
              <a:t>in-cylinder coating</a:t>
            </a:r>
          </a:p>
          <a:p>
            <a:pPr marL="266700" lvl="1"/>
            <a:r>
              <a:rPr lang="en-US" dirty="0"/>
              <a:t>adaptive exhaust gas aftertreatment</a:t>
            </a:r>
          </a:p>
          <a:p>
            <a:pPr marL="266700" lvl="1"/>
            <a:endParaRPr lang="en-US" dirty="0"/>
          </a:p>
          <a:p>
            <a:pPr lvl="0"/>
            <a:r>
              <a:rPr lang="en-US" sz="2000" dirty="0">
                <a:solidFill>
                  <a:srgbClr val="006065"/>
                </a:solidFill>
              </a:rPr>
              <a:t>Fuel &amp; Device Compatibility</a:t>
            </a:r>
          </a:p>
          <a:p>
            <a:pPr marL="266700" lvl="1"/>
            <a:r>
              <a:rPr lang="en-US" dirty="0"/>
              <a:t>combustion characteristics</a:t>
            </a:r>
          </a:p>
          <a:p>
            <a:pPr marL="266700" lvl="1"/>
            <a:r>
              <a:rPr lang="en-US" dirty="0"/>
              <a:t>tribology &amp; </a:t>
            </a:r>
            <a:r>
              <a:rPr lang="en-US" dirty="0" err="1"/>
              <a:t>elastohydrodynamics</a:t>
            </a:r>
            <a:endParaRPr lang="en-US" dirty="0"/>
          </a:p>
          <a:p>
            <a:pPr marL="266700" lvl="1"/>
            <a:r>
              <a:rPr lang="en-US" dirty="0"/>
              <a:t>long-term behavior </a:t>
            </a:r>
          </a:p>
          <a:p>
            <a:pPr marL="266700" lvl="1"/>
            <a:r>
              <a:rPr lang="en-US" dirty="0"/>
              <a:t>via accelerated testing &amp; simulation</a:t>
            </a:r>
          </a:p>
          <a:p>
            <a:pPr marL="266700" lvl="1"/>
            <a:endParaRPr lang="en-US" dirty="0">
              <a:solidFill>
                <a:srgbClr val="006065"/>
              </a:solidFill>
            </a:endParaRPr>
          </a:p>
          <a:p>
            <a:pPr marL="266700" lvl="1"/>
            <a:r>
              <a:rPr lang="en-US" dirty="0">
                <a:solidFill>
                  <a:srgbClr val="006065"/>
                </a:solidFill>
              </a:rPr>
              <a:t> </a:t>
            </a:r>
          </a:p>
          <a:p>
            <a:pPr marL="266700" lvl="1"/>
            <a:endParaRPr lang="en-US" dirty="0">
              <a:solidFill>
                <a:srgbClr val="006065"/>
              </a:solidFill>
            </a:endParaRPr>
          </a:p>
          <a:p>
            <a:endParaRPr lang="en-US" sz="2000" dirty="0">
              <a:solidFill>
                <a:srgbClr val="006065"/>
              </a:solidFill>
            </a:endParaRPr>
          </a:p>
        </p:txBody>
      </p:sp>
      <p:pic>
        <p:nvPicPr>
          <p:cNvPr id="123912" name="Picture 8">
            <a:extLst>
              <a:ext uri="{FF2B5EF4-FFF2-40B4-BE49-F238E27FC236}">
                <a16:creationId xmlns:a16="http://schemas.microsoft.com/office/drawing/2014/main" id="{A3CABE86-6B9D-4847-8C6E-D2E82965C2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4308" y="3004106"/>
            <a:ext cx="5115181" cy="3172927"/>
          </a:xfrm>
          <a:prstGeom prst="rect">
            <a:avLst/>
          </a:prstGeom>
          <a:noFill/>
          <a:extLst>
            <a:ext uri="{909E8E84-426E-40DD-AFC4-6F175D3DCCD1}">
              <a14:hiddenFill xmlns:a14="http://schemas.microsoft.com/office/drawing/2010/main">
                <a:solidFill>
                  <a:srgbClr val="FFFFFF"/>
                </a:solidFill>
              </a14:hiddenFill>
            </a:ext>
          </a:extLst>
        </p:spPr>
      </p:pic>
      <p:pic>
        <p:nvPicPr>
          <p:cNvPr id="123914" name="Picture 10">
            <a:extLst>
              <a:ext uri="{FF2B5EF4-FFF2-40B4-BE49-F238E27FC236}">
                <a16:creationId xmlns:a16="http://schemas.microsoft.com/office/drawing/2014/main" id="{1705CF43-34A8-4FD4-84CA-7FEADFD111D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0000" b="15835"/>
          <a:stretch/>
        </p:blipFill>
        <p:spPr bwMode="auto">
          <a:xfrm>
            <a:off x="8501020" y="312478"/>
            <a:ext cx="3241443" cy="2804891"/>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D62B231C-6005-4395-848E-B8979626BE21}"/>
              </a:ext>
            </a:extLst>
          </p:cNvPr>
          <p:cNvPicPr>
            <a:picLocks noChangeAspect="1"/>
          </p:cNvPicPr>
          <p:nvPr/>
        </p:nvPicPr>
        <p:blipFill>
          <a:blip r:embed="rId8"/>
          <a:stretch>
            <a:fillRect/>
          </a:stretch>
        </p:blipFill>
        <p:spPr>
          <a:xfrm>
            <a:off x="836000" y="1162552"/>
            <a:ext cx="1176630" cy="4877223"/>
          </a:xfrm>
          <a:prstGeom prst="rect">
            <a:avLst/>
          </a:prstGeom>
        </p:spPr>
      </p:pic>
      <p:pic>
        <p:nvPicPr>
          <p:cNvPr id="11" name="Picture 5" descr="https://ars.els-cdn.com/content/image/1-s2.0-S0010218021002686-gr14.jpg">
            <a:extLst>
              <a:ext uri="{FF2B5EF4-FFF2-40B4-BE49-F238E27FC236}">
                <a16:creationId xmlns:a16="http://schemas.microsoft.com/office/drawing/2014/main" id="{A4B1BA40-C8CB-415D-8899-2661DEFBE1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71655" y="1542897"/>
            <a:ext cx="4173632" cy="439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855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912"/>
                                        </p:tgtEl>
                                        <p:attrNameLst>
                                          <p:attrName>style.visibility</p:attrName>
                                        </p:attrNameLst>
                                      </p:cBhvr>
                                      <p:to>
                                        <p:strVal val="visible"/>
                                      </p:to>
                                    </p:set>
                                    <p:animEffect transition="in" filter="fade">
                                      <p:cBhvr>
                                        <p:cTn id="7" dur="500"/>
                                        <p:tgtEl>
                                          <p:spTgt spid="123912"/>
                                        </p:tgtEl>
                                      </p:cBhvr>
                                    </p:animEffect>
                                  </p:childTnLst>
                                </p:cTn>
                              </p:par>
                              <p:par>
                                <p:cTn id="8" presetID="10" presetClass="entr" presetSubtype="0" fill="hold" nodeType="withEffect">
                                  <p:stCondLst>
                                    <p:cond delay="0"/>
                                  </p:stCondLst>
                                  <p:childTnLst>
                                    <p:set>
                                      <p:cBhvr>
                                        <p:cTn id="9" dur="1" fill="hold">
                                          <p:stCondLst>
                                            <p:cond delay="0"/>
                                          </p:stCondLst>
                                        </p:cTn>
                                        <p:tgtEl>
                                          <p:spTgt spid="123914"/>
                                        </p:tgtEl>
                                        <p:attrNameLst>
                                          <p:attrName>style.visibility</p:attrName>
                                        </p:attrNameLst>
                                      </p:cBhvr>
                                      <p:to>
                                        <p:strVal val="visible"/>
                                      </p:to>
                                    </p:set>
                                    <p:animEffect transition="in" filter="fade">
                                      <p:cBhvr>
                                        <p:cTn id="10" dur="500"/>
                                        <p:tgtEl>
                                          <p:spTgt spid="123914"/>
                                        </p:tgtEl>
                                      </p:cBhvr>
                                    </p:animEffect>
                                  </p:childTnLst>
                                </p:cTn>
                              </p:par>
                              <p:par>
                                <p:cTn id="11" presetID="1" presetClass="entr" presetSubtype="0" fill="hold" nodeType="withEffect">
                                  <p:stCondLst>
                                    <p:cond delay="0"/>
                                  </p:stCondLst>
                                  <p:childTnLst>
                                    <p:set>
                                      <p:cBhvr>
                                        <p:cTn id="12" dur="1" fill="hold">
                                          <p:stCondLst>
                                            <p:cond delay="0"/>
                                          </p:stCondLst>
                                        </p:cTn>
                                        <p:tgtEl>
                                          <p:spTgt spid="241">
                                            <p:txEl>
                                              <p:pRg st="11" end="11"/>
                                            </p:txEl>
                                          </p:spTgt>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6"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6065"/>
                </a:solidFill>
                <a:cs typeface="Segoe UI" panose="020B0502040204020203" pitchFamily="34" charset="0"/>
              </a:rPr>
              <a:t>Strategic Research Area I: Carbon-based Fuel Application</a:t>
            </a:r>
          </a:p>
          <a:p>
            <a:pPr lvl="0" defTabSz="914400">
              <a:defRPr/>
            </a:pPr>
            <a:r>
              <a:rPr lang="en-US" sz="2400" dirty="0">
                <a:solidFill>
                  <a:srgbClr val="006065"/>
                </a:solidFill>
                <a:cs typeface="Segoe UI" panose="020B0502040204020203" pitchFamily="34" charset="0"/>
              </a:rPr>
              <a:t>Molecularly Controlled Propulsion Systems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2" y="1557622"/>
            <a:ext cx="4173632" cy="5201424"/>
          </a:xfrm>
          <a:prstGeom prst="rect">
            <a:avLst/>
          </a:prstGeom>
        </p:spPr>
        <p:txBody>
          <a:bodyPr wrap="square">
            <a:spAutoFit/>
          </a:bodyPr>
          <a:lstStyle/>
          <a:p>
            <a:r>
              <a:rPr lang="en-US" sz="2000" dirty="0">
                <a:solidFill>
                  <a:srgbClr val="006065"/>
                </a:solidFill>
              </a:rPr>
              <a:t>Molecularly Controlled Combustion</a:t>
            </a:r>
          </a:p>
          <a:p>
            <a:pPr marL="266700" lvl="1"/>
            <a:r>
              <a:rPr lang="en-US" dirty="0"/>
              <a:t>molecular torch &amp; spark  </a:t>
            </a:r>
          </a:p>
          <a:p>
            <a:pPr marL="266700" lvl="1"/>
            <a:r>
              <a:rPr lang="en-US" dirty="0"/>
              <a:t>in-cylinder coating</a:t>
            </a:r>
          </a:p>
          <a:p>
            <a:pPr marL="266700" lvl="1"/>
            <a:r>
              <a:rPr lang="en-US" dirty="0"/>
              <a:t>adaptive exhaust gas aftertreatment</a:t>
            </a:r>
          </a:p>
          <a:p>
            <a:pPr marL="266700" lvl="1"/>
            <a:endParaRPr lang="en-US" dirty="0"/>
          </a:p>
          <a:p>
            <a:pPr lvl="0"/>
            <a:r>
              <a:rPr lang="en-US" sz="2000" dirty="0">
                <a:solidFill>
                  <a:srgbClr val="006065"/>
                </a:solidFill>
              </a:rPr>
              <a:t>Fuel &amp; Device Compatibility</a:t>
            </a:r>
          </a:p>
          <a:p>
            <a:pPr marL="266700" lvl="1"/>
            <a:r>
              <a:rPr lang="en-US" dirty="0"/>
              <a:t>combustion characteristics</a:t>
            </a:r>
          </a:p>
          <a:p>
            <a:pPr marL="266700" lvl="1"/>
            <a:r>
              <a:rPr lang="en-US" dirty="0"/>
              <a:t>tribology &amp; </a:t>
            </a:r>
            <a:r>
              <a:rPr lang="en-US" dirty="0" err="1"/>
              <a:t>elastohydrodynamics</a:t>
            </a:r>
            <a:endParaRPr lang="en-US" dirty="0"/>
          </a:p>
          <a:p>
            <a:pPr marL="266700" lvl="1"/>
            <a:r>
              <a:rPr lang="en-US" dirty="0"/>
              <a:t>long-term behavior </a:t>
            </a:r>
          </a:p>
          <a:p>
            <a:pPr marL="266700" lvl="1"/>
            <a:r>
              <a:rPr lang="en-US" dirty="0"/>
              <a:t>via accelerated testing &amp; simulation</a:t>
            </a:r>
          </a:p>
          <a:p>
            <a:pPr marL="266700" lvl="1"/>
            <a:endParaRPr lang="en-US" dirty="0">
              <a:solidFill>
                <a:srgbClr val="006065"/>
              </a:solidFill>
            </a:endParaRPr>
          </a:p>
          <a:p>
            <a:pPr lvl="0"/>
            <a:r>
              <a:rPr lang="en-US" sz="2000" dirty="0">
                <a:solidFill>
                  <a:srgbClr val="006065"/>
                </a:solidFill>
              </a:rPr>
              <a:t>Fuel Cell Technologies</a:t>
            </a:r>
          </a:p>
          <a:p>
            <a:pPr marL="266700" lvl="1"/>
            <a:r>
              <a:rPr lang="en-US" dirty="0"/>
              <a:t>low- &amp; high-temperature</a:t>
            </a:r>
          </a:p>
          <a:p>
            <a:pPr marL="266700" lvl="1"/>
            <a:r>
              <a:rPr lang="en-US" dirty="0"/>
              <a:t>flex-fuel</a:t>
            </a:r>
          </a:p>
          <a:p>
            <a:pPr marL="266700" lvl="1"/>
            <a:r>
              <a:rPr lang="en-US" dirty="0"/>
              <a:t>dynamic operation</a:t>
            </a:r>
            <a:endParaRPr lang="en-US" sz="2000" dirty="0"/>
          </a:p>
          <a:p>
            <a:pPr marL="266700" lvl="1"/>
            <a:r>
              <a:rPr lang="en-US" dirty="0">
                <a:solidFill>
                  <a:srgbClr val="006065"/>
                </a:solidFill>
              </a:rPr>
              <a:t> </a:t>
            </a:r>
          </a:p>
          <a:p>
            <a:pPr marL="266700" lvl="1"/>
            <a:endParaRPr lang="en-US" dirty="0">
              <a:solidFill>
                <a:srgbClr val="006065"/>
              </a:solidFill>
            </a:endParaRPr>
          </a:p>
          <a:p>
            <a:endParaRPr lang="en-US" sz="2000" dirty="0">
              <a:solidFill>
                <a:srgbClr val="006065"/>
              </a:solidFill>
            </a:endParaRPr>
          </a:p>
        </p:txBody>
      </p:sp>
      <p:pic>
        <p:nvPicPr>
          <p:cNvPr id="2" name="Grafik 1">
            <a:extLst>
              <a:ext uri="{FF2B5EF4-FFF2-40B4-BE49-F238E27FC236}">
                <a16:creationId xmlns:a16="http://schemas.microsoft.com/office/drawing/2014/main" id="{D62B231C-6005-4395-848E-B8979626BE21}"/>
              </a:ext>
            </a:extLst>
          </p:cNvPr>
          <p:cNvPicPr>
            <a:picLocks noChangeAspect="1"/>
          </p:cNvPicPr>
          <p:nvPr/>
        </p:nvPicPr>
        <p:blipFill>
          <a:blip r:embed="rId6"/>
          <a:stretch>
            <a:fillRect/>
          </a:stretch>
        </p:blipFill>
        <p:spPr>
          <a:xfrm>
            <a:off x="836000" y="1162552"/>
            <a:ext cx="1176630" cy="4877223"/>
          </a:xfrm>
          <a:prstGeom prst="rect">
            <a:avLst/>
          </a:prstGeom>
        </p:spPr>
      </p:pic>
      <p:pic>
        <p:nvPicPr>
          <p:cNvPr id="12" name="Main graphic">
            <a:extLst>
              <a:ext uri="{FF2B5EF4-FFF2-40B4-BE49-F238E27FC236}">
                <a16:creationId xmlns:a16="http://schemas.microsoft.com/office/drawing/2014/main" id="{399257F3-AFB1-49C6-81DA-E6A3D7BCB068}"/>
              </a:ext>
            </a:extLst>
          </p:cNvPr>
          <p:cNvPicPr>
            <a:picLocks noChangeAspect="1"/>
          </p:cNvPicPr>
          <p:nvPr/>
        </p:nvPicPr>
        <p:blipFill rotWithShape="1">
          <a:blip r:embed="rId7"/>
          <a:srcRect r="49715"/>
          <a:stretch/>
        </p:blipFill>
        <p:spPr>
          <a:xfrm>
            <a:off x="6724891" y="1609249"/>
            <a:ext cx="5407592" cy="3759194"/>
          </a:xfrm>
          <a:prstGeom prst="rect">
            <a:avLst/>
          </a:prstGeom>
          <a:ln>
            <a:noFill/>
          </a:ln>
        </p:spPr>
      </p:pic>
      <p:pic>
        <p:nvPicPr>
          <p:cNvPr id="13" name="Grafik 12">
            <a:extLst>
              <a:ext uri="{FF2B5EF4-FFF2-40B4-BE49-F238E27FC236}">
                <a16:creationId xmlns:a16="http://schemas.microsoft.com/office/drawing/2014/main" id="{17432A1F-463E-4172-A431-D8296F62616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350606" y="1799884"/>
            <a:ext cx="5699705" cy="3568559"/>
          </a:xfrm>
          <a:prstGeom prst="rect">
            <a:avLst/>
          </a:prstGeom>
        </p:spPr>
      </p:pic>
      <p:sp>
        <p:nvSpPr>
          <p:cNvPr id="4" name="Rechteck 3">
            <a:extLst>
              <a:ext uri="{FF2B5EF4-FFF2-40B4-BE49-F238E27FC236}">
                <a16:creationId xmlns:a16="http://schemas.microsoft.com/office/drawing/2014/main" id="{0BD6727C-0EFC-447B-9033-ED2B61D13780}"/>
              </a:ext>
            </a:extLst>
          </p:cNvPr>
          <p:cNvSpPr/>
          <p:nvPr/>
        </p:nvSpPr>
        <p:spPr>
          <a:xfrm>
            <a:off x="7049198" y="5393444"/>
            <a:ext cx="6096000" cy="646331"/>
          </a:xfrm>
          <a:prstGeom prst="rect">
            <a:avLst/>
          </a:prstGeom>
        </p:spPr>
        <p:txBody>
          <a:bodyPr>
            <a:spAutoFit/>
          </a:bodyPr>
          <a:lstStyle/>
          <a:p>
            <a:r>
              <a:rPr lang="de-DE" dirty="0">
                <a:solidFill>
                  <a:schemeClr val="bg1">
                    <a:lumMod val="75000"/>
                  </a:schemeClr>
                </a:solidFill>
                <a:latin typeface="Open Sans"/>
              </a:rPr>
              <a:t>P. </a:t>
            </a:r>
            <a:r>
              <a:rPr lang="de-DE" dirty="0" err="1">
                <a:solidFill>
                  <a:schemeClr val="bg1">
                    <a:lumMod val="75000"/>
                  </a:schemeClr>
                </a:solidFill>
                <a:latin typeface="Open Sans"/>
              </a:rPr>
              <a:t>Hauenstein</a:t>
            </a:r>
            <a:r>
              <a:rPr lang="de-DE" dirty="0">
                <a:solidFill>
                  <a:schemeClr val="bg1">
                    <a:lumMod val="75000"/>
                  </a:schemeClr>
                </a:solidFill>
                <a:latin typeface="Open Sans"/>
              </a:rPr>
              <a:t>, D. Seeberger, P. </a:t>
            </a:r>
            <a:r>
              <a:rPr lang="de-DE" dirty="0" err="1">
                <a:solidFill>
                  <a:schemeClr val="bg1">
                    <a:lumMod val="75000"/>
                  </a:schemeClr>
                </a:solidFill>
                <a:latin typeface="Open Sans"/>
              </a:rPr>
              <a:t>Wasserscheid</a:t>
            </a:r>
            <a:r>
              <a:rPr lang="de-DE" dirty="0">
                <a:solidFill>
                  <a:schemeClr val="bg1">
                    <a:lumMod val="75000"/>
                  </a:schemeClr>
                </a:solidFill>
                <a:latin typeface="Open Sans"/>
              </a:rPr>
              <a:t>, S. Thiele, </a:t>
            </a:r>
            <a:r>
              <a:rPr lang="de-DE" i="1" dirty="0" err="1">
                <a:solidFill>
                  <a:schemeClr val="bg1">
                    <a:lumMod val="75000"/>
                  </a:schemeClr>
                </a:solidFill>
                <a:latin typeface="Open Sans"/>
              </a:rPr>
              <a:t>Electrochem</a:t>
            </a:r>
            <a:r>
              <a:rPr lang="de-DE" i="1" dirty="0">
                <a:solidFill>
                  <a:schemeClr val="bg1">
                    <a:lumMod val="75000"/>
                  </a:schemeClr>
                </a:solidFill>
                <a:latin typeface="Open Sans"/>
              </a:rPr>
              <a:t>. Commun.</a:t>
            </a:r>
            <a:r>
              <a:rPr lang="de-DE" dirty="0">
                <a:solidFill>
                  <a:schemeClr val="bg1">
                    <a:lumMod val="75000"/>
                  </a:schemeClr>
                </a:solidFill>
                <a:latin typeface="Open Sans"/>
              </a:rPr>
              <a:t> 2020, </a:t>
            </a:r>
            <a:r>
              <a:rPr lang="de-DE" b="1" dirty="0">
                <a:solidFill>
                  <a:schemeClr val="bg1">
                    <a:lumMod val="75000"/>
                  </a:schemeClr>
                </a:solidFill>
                <a:latin typeface="Open Sans"/>
              </a:rPr>
              <a:t>118</a:t>
            </a:r>
            <a:r>
              <a:rPr lang="de-DE" dirty="0">
                <a:solidFill>
                  <a:schemeClr val="bg1">
                    <a:lumMod val="75000"/>
                  </a:schemeClr>
                </a:solidFill>
                <a:latin typeface="Open Sans"/>
              </a:rPr>
              <a:t>, 106786</a:t>
            </a:r>
            <a:endParaRPr lang="en-US" dirty="0">
              <a:solidFill>
                <a:schemeClr val="bg1">
                  <a:lumMod val="75000"/>
                </a:schemeClr>
              </a:solidFill>
            </a:endParaRPr>
          </a:p>
        </p:txBody>
      </p:sp>
    </p:spTree>
    <p:extLst>
      <p:ext uri="{BB962C8B-B14F-4D97-AF65-F5344CB8AC3E}">
        <p14:creationId xmlns:p14="http://schemas.microsoft.com/office/powerpoint/2010/main" val="2206270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68"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Motivation</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6"/>
          <a:stretch>
            <a:fillRect/>
          </a:stretch>
        </p:blipFill>
        <p:spPr>
          <a:xfrm>
            <a:off x="881003" y="1185808"/>
            <a:ext cx="1146147" cy="4877223"/>
          </a:xfrm>
          <a:prstGeom prst="rect">
            <a:avLst/>
          </a:prstGeom>
        </p:spPr>
      </p:pic>
      <p:sp>
        <p:nvSpPr>
          <p:cNvPr id="12" name="Text Placeholder 3">
            <a:extLst>
              <a:ext uri="{FF2B5EF4-FFF2-40B4-BE49-F238E27FC236}">
                <a16:creationId xmlns:a16="http://schemas.microsoft.com/office/drawing/2014/main" id="{FF073A52-8F5E-43A6-BE18-7633E7499337}"/>
              </a:ext>
            </a:extLst>
          </p:cNvPr>
          <p:cNvSpPr>
            <a:spLocks noGrp="1"/>
          </p:cNvSpPr>
          <p:nvPr>
            <p:ph type="body" sz="quarter" idx="13"/>
          </p:nvPr>
        </p:nvSpPr>
        <p:spPr>
          <a:xfrm>
            <a:off x="2147494" y="1218609"/>
            <a:ext cx="11339314" cy="4288268"/>
          </a:xfrm>
        </p:spPr>
        <p:txBody>
          <a:bodyPr/>
          <a:lstStyle/>
          <a:p>
            <a:pPr marL="6350" lvl="1" indent="0">
              <a:buNone/>
              <a:tabLst>
                <a:tab pos="1079500" algn="l"/>
              </a:tabLst>
            </a:pPr>
            <a:r>
              <a:rPr lang="en-US" sz="2000" dirty="0">
                <a:solidFill>
                  <a:srgbClr val="0098A0"/>
                </a:solidFill>
                <a:latin typeface="+mj-lt"/>
              </a:rPr>
              <a:t>Carbon-neutral energy systems </a:t>
            </a:r>
            <a:r>
              <a:rPr lang="en-US" sz="2000" dirty="0">
                <a:solidFill>
                  <a:srgbClr val="0098A0"/>
                </a:solidFill>
                <a:latin typeface="+mj-lt"/>
                <a:sym typeface="Wingdings" pitchFamily="2" charset="2"/>
              </a:rPr>
              <a:t></a:t>
            </a:r>
            <a:r>
              <a:rPr lang="en-US" sz="2000" dirty="0">
                <a:solidFill>
                  <a:srgbClr val="0098A0"/>
                </a:solidFill>
                <a:latin typeface="+mj-lt"/>
              </a:rPr>
              <a:t> Hydrogen-based energy carriers </a:t>
            </a:r>
          </a:p>
          <a:p>
            <a:pPr marL="671513" lvl="1" indent="-269875">
              <a:buFont typeface="+mj-lt"/>
              <a:buAutoNum type="arabicPeriod"/>
              <a:tabLst>
                <a:tab pos="1079500" algn="l"/>
              </a:tabLst>
            </a:pPr>
            <a:endParaRPr lang="en-US" sz="2000" dirty="0">
              <a:latin typeface="+mj-lt"/>
            </a:endParaRPr>
          </a:p>
          <a:p>
            <a:pPr marL="6350" lvl="1" indent="0">
              <a:buNone/>
              <a:tabLst>
                <a:tab pos="1079500" algn="l"/>
              </a:tabLst>
            </a:pPr>
            <a:endParaRPr lang="en-US" sz="2000" b="1" dirty="0">
              <a:latin typeface="+mj-lt"/>
            </a:endParaRPr>
          </a:p>
          <a:p>
            <a:pPr marL="6350" lvl="1" indent="0">
              <a:buNone/>
              <a:tabLst>
                <a:tab pos="1079500" algn="l"/>
              </a:tabLst>
            </a:pPr>
            <a:endParaRPr lang="en-US" sz="2000" b="1" dirty="0">
              <a:latin typeface="+mj-lt"/>
            </a:endParaRPr>
          </a:p>
          <a:p>
            <a:pPr marL="6350" lvl="1" indent="0">
              <a:buNone/>
              <a:tabLst>
                <a:tab pos="1079500" algn="l"/>
              </a:tabLst>
            </a:pPr>
            <a:endParaRPr lang="en-US" sz="2000" b="1" dirty="0">
              <a:latin typeface="+mj-lt"/>
            </a:endParaRPr>
          </a:p>
          <a:p>
            <a:pPr marL="6350" lvl="1" indent="0">
              <a:buNone/>
              <a:tabLst>
                <a:tab pos="1079500" algn="l"/>
              </a:tabLst>
            </a:pPr>
            <a:endParaRPr lang="en-US" sz="2000" b="1" dirty="0">
              <a:latin typeface="+mj-lt"/>
            </a:endParaRPr>
          </a:p>
          <a:p>
            <a:pPr marL="6350" lvl="1" indent="0">
              <a:buNone/>
              <a:tabLst>
                <a:tab pos="1079500" algn="l"/>
              </a:tabLst>
            </a:pPr>
            <a:r>
              <a:rPr lang="en-US" sz="2000" dirty="0">
                <a:solidFill>
                  <a:srgbClr val="0098A0"/>
                </a:solidFill>
                <a:latin typeface="+mj-lt"/>
              </a:rPr>
              <a:t>Direct thermochemical or electrochemical conversion of ammonia </a:t>
            </a:r>
            <a:r>
              <a:rPr lang="en-US" sz="2000" dirty="0">
                <a:solidFill>
                  <a:srgbClr val="0098A0"/>
                </a:solidFill>
                <a:latin typeface="+mj-lt"/>
                <a:sym typeface="Wingdings" pitchFamily="2" charset="2"/>
              </a:rPr>
              <a:t> Challenges</a:t>
            </a:r>
            <a:endParaRPr lang="en-US" sz="1200" dirty="0">
              <a:solidFill>
                <a:srgbClr val="0098A0"/>
              </a:solidFill>
              <a:latin typeface="+mj-lt"/>
            </a:endParaRPr>
          </a:p>
        </p:txBody>
      </p:sp>
      <p:grpSp>
        <p:nvGrpSpPr>
          <p:cNvPr id="14" name="Gruppieren 112">
            <a:extLst>
              <a:ext uri="{FF2B5EF4-FFF2-40B4-BE49-F238E27FC236}">
                <a16:creationId xmlns:a16="http://schemas.microsoft.com/office/drawing/2014/main" id="{D4E3AC58-12A5-4269-B387-C645AD4C52CF}"/>
              </a:ext>
            </a:extLst>
          </p:cNvPr>
          <p:cNvGrpSpPr>
            <a:grpSpLocks noChangeAspect="1"/>
          </p:cNvGrpSpPr>
          <p:nvPr/>
        </p:nvGrpSpPr>
        <p:grpSpPr>
          <a:xfrm>
            <a:off x="7237411" y="4110708"/>
            <a:ext cx="1548000" cy="1548000"/>
            <a:chOff x="8189560" y="3683145"/>
            <a:chExt cx="914400" cy="914400"/>
          </a:xfrm>
        </p:grpSpPr>
        <p:sp>
          <p:nvSpPr>
            <p:cNvPr id="15" name="Ellipse 113">
              <a:extLst>
                <a:ext uri="{FF2B5EF4-FFF2-40B4-BE49-F238E27FC236}">
                  <a16:creationId xmlns:a16="http://schemas.microsoft.com/office/drawing/2014/main" id="{2AC48263-5234-40D5-8F74-4AAE0735785B}"/>
                </a:ext>
              </a:extLst>
            </p:cNvPr>
            <p:cNvSpPr/>
            <p:nvPr/>
          </p:nvSpPr>
          <p:spPr bwMode="auto">
            <a:xfrm>
              <a:off x="8189560" y="3683145"/>
              <a:ext cx="914400" cy="9144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16" name="Freihandform: Form 56">
              <a:extLst>
                <a:ext uri="{FF2B5EF4-FFF2-40B4-BE49-F238E27FC236}">
                  <a16:creationId xmlns:a16="http://schemas.microsoft.com/office/drawing/2014/main" id="{8C95FB3B-40F5-4A12-A812-198E8711A175}"/>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17" name="Rechteck 116">
              <a:extLst>
                <a:ext uri="{FF2B5EF4-FFF2-40B4-BE49-F238E27FC236}">
                  <a16:creationId xmlns:a16="http://schemas.microsoft.com/office/drawing/2014/main" id="{FEA18AFA-643F-46B9-9ACF-078B9D59DD2E}"/>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18" name="Freihandform: Form 58">
              <a:extLst>
                <a:ext uri="{FF2B5EF4-FFF2-40B4-BE49-F238E27FC236}">
                  <a16:creationId xmlns:a16="http://schemas.microsoft.com/office/drawing/2014/main" id="{72347BD7-5CDB-46A3-806F-F1619D62249C}"/>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19" name="Ellipse 118">
              <a:extLst>
                <a:ext uri="{FF2B5EF4-FFF2-40B4-BE49-F238E27FC236}">
                  <a16:creationId xmlns:a16="http://schemas.microsoft.com/office/drawing/2014/main" id="{7C540931-9432-4C9E-80C1-39C69DE7A1BB}"/>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0" name="Ellipse 119">
              <a:extLst>
                <a:ext uri="{FF2B5EF4-FFF2-40B4-BE49-F238E27FC236}">
                  <a16:creationId xmlns:a16="http://schemas.microsoft.com/office/drawing/2014/main" id="{96FB4151-DCDE-4648-9DBB-99D6E21B874A}"/>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1" name="Ellipse 120">
              <a:extLst>
                <a:ext uri="{FF2B5EF4-FFF2-40B4-BE49-F238E27FC236}">
                  <a16:creationId xmlns:a16="http://schemas.microsoft.com/office/drawing/2014/main" id="{82DFF38F-C4DD-4D9C-9DF7-B84B8A739C87}"/>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cxnSp>
          <p:nvCxnSpPr>
            <p:cNvPr id="22" name="Gerade Verbindung mit Pfeil 121">
              <a:extLst>
                <a:ext uri="{FF2B5EF4-FFF2-40B4-BE49-F238E27FC236}">
                  <a16:creationId xmlns:a16="http://schemas.microsoft.com/office/drawing/2014/main" id="{D919FB98-8510-4305-9305-B9836134D781}"/>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122">
              <a:extLst>
                <a:ext uri="{FF2B5EF4-FFF2-40B4-BE49-F238E27FC236}">
                  <a16:creationId xmlns:a16="http://schemas.microsoft.com/office/drawing/2014/main" id="{5EF0AF8A-3762-4823-876D-7BEE76FFA941}"/>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123">
              <a:extLst>
                <a:ext uri="{FF2B5EF4-FFF2-40B4-BE49-F238E27FC236}">
                  <a16:creationId xmlns:a16="http://schemas.microsoft.com/office/drawing/2014/main" id="{7A52533F-2EC3-478D-BB48-AAD84F2D7639}"/>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124">
              <a:extLst>
                <a:ext uri="{FF2B5EF4-FFF2-40B4-BE49-F238E27FC236}">
                  <a16:creationId xmlns:a16="http://schemas.microsoft.com/office/drawing/2014/main" id="{A5FEC540-D137-4C59-B3B9-3DF09FEA9E0B}"/>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Ellipse 125">
              <a:extLst>
                <a:ext uri="{FF2B5EF4-FFF2-40B4-BE49-F238E27FC236}">
                  <a16:creationId xmlns:a16="http://schemas.microsoft.com/office/drawing/2014/main" id="{D0496AB3-F157-4340-B4D1-E6DAAEF5A77A}"/>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7" name="Ellipse 126">
              <a:extLst>
                <a:ext uri="{FF2B5EF4-FFF2-40B4-BE49-F238E27FC236}">
                  <a16:creationId xmlns:a16="http://schemas.microsoft.com/office/drawing/2014/main" id="{F7FFE075-0F2B-427F-95AF-A45A1A049F4D}"/>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8" name="Freihandform: Form 76">
              <a:extLst>
                <a:ext uri="{FF2B5EF4-FFF2-40B4-BE49-F238E27FC236}">
                  <a16:creationId xmlns:a16="http://schemas.microsoft.com/office/drawing/2014/main" id="{8D967C1C-C827-431E-A4F1-411B3F4B3156}"/>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9" name="Textfeld 128">
              <a:extLst>
                <a:ext uri="{FF2B5EF4-FFF2-40B4-BE49-F238E27FC236}">
                  <a16:creationId xmlns:a16="http://schemas.microsoft.com/office/drawing/2014/main" id="{E8231DCD-7701-4163-91F5-4F7C46D2C7EA}"/>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44546A"/>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44546A"/>
                  </a:solidFill>
                  <a:effectLst/>
                  <a:uLnTx/>
                  <a:uFillTx/>
                  <a:latin typeface="+mj-lt"/>
                  <a:cs typeface="Arial" panose="020B0604020202020204" pitchFamily="34" charset="0"/>
                </a:rPr>
                <a:t>-</a:t>
              </a:r>
            </a:p>
          </p:txBody>
        </p:sp>
        <p:grpSp>
          <p:nvGrpSpPr>
            <p:cNvPr id="30" name="Gruppieren 130">
              <a:extLst>
                <a:ext uri="{FF2B5EF4-FFF2-40B4-BE49-F238E27FC236}">
                  <a16:creationId xmlns:a16="http://schemas.microsoft.com/office/drawing/2014/main" id="{8BFF6139-0140-4AD8-B4F8-D3A75D604C9D}"/>
                </a:ext>
              </a:extLst>
            </p:cNvPr>
            <p:cNvGrpSpPr>
              <a:grpSpLocks noChangeAspect="1"/>
            </p:cNvGrpSpPr>
            <p:nvPr userDrawn="1"/>
          </p:nvGrpSpPr>
          <p:grpSpPr>
            <a:xfrm>
              <a:off x="8197215" y="3941837"/>
              <a:ext cx="145940" cy="191257"/>
              <a:chOff x="352332" y="523454"/>
              <a:chExt cx="529411" cy="693796"/>
            </a:xfrm>
          </p:grpSpPr>
          <p:pic>
            <p:nvPicPr>
              <p:cNvPr id="31" name="Grafik 131">
                <a:extLst>
                  <a:ext uri="{FF2B5EF4-FFF2-40B4-BE49-F238E27FC236}">
                    <a16:creationId xmlns:a16="http://schemas.microsoft.com/office/drawing/2014/main" id="{DFB7EBD8-292C-4ED7-95BB-1EF4AE106A9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32" name="Grafik 133">
                <a:extLst>
                  <a:ext uri="{FF2B5EF4-FFF2-40B4-BE49-F238E27FC236}">
                    <a16:creationId xmlns:a16="http://schemas.microsoft.com/office/drawing/2014/main" id="{2843CFA8-64D0-4FE6-AAB3-F331E71B277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33" name="Grafik 134">
                <a:extLst>
                  <a:ext uri="{FF2B5EF4-FFF2-40B4-BE49-F238E27FC236}">
                    <a16:creationId xmlns:a16="http://schemas.microsoft.com/office/drawing/2014/main" id="{3F62EF77-8452-41BD-AE25-15967CCC2C5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34" name="Grafik 135">
                <a:extLst>
                  <a:ext uri="{FF2B5EF4-FFF2-40B4-BE49-F238E27FC236}">
                    <a16:creationId xmlns:a16="http://schemas.microsoft.com/office/drawing/2014/main" id="{04AC0694-4838-4607-AD6C-E0567481A031}"/>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grpSp>
        <p:nvGrpSpPr>
          <p:cNvPr id="35" name="Gruppieren 9">
            <a:extLst>
              <a:ext uri="{FF2B5EF4-FFF2-40B4-BE49-F238E27FC236}">
                <a16:creationId xmlns:a16="http://schemas.microsoft.com/office/drawing/2014/main" id="{B1E97620-8FBE-451D-ADFA-CC37870FB1EA}"/>
              </a:ext>
            </a:extLst>
          </p:cNvPr>
          <p:cNvGrpSpPr>
            <a:grpSpLocks noChangeAspect="1"/>
          </p:cNvGrpSpPr>
          <p:nvPr/>
        </p:nvGrpSpPr>
        <p:grpSpPr>
          <a:xfrm>
            <a:off x="2346653" y="4190523"/>
            <a:ext cx="1460586" cy="1460585"/>
            <a:chOff x="1270405" y="1494026"/>
            <a:chExt cx="1064591" cy="1064590"/>
          </a:xfrm>
        </p:grpSpPr>
        <p:grpSp>
          <p:nvGrpSpPr>
            <p:cNvPr id="36" name="Gruppieren 516">
              <a:extLst>
                <a:ext uri="{FF2B5EF4-FFF2-40B4-BE49-F238E27FC236}">
                  <a16:creationId xmlns:a16="http://schemas.microsoft.com/office/drawing/2014/main" id="{55EF7CAB-E7F2-4DD7-817D-2E9ABB822BB1}"/>
                </a:ext>
              </a:extLst>
            </p:cNvPr>
            <p:cNvGrpSpPr/>
            <p:nvPr/>
          </p:nvGrpSpPr>
          <p:grpSpPr>
            <a:xfrm>
              <a:off x="1270405" y="1494026"/>
              <a:ext cx="1064591" cy="1064590"/>
              <a:chOff x="3820160" y="2184400"/>
              <a:chExt cx="3759200" cy="3759200"/>
            </a:xfrm>
          </p:grpSpPr>
          <p:sp>
            <p:nvSpPr>
              <p:cNvPr id="68" name="Ellipse 520">
                <a:extLst>
                  <a:ext uri="{FF2B5EF4-FFF2-40B4-BE49-F238E27FC236}">
                    <a16:creationId xmlns:a16="http://schemas.microsoft.com/office/drawing/2014/main" id="{6D309D1F-A67F-45F8-98B7-871398C9E80E}"/>
                  </a:ext>
                </a:extLst>
              </p:cNvPr>
              <p:cNvSpPr/>
              <p:nvPr/>
            </p:nvSpPr>
            <p:spPr>
              <a:xfrm>
                <a:off x="3820160" y="2184400"/>
                <a:ext cx="3759200" cy="3759200"/>
              </a:xfrm>
              <a:prstGeom prst="ellipse">
                <a:avLst/>
              </a:prstGeom>
              <a:noFill/>
              <a:ln w="508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69" name="Ellipse 521">
                <a:extLst>
                  <a:ext uri="{FF2B5EF4-FFF2-40B4-BE49-F238E27FC236}">
                    <a16:creationId xmlns:a16="http://schemas.microsoft.com/office/drawing/2014/main" id="{136860A5-5059-49C3-8BE3-6E6D7E1D11BF}"/>
                  </a:ext>
                </a:extLst>
              </p:cNvPr>
              <p:cNvSpPr/>
              <p:nvPr/>
            </p:nvSpPr>
            <p:spPr>
              <a:xfrm>
                <a:off x="5654040" y="2540000"/>
                <a:ext cx="1473200" cy="1473200"/>
              </a:xfrm>
              <a:prstGeom prst="ellipse">
                <a:avLst/>
              </a:prstGeom>
              <a:noFill/>
              <a:ln w="12700" cap="flat" cmpd="sng" algn="ctr">
                <a:solidFill>
                  <a:srgbClr val="00B0F0"/>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70" name="Ellipse 522">
                <a:extLst>
                  <a:ext uri="{FF2B5EF4-FFF2-40B4-BE49-F238E27FC236}">
                    <a16:creationId xmlns:a16="http://schemas.microsoft.com/office/drawing/2014/main" id="{6D2AAE64-406A-4302-9870-8C39F18065F3}"/>
                  </a:ext>
                </a:extLst>
              </p:cNvPr>
              <p:cNvSpPr/>
              <p:nvPr/>
            </p:nvSpPr>
            <p:spPr>
              <a:xfrm>
                <a:off x="5654040" y="4114800"/>
                <a:ext cx="1473200" cy="1473200"/>
              </a:xfrm>
              <a:prstGeom prst="ellipse">
                <a:avLst/>
              </a:prstGeom>
              <a:noFill/>
              <a:ln w="12700" cap="flat" cmpd="sng" algn="ctr">
                <a:solidFill>
                  <a:srgbClr val="00B0F0"/>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71" name="Ellipse 523">
                <a:extLst>
                  <a:ext uri="{FF2B5EF4-FFF2-40B4-BE49-F238E27FC236}">
                    <a16:creationId xmlns:a16="http://schemas.microsoft.com/office/drawing/2014/main" id="{D04C8F61-9F2C-41B9-86AC-F9173211E369}"/>
                  </a:ext>
                </a:extLst>
              </p:cNvPr>
              <p:cNvSpPr/>
              <p:nvPr/>
            </p:nvSpPr>
            <p:spPr>
              <a:xfrm>
                <a:off x="4216400" y="2667000"/>
                <a:ext cx="1346200" cy="1346200"/>
              </a:xfrm>
              <a:prstGeom prst="ellipse">
                <a:avLst/>
              </a:prstGeom>
              <a:noFill/>
              <a:ln w="12700" cap="flat" cmpd="sng" algn="ctr">
                <a:solidFill>
                  <a:srgbClr val="FF0000"/>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72" name="Ellipse 524">
                <a:extLst>
                  <a:ext uri="{FF2B5EF4-FFF2-40B4-BE49-F238E27FC236}">
                    <a16:creationId xmlns:a16="http://schemas.microsoft.com/office/drawing/2014/main" id="{459C57BE-D9A9-4D9E-8CA1-4655EE5BB217}"/>
                  </a:ext>
                </a:extLst>
              </p:cNvPr>
              <p:cNvSpPr/>
              <p:nvPr/>
            </p:nvSpPr>
            <p:spPr>
              <a:xfrm>
                <a:off x="4216400" y="4114800"/>
                <a:ext cx="1346200" cy="1346200"/>
              </a:xfrm>
              <a:prstGeom prst="ellipse">
                <a:avLst/>
              </a:prstGeom>
              <a:noFill/>
              <a:ln w="12700" cap="flat" cmpd="sng" algn="ctr">
                <a:solidFill>
                  <a:srgbClr val="FF0000"/>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grpSp>
        <p:grpSp>
          <p:nvGrpSpPr>
            <p:cNvPr id="37" name="Gruppieren 7">
              <a:extLst>
                <a:ext uri="{FF2B5EF4-FFF2-40B4-BE49-F238E27FC236}">
                  <a16:creationId xmlns:a16="http://schemas.microsoft.com/office/drawing/2014/main" id="{4D1912CD-18D1-4943-83C5-16F4C85E0A1A}"/>
                </a:ext>
              </a:extLst>
            </p:cNvPr>
            <p:cNvGrpSpPr/>
            <p:nvPr/>
          </p:nvGrpSpPr>
          <p:grpSpPr>
            <a:xfrm>
              <a:off x="1652271" y="1580296"/>
              <a:ext cx="274793" cy="497287"/>
              <a:chOff x="-512882" y="2079959"/>
              <a:chExt cx="274793" cy="497287"/>
            </a:xfrm>
          </p:grpSpPr>
          <p:grpSp>
            <p:nvGrpSpPr>
              <p:cNvPr id="38" name="Gruppieren 381">
                <a:extLst>
                  <a:ext uri="{FF2B5EF4-FFF2-40B4-BE49-F238E27FC236}">
                    <a16:creationId xmlns:a16="http://schemas.microsoft.com/office/drawing/2014/main" id="{A49FE72F-A5B8-42D1-A737-A5D9E0C7DA1D}"/>
                  </a:ext>
                </a:extLst>
              </p:cNvPr>
              <p:cNvGrpSpPr/>
              <p:nvPr/>
            </p:nvGrpSpPr>
            <p:grpSpPr>
              <a:xfrm>
                <a:off x="-512882" y="2079959"/>
                <a:ext cx="274793" cy="497287"/>
                <a:chOff x="9208682" y="2780458"/>
                <a:chExt cx="189974" cy="343792"/>
              </a:xfrm>
            </p:grpSpPr>
            <p:grpSp>
              <p:nvGrpSpPr>
                <p:cNvPr id="42" name="Gruppieren 382">
                  <a:extLst>
                    <a:ext uri="{FF2B5EF4-FFF2-40B4-BE49-F238E27FC236}">
                      <a16:creationId xmlns:a16="http://schemas.microsoft.com/office/drawing/2014/main" id="{EEEFCD8E-A658-49BB-9F71-E77287A51632}"/>
                    </a:ext>
                  </a:extLst>
                </p:cNvPr>
                <p:cNvGrpSpPr/>
                <p:nvPr/>
              </p:nvGrpSpPr>
              <p:grpSpPr>
                <a:xfrm>
                  <a:off x="9208682" y="2969262"/>
                  <a:ext cx="189974" cy="154988"/>
                  <a:chOff x="7998486" y="1729741"/>
                  <a:chExt cx="1227898" cy="1308834"/>
                </a:xfrm>
              </p:grpSpPr>
              <p:sp>
                <p:nvSpPr>
                  <p:cNvPr id="66" name="Abgerundetes Rechteck 29">
                    <a:extLst>
                      <a:ext uri="{FF2B5EF4-FFF2-40B4-BE49-F238E27FC236}">
                        <a16:creationId xmlns:a16="http://schemas.microsoft.com/office/drawing/2014/main" id="{289C75A0-D74E-4BC3-8226-136C7B59D08C}"/>
                      </a:ext>
                    </a:extLst>
                  </p:cNvPr>
                  <p:cNvSpPr/>
                  <p:nvPr/>
                </p:nvSpPr>
                <p:spPr>
                  <a:xfrm>
                    <a:off x="8397031" y="2585650"/>
                    <a:ext cx="403612" cy="452925"/>
                  </a:xfrm>
                  <a:custGeom>
                    <a:avLst/>
                    <a:gdLst>
                      <a:gd name="connsiteX0" fmla="*/ 0 w 273050"/>
                      <a:gd name="connsiteY0" fmla="*/ 136525 h 505648"/>
                      <a:gd name="connsiteX1" fmla="*/ 136525 w 273050"/>
                      <a:gd name="connsiteY1" fmla="*/ 0 h 505648"/>
                      <a:gd name="connsiteX2" fmla="*/ 136525 w 273050"/>
                      <a:gd name="connsiteY2" fmla="*/ 0 h 505648"/>
                      <a:gd name="connsiteX3" fmla="*/ 273050 w 273050"/>
                      <a:gd name="connsiteY3" fmla="*/ 136525 h 505648"/>
                      <a:gd name="connsiteX4" fmla="*/ 273050 w 273050"/>
                      <a:gd name="connsiteY4" fmla="*/ 369123 h 505648"/>
                      <a:gd name="connsiteX5" fmla="*/ 136525 w 273050"/>
                      <a:gd name="connsiteY5" fmla="*/ 505648 h 505648"/>
                      <a:gd name="connsiteX6" fmla="*/ 136525 w 273050"/>
                      <a:gd name="connsiteY6" fmla="*/ 505648 h 505648"/>
                      <a:gd name="connsiteX7" fmla="*/ 0 w 273050"/>
                      <a:gd name="connsiteY7" fmla="*/ 369123 h 505648"/>
                      <a:gd name="connsiteX8" fmla="*/ 0 w 273050"/>
                      <a:gd name="connsiteY8" fmla="*/ 136525 h 505648"/>
                      <a:gd name="connsiteX0" fmla="*/ 0 w 273050"/>
                      <a:gd name="connsiteY0" fmla="*/ 136525 h 505648"/>
                      <a:gd name="connsiteX1" fmla="*/ 136525 w 273050"/>
                      <a:gd name="connsiteY1" fmla="*/ 0 h 505648"/>
                      <a:gd name="connsiteX2" fmla="*/ 273050 w 273050"/>
                      <a:gd name="connsiteY2" fmla="*/ 136525 h 505648"/>
                      <a:gd name="connsiteX3" fmla="*/ 273050 w 273050"/>
                      <a:gd name="connsiteY3" fmla="*/ 369123 h 505648"/>
                      <a:gd name="connsiteX4" fmla="*/ 136525 w 273050"/>
                      <a:gd name="connsiteY4" fmla="*/ 505648 h 505648"/>
                      <a:gd name="connsiteX5" fmla="*/ 136525 w 273050"/>
                      <a:gd name="connsiteY5" fmla="*/ 505648 h 505648"/>
                      <a:gd name="connsiteX6" fmla="*/ 0 w 273050"/>
                      <a:gd name="connsiteY6" fmla="*/ 369123 h 505648"/>
                      <a:gd name="connsiteX7" fmla="*/ 0 w 273050"/>
                      <a:gd name="connsiteY7" fmla="*/ 136525 h 505648"/>
                      <a:gd name="connsiteX0" fmla="*/ 0 w 273050"/>
                      <a:gd name="connsiteY0" fmla="*/ 0 h 369123"/>
                      <a:gd name="connsiteX1" fmla="*/ 273050 w 273050"/>
                      <a:gd name="connsiteY1" fmla="*/ 0 h 369123"/>
                      <a:gd name="connsiteX2" fmla="*/ 273050 w 273050"/>
                      <a:gd name="connsiteY2" fmla="*/ 232598 h 369123"/>
                      <a:gd name="connsiteX3" fmla="*/ 136525 w 273050"/>
                      <a:gd name="connsiteY3" fmla="*/ 369123 h 369123"/>
                      <a:gd name="connsiteX4" fmla="*/ 136525 w 273050"/>
                      <a:gd name="connsiteY4" fmla="*/ 369123 h 369123"/>
                      <a:gd name="connsiteX5" fmla="*/ 0 w 273050"/>
                      <a:gd name="connsiteY5" fmla="*/ 232598 h 369123"/>
                      <a:gd name="connsiteX6" fmla="*/ 0 w 273050"/>
                      <a:gd name="connsiteY6" fmla="*/ 0 h 369123"/>
                      <a:gd name="connsiteX0" fmla="*/ 0 w 273050"/>
                      <a:gd name="connsiteY0" fmla="*/ 18971 h 388094"/>
                      <a:gd name="connsiteX1" fmla="*/ 273050 w 273050"/>
                      <a:gd name="connsiteY1" fmla="*/ 18971 h 388094"/>
                      <a:gd name="connsiteX2" fmla="*/ 273050 w 273050"/>
                      <a:gd name="connsiteY2" fmla="*/ 251569 h 388094"/>
                      <a:gd name="connsiteX3" fmla="*/ 136525 w 273050"/>
                      <a:gd name="connsiteY3" fmla="*/ 388094 h 388094"/>
                      <a:gd name="connsiteX4" fmla="*/ 136525 w 273050"/>
                      <a:gd name="connsiteY4" fmla="*/ 388094 h 388094"/>
                      <a:gd name="connsiteX5" fmla="*/ 0 w 273050"/>
                      <a:gd name="connsiteY5" fmla="*/ 251569 h 388094"/>
                      <a:gd name="connsiteX6" fmla="*/ 0 w 273050"/>
                      <a:gd name="connsiteY6" fmla="*/ 18971 h 388094"/>
                      <a:gd name="connsiteX0" fmla="*/ 0 w 273050"/>
                      <a:gd name="connsiteY0" fmla="*/ 0 h 369123"/>
                      <a:gd name="connsiteX1" fmla="*/ 273050 w 273050"/>
                      <a:gd name="connsiteY1" fmla="*/ 0 h 369123"/>
                      <a:gd name="connsiteX2" fmla="*/ 273050 w 273050"/>
                      <a:gd name="connsiteY2" fmla="*/ 232598 h 369123"/>
                      <a:gd name="connsiteX3" fmla="*/ 136525 w 273050"/>
                      <a:gd name="connsiteY3" fmla="*/ 369123 h 369123"/>
                      <a:gd name="connsiteX4" fmla="*/ 136525 w 273050"/>
                      <a:gd name="connsiteY4" fmla="*/ 369123 h 369123"/>
                      <a:gd name="connsiteX5" fmla="*/ 0 w 273050"/>
                      <a:gd name="connsiteY5" fmla="*/ 232598 h 369123"/>
                      <a:gd name="connsiteX6" fmla="*/ 0 w 273050"/>
                      <a:gd name="connsiteY6" fmla="*/ 0 h 369123"/>
                      <a:gd name="connsiteX0" fmla="*/ 0 w 273050"/>
                      <a:gd name="connsiteY0" fmla="*/ 7846 h 376969"/>
                      <a:gd name="connsiteX1" fmla="*/ 273050 w 273050"/>
                      <a:gd name="connsiteY1" fmla="*/ 7846 h 376969"/>
                      <a:gd name="connsiteX2" fmla="*/ 273050 w 273050"/>
                      <a:gd name="connsiteY2" fmla="*/ 240444 h 376969"/>
                      <a:gd name="connsiteX3" fmla="*/ 136525 w 273050"/>
                      <a:gd name="connsiteY3" fmla="*/ 376969 h 376969"/>
                      <a:gd name="connsiteX4" fmla="*/ 136525 w 273050"/>
                      <a:gd name="connsiteY4" fmla="*/ 376969 h 376969"/>
                      <a:gd name="connsiteX5" fmla="*/ 0 w 273050"/>
                      <a:gd name="connsiteY5" fmla="*/ 240444 h 376969"/>
                      <a:gd name="connsiteX6" fmla="*/ 0 w 273050"/>
                      <a:gd name="connsiteY6" fmla="*/ 7846 h 37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 h="376969">
                        <a:moveTo>
                          <a:pt x="0" y="7846"/>
                        </a:moveTo>
                        <a:cubicBezTo>
                          <a:pt x="93133" y="537"/>
                          <a:pt x="158486" y="-5360"/>
                          <a:pt x="273050" y="7846"/>
                        </a:cubicBezTo>
                        <a:lnTo>
                          <a:pt x="273050" y="240444"/>
                        </a:lnTo>
                        <a:cubicBezTo>
                          <a:pt x="273050" y="315845"/>
                          <a:pt x="211926" y="376969"/>
                          <a:pt x="136525" y="376969"/>
                        </a:cubicBezTo>
                        <a:lnTo>
                          <a:pt x="136525" y="376969"/>
                        </a:lnTo>
                        <a:cubicBezTo>
                          <a:pt x="61124" y="376969"/>
                          <a:pt x="0" y="315845"/>
                          <a:pt x="0" y="240444"/>
                        </a:cubicBezTo>
                        <a:lnTo>
                          <a:pt x="0" y="7846"/>
                        </a:lnTo>
                        <a:close/>
                      </a:path>
                    </a:pathLst>
                  </a:custGeom>
                  <a:solidFill>
                    <a:srgbClr val="FFFFFF"/>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67" name="Abgerundetes Rechteck 229">
                    <a:extLst>
                      <a:ext uri="{FF2B5EF4-FFF2-40B4-BE49-F238E27FC236}">
                        <a16:creationId xmlns:a16="http://schemas.microsoft.com/office/drawing/2014/main" id="{3A96555A-8009-4940-93EC-B99044634B28}"/>
                      </a:ext>
                    </a:extLst>
                  </p:cNvPr>
                  <p:cNvSpPr/>
                  <p:nvPr/>
                </p:nvSpPr>
                <p:spPr>
                  <a:xfrm>
                    <a:off x="7998486" y="1729741"/>
                    <a:ext cx="1227898" cy="857060"/>
                  </a:xfrm>
                  <a:custGeom>
                    <a:avLst/>
                    <a:gdLst>
                      <a:gd name="connsiteX0" fmla="*/ 0 w 1227897"/>
                      <a:gd name="connsiteY0" fmla="*/ 294266 h 588531"/>
                      <a:gd name="connsiteX1" fmla="*/ 294266 w 1227897"/>
                      <a:gd name="connsiteY1" fmla="*/ 0 h 588531"/>
                      <a:gd name="connsiteX2" fmla="*/ 933632 w 1227897"/>
                      <a:gd name="connsiteY2" fmla="*/ 0 h 588531"/>
                      <a:gd name="connsiteX3" fmla="*/ 1227898 w 1227897"/>
                      <a:gd name="connsiteY3" fmla="*/ 294266 h 588531"/>
                      <a:gd name="connsiteX4" fmla="*/ 1227897 w 1227897"/>
                      <a:gd name="connsiteY4" fmla="*/ 294266 h 588531"/>
                      <a:gd name="connsiteX5" fmla="*/ 933631 w 1227897"/>
                      <a:gd name="connsiteY5" fmla="*/ 588532 h 588531"/>
                      <a:gd name="connsiteX6" fmla="*/ 294266 w 1227897"/>
                      <a:gd name="connsiteY6" fmla="*/ 588531 h 588531"/>
                      <a:gd name="connsiteX7" fmla="*/ 0 w 1227897"/>
                      <a:gd name="connsiteY7" fmla="*/ 294265 h 588531"/>
                      <a:gd name="connsiteX8" fmla="*/ 0 w 1227897"/>
                      <a:gd name="connsiteY8" fmla="*/ 294266 h 588531"/>
                      <a:gd name="connsiteX0" fmla="*/ 0 w 1227898"/>
                      <a:gd name="connsiteY0" fmla="*/ 294266 h 588532"/>
                      <a:gd name="connsiteX1" fmla="*/ 933632 w 1227898"/>
                      <a:gd name="connsiteY1" fmla="*/ 0 h 588532"/>
                      <a:gd name="connsiteX2" fmla="*/ 1227898 w 1227898"/>
                      <a:gd name="connsiteY2" fmla="*/ 294266 h 588532"/>
                      <a:gd name="connsiteX3" fmla="*/ 1227897 w 1227898"/>
                      <a:gd name="connsiteY3" fmla="*/ 294266 h 588532"/>
                      <a:gd name="connsiteX4" fmla="*/ 933631 w 1227898"/>
                      <a:gd name="connsiteY4" fmla="*/ 588532 h 588532"/>
                      <a:gd name="connsiteX5" fmla="*/ 294266 w 1227898"/>
                      <a:gd name="connsiteY5" fmla="*/ 588531 h 588532"/>
                      <a:gd name="connsiteX6" fmla="*/ 0 w 1227898"/>
                      <a:gd name="connsiteY6" fmla="*/ 294265 h 588532"/>
                      <a:gd name="connsiteX7" fmla="*/ 0 w 1227898"/>
                      <a:gd name="connsiteY7" fmla="*/ 294266 h 588532"/>
                      <a:gd name="connsiteX0" fmla="*/ 0 w 1227898"/>
                      <a:gd name="connsiteY0" fmla="*/ 1 h 294267"/>
                      <a:gd name="connsiteX1" fmla="*/ 1227898 w 1227898"/>
                      <a:gd name="connsiteY1" fmla="*/ 1 h 294267"/>
                      <a:gd name="connsiteX2" fmla="*/ 1227897 w 1227898"/>
                      <a:gd name="connsiteY2" fmla="*/ 1 h 294267"/>
                      <a:gd name="connsiteX3" fmla="*/ 933631 w 1227898"/>
                      <a:gd name="connsiteY3" fmla="*/ 294267 h 294267"/>
                      <a:gd name="connsiteX4" fmla="*/ 294266 w 1227898"/>
                      <a:gd name="connsiteY4" fmla="*/ 294266 h 294267"/>
                      <a:gd name="connsiteX5" fmla="*/ 0 w 1227898"/>
                      <a:gd name="connsiteY5" fmla="*/ 0 h 294267"/>
                      <a:gd name="connsiteX6" fmla="*/ 0 w 1227898"/>
                      <a:gd name="connsiteY6" fmla="*/ 1 h 2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898" h="294267">
                        <a:moveTo>
                          <a:pt x="0" y="1"/>
                        </a:moveTo>
                        <a:lnTo>
                          <a:pt x="1227898" y="1"/>
                        </a:lnTo>
                        <a:lnTo>
                          <a:pt x="1227897" y="1"/>
                        </a:lnTo>
                        <a:cubicBezTo>
                          <a:pt x="1227897" y="162520"/>
                          <a:pt x="1096150" y="294267"/>
                          <a:pt x="933631" y="294267"/>
                        </a:cubicBezTo>
                        <a:lnTo>
                          <a:pt x="294266" y="294266"/>
                        </a:lnTo>
                        <a:cubicBezTo>
                          <a:pt x="131747" y="294266"/>
                          <a:pt x="0" y="162519"/>
                          <a:pt x="0" y="0"/>
                        </a:cubicBezTo>
                        <a:lnTo>
                          <a:pt x="0" y="1"/>
                        </a:lnTo>
                        <a:close/>
                      </a:path>
                    </a:pathLst>
                  </a:custGeom>
                  <a:solidFill>
                    <a:srgbClr val="CCECFF"/>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grpSp>
            <p:grpSp>
              <p:nvGrpSpPr>
                <p:cNvPr id="43" name="Gruppieren 383">
                  <a:extLst>
                    <a:ext uri="{FF2B5EF4-FFF2-40B4-BE49-F238E27FC236}">
                      <a16:creationId xmlns:a16="http://schemas.microsoft.com/office/drawing/2014/main" id="{907FD903-B54A-42DD-86C7-0B7DB6A6EE7D}"/>
                    </a:ext>
                  </a:extLst>
                </p:cNvPr>
                <p:cNvGrpSpPr>
                  <a:grpSpLocks noChangeAspect="1"/>
                </p:cNvGrpSpPr>
                <p:nvPr/>
              </p:nvGrpSpPr>
              <p:grpSpPr>
                <a:xfrm flipH="1">
                  <a:off x="9214231" y="2780458"/>
                  <a:ext cx="85873" cy="239548"/>
                  <a:chOff x="8299189" y="1009044"/>
                  <a:chExt cx="1312524" cy="3661391"/>
                </a:xfrm>
              </p:grpSpPr>
              <p:sp>
                <p:nvSpPr>
                  <p:cNvPr id="44" name="Abgerundetes Rechteck 18">
                    <a:extLst>
                      <a:ext uri="{FF2B5EF4-FFF2-40B4-BE49-F238E27FC236}">
                        <a16:creationId xmlns:a16="http://schemas.microsoft.com/office/drawing/2014/main" id="{D0AA2B21-D557-4CBC-BCD8-7DA9E4A434FA}"/>
                      </a:ext>
                    </a:extLst>
                  </p:cNvPr>
                  <p:cNvSpPr/>
                  <p:nvPr/>
                </p:nvSpPr>
                <p:spPr>
                  <a:xfrm>
                    <a:off x="8299189" y="2940160"/>
                    <a:ext cx="1312524" cy="490317"/>
                  </a:xfrm>
                  <a:prstGeom prst="roundRect">
                    <a:avLst/>
                  </a:pr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cxnSp>
                <p:nvCxnSpPr>
                  <p:cNvPr id="45" name="Gerade Verbindung 80">
                    <a:extLst>
                      <a:ext uri="{FF2B5EF4-FFF2-40B4-BE49-F238E27FC236}">
                        <a16:creationId xmlns:a16="http://schemas.microsoft.com/office/drawing/2014/main" id="{1E552F57-9E3E-4E0C-9110-B70529D23FD8}"/>
                      </a:ext>
                    </a:extLst>
                  </p:cNvPr>
                  <p:cNvCxnSpPr>
                    <a:stCxn id="46" idx="0"/>
                    <a:endCxn id="49" idx="0"/>
                  </p:cNvCxnSpPr>
                  <p:nvPr/>
                </p:nvCxnSpPr>
                <p:spPr>
                  <a:xfrm>
                    <a:off x="8637327" y="3025497"/>
                    <a:ext cx="0" cy="331706"/>
                  </a:xfrm>
                  <a:prstGeom prst="line">
                    <a:avLst/>
                  </a:prstGeom>
                  <a:noFill/>
                  <a:ln w="12700" cap="flat" cmpd="sng" algn="ctr">
                    <a:solidFill>
                      <a:srgbClr val="000000"/>
                    </a:solidFill>
                    <a:prstDash val="solid"/>
                  </a:ln>
                  <a:effectLst/>
                </p:spPr>
              </p:cxnSp>
              <p:sp>
                <p:nvSpPr>
                  <p:cNvPr id="46" name="Freihandform 20">
                    <a:extLst>
                      <a:ext uri="{FF2B5EF4-FFF2-40B4-BE49-F238E27FC236}">
                        <a16:creationId xmlns:a16="http://schemas.microsoft.com/office/drawing/2014/main" id="{593C1067-3035-4AFE-B830-DFBA8C997F05}"/>
                      </a:ext>
                    </a:extLst>
                  </p:cNvPr>
                  <p:cNvSpPr/>
                  <p:nvPr/>
                </p:nvSpPr>
                <p:spPr>
                  <a:xfrm>
                    <a:off x="8637327" y="2946838"/>
                    <a:ext cx="593581" cy="78659"/>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47" name="Freihandform 21">
                    <a:extLst>
                      <a:ext uri="{FF2B5EF4-FFF2-40B4-BE49-F238E27FC236}">
                        <a16:creationId xmlns:a16="http://schemas.microsoft.com/office/drawing/2014/main" id="{8C3A574A-C230-4EED-86D8-A583C6D26D7D}"/>
                      </a:ext>
                    </a:extLst>
                  </p:cNvPr>
                  <p:cNvSpPr/>
                  <p:nvPr/>
                </p:nvSpPr>
                <p:spPr>
                  <a:xfrm>
                    <a:off x="9230908" y="2946838"/>
                    <a:ext cx="380805" cy="78659"/>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48" name="Freihandform 22">
                    <a:extLst>
                      <a:ext uri="{FF2B5EF4-FFF2-40B4-BE49-F238E27FC236}">
                        <a16:creationId xmlns:a16="http://schemas.microsoft.com/office/drawing/2014/main" id="{92A62059-7F8F-48F9-BCFA-69BF1DBB248D}"/>
                      </a:ext>
                    </a:extLst>
                  </p:cNvPr>
                  <p:cNvSpPr/>
                  <p:nvPr/>
                </p:nvSpPr>
                <p:spPr>
                  <a:xfrm>
                    <a:off x="8299190" y="2946838"/>
                    <a:ext cx="338138" cy="78659"/>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49" name="Freihandform 23">
                    <a:extLst>
                      <a:ext uri="{FF2B5EF4-FFF2-40B4-BE49-F238E27FC236}">
                        <a16:creationId xmlns:a16="http://schemas.microsoft.com/office/drawing/2014/main" id="{A4CD61A2-85B3-49B9-8E92-70973F53A10E}"/>
                      </a:ext>
                    </a:extLst>
                  </p:cNvPr>
                  <p:cNvSpPr/>
                  <p:nvPr/>
                </p:nvSpPr>
                <p:spPr>
                  <a:xfrm flipV="1">
                    <a:off x="8637327" y="3357203"/>
                    <a:ext cx="593581" cy="69933"/>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0" name="Freihandform 24">
                    <a:extLst>
                      <a:ext uri="{FF2B5EF4-FFF2-40B4-BE49-F238E27FC236}">
                        <a16:creationId xmlns:a16="http://schemas.microsoft.com/office/drawing/2014/main" id="{65CC9D11-0630-4C93-81AE-A9C3D84F0633}"/>
                      </a:ext>
                    </a:extLst>
                  </p:cNvPr>
                  <p:cNvSpPr/>
                  <p:nvPr/>
                </p:nvSpPr>
                <p:spPr>
                  <a:xfrm flipV="1">
                    <a:off x="9230908" y="3357203"/>
                    <a:ext cx="380805" cy="69933"/>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1" name="Freihandform 25">
                    <a:extLst>
                      <a:ext uri="{FF2B5EF4-FFF2-40B4-BE49-F238E27FC236}">
                        <a16:creationId xmlns:a16="http://schemas.microsoft.com/office/drawing/2014/main" id="{4D3A58E9-AAC6-4A67-B146-22341AAE6EF4}"/>
                      </a:ext>
                    </a:extLst>
                  </p:cNvPr>
                  <p:cNvSpPr/>
                  <p:nvPr/>
                </p:nvSpPr>
                <p:spPr>
                  <a:xfrm flipV="1">
                    <a:off x="8299190" y="3357203"/>
                    <a:ext cx="338138" cy="69933"/>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cxnSp>
                <p:nvCxnSpPr>
                  <p:cNvPr id="52" name="Gerade Verbindung 87">
                    <a:extLst>
                      <a:ext uri="{FF2B5EF4-FFF2-40B4-BE49-F238E27FC236}">
                        <a16:creationId xmlns:a16="http://schemas.microsoft.com/office/drawing/2014/main" id="{21567017-3375-432F-B98E-B90D2A3C6061}"/>
                      </a:ext>
                    </a:extLst>
                  </p:cNvPr>
                  <p:cNvCxnSpPr>
                    <a:stCxn id="47" idx="0"/>
                    <a:endCxn id="50" idx="0"/>
                  </p:cNvCxnSpPr>
                  <p:nvPr/>
                </p:nvCxnSpPr>
                <p:spPr>
                  <a:xfrm>
                    <a:off x="9230908" y="3025497"/>
                    <a:ext cx="0" cy="331706"/>
                  </a:xfrm>
                  <a:prstGeom prst="line">
                    <a:avLst/>
                  </a:prstGeom>
                  <a:noFill/>
                  <a:ln w="12700" cap="flat" cmpd="sng" algn="ctr">
                    <a:solidFill>
                      <a:srgbClr val="000000"/>
                    </a:solidFill>
                    <a:prstDash val="solid"/>
                  </a:ln>
                  <a:effectLst/>
                </p:spPr>
              </p:cxnSp>
              <p:sp>
                <p:nvSpPr>
                  <p:cNvPr id="53" name="Rechteck 147">
                    <a:extLst>
                      <a:ext uri="{FF2B5EF4-FFF2-40B4-BE49-F238E27FC236}">
                        <a16:creationId xmlns:a16="http://schemas.microsoft.com/office/drawing/2014/main" id="{AAAF30B8-4DDA-49C8-A68B-9BB0A939A29B}"/>
                      </a:ext>
                    </a:extLst>
                  </p:cNvPr>
                  <p:cNvSpPr/>
                  <p:nvPr/>
                </p:nvSpPr>
                <p:spPr>
                  <a:xfrm>
                    <a:off x="8890449" y="4218083"/>
                    <a:ext cx="394335" cy="347739"/>
                  </a:xfrm>
                  <a:custGeom>
                    <a:avLst/>
                    <a:gdLst>
                      <a:gd name="connsiteX0" fmla="*/ 0 w 99060"/>
                      <a:gd name="connsiteY0" fmla="*/ 0 h 265671"/>
                      <a:gd name="connsiteX1" fmla="*/ 99060 w 99060"/>
                      <a:gd name="connsiteY1" fmla="*/ 0 h 265671"/>
                      <a:gd name="connsiteX2" fmla="*/ 99060 w 99060"/>
                      <a:gd name="connsiteY2" fmla="*/ 265671 h 265671"/>
                      <a:gd name="connsiteX3" fmla="*/ 0 w 99060"/>
                      <a:gd name="connsiteY3" fmla="*/ 265671 h 265671"/>
                      <a:gd name="connsiteX4" fmla="*/ 0 w 99060"/>
                      <a:gd name="connsiteY4"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431800 w 530860"/>
                      <a:gd name="connsiteY4"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22860 w 530860"/>
                      <a:gd name="connsiteY4" fmla="*/ 189703 h 265671"/>
                      <a:gd name="connsiteX5" fmla="*/ 431800 w 53086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22860 w 530860"/>
                      <a:gd name="connsiteY4" fmla="*/ 189703 h 265671"/>
                      <a:gd name="connsiteX5" fmla="*/ 431800 w 53086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22860 w 530860"/>
                      <a:gd name="connsiteY4" fmla="*/ 189703 h 265671"/>
                      <a:gd name="connsiteX5" fmla="*/ 431800 w 53086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22860 w 530860"/>
                      <a:gd name="connsiteY4" fmla="*/ 189703 h 265671"/>
                      <a:gd name="connsiteX5" fmla="*/ 431800 w 530860"/>
                      <a:gd name="connsiteY5" fmla="*/ 0 h 265671"/>
                      <a:gd name="connsiteX0" fmla="*/ 434020 w 533080"/>
                      <a:gd name="connsiteY0" fmla="*/ 0 h 265671"/>
                      <a:gd name="connsiteX1" fmla="*/ 533080 w 533080"/>
                      <a:gd name="connsiteY1" fmla="*/ 0 h 265671"/>
                      <a:gd name="connsiteX2" fmla="*/ 533080 w 533080"/>
                      <a:gd name="connsiteY2" fmla="*/ 265671 h 265671"/>
                      <a:gd name="connsiteX3" fmla="*/ 2220 w 533080"/>
                      <a:gd name="connsiteY3" fmla="*/ 252971 h 265671"/>
                      <a:gd name="connsiteX4" fmla="*/ 9205 w 533080"/>
                      <a:gd name="connsiteY4" fmla="*/ 189703 h 265671"/>
                      <a:gd name="connsiteX5" fmla="*/ 434020 w 53308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6985 w 530860"/>
                      <a:gd name="connsiteY4" fmla="*/ 189703 h 265671"/>
                      <a:gd name="connsiteX5" fmla="*/ 431800 w 53086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6985 w 530860"/>
                      <a:gd name="connsiteY4" fmla="*/ 189703 h 265671"/>
                      <a:gd name="connsiteX5" fmla="*/ 431800 w 530860"/>
                      <a:gd name="connsiteY5" fmla="*/ 0 h 265671"/>
                      <a:gd name="connsiteX0" fmla="*/ 276225 w 530860"/>
                      <a:gd name="connsiteY0" fmla="*/ 0 h 424421"/>
                      <a:gd name="connsiteX1" fmla="*/ 530860 w 530860"/>
                      <a:gd name="connsiteY1" fmla="*/ 158750 h 424421"/>
                      <a:gd name="connsiteX2" fmla="*/ 530860 w 530860"/>
                      <a:gd name="connsiteY2" fmla="*/ 424421 h 424421"/>
                      <a:gd name="connsiteX3" fmla="*/ 0 w 530860"/>
                      <a:gd name="connsiteY3" fmla="*/ 411721 h 424421"/>
                      <a:gd name="connsiteX4" fmla="*/ 6985 w 530860"/>
                      <a:gd name="connsiteY4" fmla="*/ 348453 h 424421"/>
                      <a:gd name="connsiteX5" fmla="*/ 276225 w 530860"/>
                      <a:gd name="connsiteY5" fmla="*/ 0 h 424421"/>
                      <a:gd name="connsiteX0" fmla="*/ 276225 w 530860"/>
                      <a:gd name="connsiteY0" fmla="*/ 6350 h 430771"/>
                      <a:gd name="connsiteX1" fmla="*/ 394335 w 530860"/>
                      <a:gd name="connsiteY1" fmla="*/ 0 h 430771"/>
                      <a:gd name="connsiteX2" fmla="*/ 530860 w 530860"/>
                      <a:gd name="connsiteY2" fmla="*/ 430771 h 430771"/>
                      <a:gd name="connsiteX3" fmla="*/ 0 w 530860"/>
                      <a:gd name="connsiteY3" fmla="*/ 418071 h 430771"/>
                      <a:gd name="connsiteX4" fmla="*/ 6985 w 530860"/>
                      <a:gd name="connsiteY4" fmla="*/ 354803 h 430771"/>
                      <a:gd name="connsiteX5" fmla="*/ 276225 w 530860"/>
                      <a:gd name="connsiteY5" fmla="*/ 6350 h 430771"/>
                      <a:gd name="connsiteX0" fmla="*/ 276225 w 397510"/>
                      <a:gd name="connsiteY0" fmla="*/ 635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76225 w 397510"/>
                      <a:gd name="connsiteY5" fmla="*/ 6350 h 418071"/>
                      <a:gd name="connsiteX0" fmla="*/ 276225 w 397510"/>
                      <a:gd name="connsiteY0" fmla="*/ 635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74034 w 397510"/>
                      <a:gd name="connsiteY5" fmla="*/ 315992 h 418071"/>
                      <a:gd name="connsiteX6" fmla="*/ 276225 w 397510"/>
                      <a:gd name="connsiteY6" fmla="*/ 6350 h 418071"/>
                      <a:gd name="connsiteX0" fmla="*/ 276225 w 397510"/>
                      <a:gd name="connsiteY0" fmla="*/ 635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58159 w 397510"/>
                      <a:gd name="connsiteY5" fmla="*/ 309642 h 418071"/>
                      <a:gd name="connsiteX6" fmla="*/ 276225 w 397510"/>
                      <a:gd name="connsiteY6" fmla="*/ 6350 h 418071"/>
                      <a:gd name="connsiteX0" fmla="*/ 295275 w 397510"/>
                      <a:gd name="connsiteY0" fmla="*/ 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58159 w 397510"/>
                      <a:gd name="connsiteY5" fmla="*/ 309642 h 418071"/>
                      <a:gd name="connsiteX6" fmla="*/ 295275 w 397510"/>
                      <a:gd name="connsiteY6" fmla="*/ 0 h 418071"/>
                      <a:gd name="connsiteX0" fmla="*/ 295275 w 397510"/>
                      <a:gd name="connsiteY0" fmla="*/ 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58159 w 397510"/>
                      <a:gd name="connsiteY5" fmla="*/ 309642 h 418071"/>
                      <a:gd name="connsiteX6" fmla="*/ 295275 w 397510"/>
                      <a:gd name="connsiteY6" fmla="*/ 0 h 418071"/>
                      <a:gd name="connsiteX0" fmla="*/ 295275 w 397510"/>
                      <a:gd name="connsiteY0" fmla="*/ 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83559 w 397510"/>
                      <a:gd name="connsiteY5" fmla="*/ 312817 h 418071"/>
                      <a:gd name="connsiteX6" fmla="*/ 295275 w 397510"/>
                      <a:gd name="connsiteY6" fmla="*/ 0 h 418071"/>
                      <a:gd name="connsiteX0" fmla="*/ 295275 w 408124"/>
                      <a:gd name="connsiteY0" fmla="*/ 0 h 418071"/>
                      <a:gd name="connsiteX1" fmla="*/ 394335 w 408124"/>
                      <a:gd name="connsiteY1" fmla="*/ 0 h 418071"/>
                      <a:gd name="connsiteX2" fmla="*/ 397510 w 408124"/>
                      <a:gd name="connsiteY2" fmla="*/ 408546 h 418071"/>
                      <a:gd name="connsiteX3" fmla="*/ 0 w 408124"/>
                      <a:gd name="connsiteY3" fmla="*/ 418071 h 418071"/>
                      <a:gd name="connsiteX4" fmla="*/ 6985 w 408124"/>
                      <a:gd name="connsiteY4" fmla="*/ 354803 h 418071"/>
                      <a:gd name="connsiteX5" fmla="*/ 283559 w 408124"/>
                      <a:gd name="connsiteY5" fmla="*/ 312817 h 418071"/>
                      <a:gd name="connsiteX6" fmla="*/ 295275 w 408124"/>
                      <a:gd name="connsiteY6" fmla="*/ 0 h 418071"/>
                      <a:gd name="connsiteX0" fmla="*/ 295275 w 408124"/>
                      <a:gd name="connsiteY0" fmla="*/ 0 h 418071"/>
                      <a:gd name="connsiteX1" fmla="*/ 394335 w 408124"/>
                      <a:gd name="connsiteY1" fmla="*/ 0 h 418071"/>
                      <a:gd name="connsiteX2" fmla="*/ 397510 w 408124"/>
                      <a:gd name="connsiteY2" fmla="*/ 408546 h 418071"/>
                      <a:gd name="connsiteX3" fmla="*/ 0 w 408124"/>
                      <a:gd name="connsiteY3" fmla="*/ 418071 h 418071"/>
                      <a:gd name="connsiteX4" fmla="*/ 6985 w 408124"/>
                      <a:gd name="connsiteY4" fmla="*/ 354803 h 418071"/>
                      <a:gd name="connsiteX5" fmla="*/ 283559 w 408124"/>
                      <a:gd name="connsiteY5" fmla="*/ 312817 h 418071"/>
                      <a:gd name="connsiteX6" fmla="*/ 295275 w 408124"/>
                      <a:gd name="connsiteY6" fmla="*/ 0 h 418071"/>
                      <a:gd name="connsiteX0" fmla="*/ 295275 w 394335"/>
                      <a:gd name="connsiteY0" fmla="*/ 0 h 418071"/>
                      <a:gd name="connsiteX1" fmla="*/ 394335 w 394335"/>
                      <a:gd name="connsiteY1" fmla="*/ 0 h 418071"/>
                      <a:gd name="connsiteX2" fmla="*/ 0 w 394335"/>
                      <a:gd name="connsiteY2" fmla="*/ 418071 h 418071"/>
                      <a:gd name="connsiteX3" fmla="*/ 6985 w 394335"/>
                      <a:gd name="connsiteY3" fmla="*/ 354803 h 418071"/>
                      <a:gd name="connsiteX4" fmla="*/ 283559 w 394335"/>
                      <a:gd name="connsiteY4" fmla="*/ 312817 h 418071"/>
                      <a:gd name="connsiteX5" fmla="*/ 295275 w 394335"/>
                      <a:gd name="connsiteY5" fmla="*/ 0 h 418071"/>
                      <a:gd name="connsiteX0" fmla="*/ 295275 w 394335"/>
                      <a:gd name="connsiteY0" fmla="*/ 0 h 418071"/>
                      <a:gd name="connsiteX1" fmla="*/ 394335 w 394335"/>
                      <a:gd name="connsiteY1" fmla="*/ 0 h 418071"/>
                      <a:gd name="connsiteX2" fmla="*/ 346266 w 394335"/>
                      <a:gd name="connsiteY2" fmla="*/ 363554 h 418071"/>
                      <a:gd name="connsiteX3" fmla="*/ 0 w 394335"/>
                      <a:gd name="connsiteY3" fmla="*/ 418071 h 418071"/>
                      <a:gd name="connsiteX4" fmla="*/ 6985 w 394335"/>
                      <a:gd name="connsiteY4" fmla="*/ 354803 h 418071"/>
                      <a:gd name="connsiteX5" fmla="*/ 283559 w 394335"/>
                      <a:gd name="connsiteY5" fmla="*/ 312817 h 418071"/>
                      <a:gd name="connsiteX6" fmla="*/ 295275 w 394335"/>
                      <a:gd name="connsiteY6" fmla="*/ 0 h 418071"/>
                      <a:gd name="connsiteX0" fmla="*/ 295275 w 394335"/>
                      <a:gd name="connsiteY0" fmla="*/ 0 h 420282"/>
                      <a:gd name="connsiteX1" fmla="*/ 394335 w 394335"/>
                      <a:gd name="connsiteY1" fmla="*/ 0 h 420282"/>
                      <a:gd name="connsiteX2" fmla="*/ 351029 w 394335"/>
                      <a:gd name="connsiteY2" fmla="*/ 386003 h 420282"/>
                      <a:gd name="connsiteX3" fmla="*/ 0 w 394335"/>
                      <a:gd name="connsiteY3" fmla="*/ 418071 h 420282"/>
                      <a:gd name="connsiteX4" fmla="*/ 6985 w 394335"/>
                      <a:gd name="connsiteY4" fmla="*/ 354803 h 420282"/>
                      <a:gd name="connsiteX5" fmla="*/ 283559 w 394335"/>
                      <a:gd name="connsiteY5" fmla="*/ 312817 h 420282"/>
                      <a:gd name="connsiteX6" fmla="*/ 295275 w 394335"/>
                      <a:gd name="connsiteY6" fmla="*/ 0 h 420282"/>
                      <a:gd name="connsiteX0" fmla="*/ 309563 w 394335"/>
                      <a:gd name="connsiteY0" fmla="*/ 0 h 426695"/>
                      <a:gd name="connsiteX1" fmla="*/ 394335 w 394335"/>
                      <a:gd name="connsiteY1" fmla="*/ 6413 h 426695"/>
                      <a:gd name="connsiteX2" fmla="*/ 351029 w 394335"/>
                      <a:gd name="connsiteY2" fmla="*/ 392416 h 426695"/>
                      <a:gd name="connsiteX3" fmla="*/ 0 w 394335"/>
                      <a:gd name="connsiteY3" fmla="*/ 424484 h 426695"/>
                      <a:gd name="connsiteX4" fmla="*/ 6985 w 394335"/>
                      <a:gd name="connsiteY4" fmla="*/ 361216 h 426695"/>
                      <a:gd name="connsiteX5" fmla="*/ 283559 w 394335"/>
                      <a:gd name="connsiteY5" fmla="*/ 319230 h 426695"/>
                      <a:gd name="connsiteX6" fmla="*/ 309563 w 394335"/>
                      <a:gd name="connsiteY6" fmla="*/ 0 h 426695"/>
                      <a:gd name="connsiteX0" fmla="*/ 309563 w 394335"/>
                      <a:gd name="connsiteY0" fmla="*/ 0 h 426695"/>
                      <a:gd name="connsiteX1" fmla="*/ 394335 w 394335"/>
                      <a:gd name="connsiteY1" fmla="*/ 6413 h 426695"/>
                      <a:gd name="connsiteX2" fmla="*/ 351029 w 394335"/>
                      <a:gd name="connsiteY2" fmla="*/ 392416 h 426695"/>
                      <a:gd name="connsiteX3" fmla="*/ 0 w 394335"/>
                      <a:gd name="connsiteY3" fmla="*/ 424484 h 426695"/>
                      <a:gd name="connsiteX4" fmla="*/ 6985 w 394335"/>
                      <a:gd name="connsiteY4" fmla="*/ 361216 h 426695"/>
                      <a:gd name="connsiteX5" fmla="*/ 283559 w 394335"/>
                      <a:gd name="connsiteY5" fmla="*/ 319230 h 426695"/>
                      <a:gd name="connsiteX6" fmla="*/ 309563 w 394335"/>
                      <a:gd name="connsiteY6" fmla="*/ 0 h 426695"/>
                      <a:gd name="connsiteX0" fmla="*/ 309563 w 394335"/>
                      <a:gd name="connsiteY0" fmla="*/ 0 h 426695"/>
                      <a:gd name="connsiteX1" fmla="*/ 394335 w 394335"/>
                      <a:gd name="connsiteY1" fmla="*/ 6413 h 426695"/>
                      <a:gd name="connsiteX2" fmla="*/ 351029 w 394335"/>
                      <a:gd name="connsiteY2" fmla="*/ 392416 h 426695"/>
                      <a:gd name="connsiteX3" fmla="*/ 0 w 394335"/>
                      <a:gd name="connsiteY3" fmla="*/ 424484 h 426695"/>
                      <a:gd name="connsiteX4" fmla="*/ 2223 w 394335"/>
                      <a:gd name="connsiteY4" fmla="*/ 345180 h 426695"/>
                      <a:gd name="connsiteX5" fmla="*/ 283559 w 394335"/>
                      <a:gd name="connsiteY5" fmla="*/ 319230 h 426695"/>
                      <a:gd name="connsiteX6" fmla="*/ 309563 w 394335"/>
                      <a:gd name="connsiteY6" fmla="*/ 0 h 426695"/>
                      <a:gd name="connsiteX0" fmla="*/ 309563 w 394335"/>
                      <a:gd name="connsiteY0" fmla="*/ 0 h 426695"/>
                      <a:gd name="connsiteX1" fmla="*/ 394335 w 394335"/>
                      <a:gd name="connsiteY1" fmla="*/ 6413 h 426695"/>
                      <a:gd name="connsiteX2" fmla="*/ 351029 w 394335"/>
                      <a:gd name="connsiteY2" fmla="*/ 392416 h 426695"/>
                      <a:gd name="connsiteX3" fmla="*/ 0 w 394335"/>
                      <a:gd name="connsiteY3" fmla="*/ 424484 h 426695"/>
                      <a:gd name="connsiteX4" fmla="*/ 2223 w 394335"/>
                      <a:gd name="connsiteY4" fmla="*/ 345180 h 426695"/>
                      <a:gd name="connsiteX5" fmla="*/ 283559 w 394335"/>
                      <a:gd name="connsiteY5" fmla="*/ 319230 h 426695"/>
                      <a:gd name="connsiteX6" fmla="*/ 309563 w 394335"/>
                      <a:gd name="connsiteY6" fmla="*/ 0 h 426695"/>
                      <a:gd name="connsiteX0" fmla="*/ 309563 w 394335"/>
                      <a:gd name="connsiteY0" fmla="*/ 0 h 438562"/>
                      <a:gd name="connsiteX1" fmla="*/ 394335 w 394335"/>
                      <a:gd name="connsiteY1" fmla="*/ 6413 h 438562"/>
                      <a:gd name="connsiteX2" fmla="*/ 351029 w 394335"/>
                      <a:gd name="connsiteY2" fmla="*/ 392416 h 438562"/>
                      <a:gd name="connsiteX3" fmla="*/ 0 w 394335"/>
                      <a:gd name="connsiteY3" fmla="*/ 424484 h 438562"/>
                      <a:gd name="connsiteX4" fmla="*/ 2223 w 394335"/>
                      <a:gd name="connsiteY4" fmla="*/ 345180 h 438562"/>
                      <a:gd name="connsiteX5" fmla="*/ 283559 w 394335"/>
                      <a:gd name="connsiteY5" fmla="*/ 319230 h 438562"/>
                      <a:gd name="connsiteX6" fmla="*/ 309563 w 394335"/>
                      <a:gd name="connsiteY6" fmla="*/ 0 h 438562"/>
                      <a:gd name="connsiteX0" fmla="*/ 309563 w 394335"/>
                      <a:gd name="connsiteY0" fmla="*/ 0 h 452995"/>
                      <a:gd name="connsiteX1" fmla="*/ 394335 w 394335"/>
                      <a:gd name="connsiteY1" fmla="*/ 6413 h 452995"/>
                      <a:gd name="connsiteX2" fmla="*/ 351029 w 394335"/>
                      <a:gd name="connsiteY2" fmla="*/ 392416 h 452995"/>
                      <a:gd name="connsiteX3" fmla="*/ 0 w 394335"/>
                      <a:gd name="connsiteY3" fmla="*/ 446932 h 452995"/>
                      <a:gd name="connsiteX4" fmla="*/ 2223 w 394335"/>
                      <a:gd name="connsiteY4" fmla="*/ 345180 h 452995"/>
                      <a:gd name="connsiteX5" fmla="*/ 283559 w 394335"/>
                      <a:gd name="connsiteY5" fmla="*/ 319230 h 452995"/>
                      <a:gd name="connsiteX6" fmla="*/ 309563 w 394335"/>
                      <a:gd name="connsiteY6" fmla="*/ 0 h 452995"/>
                      <a:gd name="connsiteX0" fmla="*/ 290513 w 394335"/>
                      <a:gd name="connsiteY0" fmla="*/ 0 h 446874"/>
                      <a:gd name="connsiteX1" fmla="*/ 394335 w 394335"/>
                      <a:gd name="connsiteY1" fmla="*/ 292 h 446874"/>
                      <a:gd name="connsiteX2" fmla="*/ 351029 w 394335"/>
                      <a:gd name="connsiteY2" fmla="*/ 386295 h 446874"/>
                      <a:gd name="connsiteX3" fmla="*/ 0 w 394335"/>
                      <a:gd name="connsiteY3" fmla="*/ 440811 h 446874"/>
                      <a:gd name="connsiteX4" fmla="*/ 2223 w 394335"/>
                      <a:gd name="connsiteY4" fmla="*/ 339059 h 446874"/>
                      <a:gd name="connsiteX5" fmla="*/ 283559 w 394335"/>
                      <a:gd name="connsiteY5" fmla="*/ 313109 h 446874"/>
                      <a:gd name="connsiteX6" fmla="*/ 290513 w 394335"/>
                      <a:gd name="connsiteY6" fmla="*/ 0 h 446874"/>
                      <a:gd name="connsiteX0" fmla="*/ 290513 w 394335"/>
                      <a:gd name="connsiteY0" fmla="*/ 0 h 446874"/>
                      <a:gd name="connsiteX1" fmla="*/ 394335 w 394335"/>
                      <a:gd name="connsiteY1" fmla="*/ 292 h 446874"/>
                      <a:gd name="connsiteX2" fmla="*/ 351029 w 394335"/>
                      <a:gd name="connsiteY2" fmla="*/ 386295 h 446874"/>
                      <a:gd name="connsiteX3" fmla="*/ 0 w 394335"/>
                      <a:gd name="connsiteY3" fmla="*/ 440811 h 446874"/>
                      <a:gd name="connsiteX4" fmla="*/ 2223 w 394335"/>
                      <a:gd name="connsiteY4" fmla="*/ 339059 h 446874"/>
                      <a:gd name="connsiteX5" fmla="*/ 283559 w 394335"/>
                      <a:gd name="connsiteY5" fmla="*/ 313109 h 446874"/>
                      <a:gd name="connsiteX6" fmla="*/ 290513 w 394335"/>
                      <a:gd name="connsiteY6" fmla="*/ 0 h 446874"/>
                      <a:gd name="connsiteX0" fmla="*/ 302419 w 394335"/>
                      <a:gd name="connsiteY0" fmla="*/ 0 h 446874"/>
                      <a:gd name="connsiteX1" fmla="*/ 394335 w 394335"/>
                      <a:gd name="connsiteY1" fmla="*/ 292 h 446874"/>
                      <a:gd name="connsiteX2" fmla="*/ 351029 w 394335"/>
                      <a:gd name="connsiteY2" fmla="*/ 386295 h 446874"/>
                      <a:gd name="connsiteX3" fmla="*/ 0 w 394335"/>
                      <a:gd name="connsiteY3" fmla="*/ 440811 h 446874"/>
                      <a:gd name="connsiteX4" fmla="*/ 2223 w 394335"/>
                      <a:gd name="connsiteY4" fmla="*/ 339059 h 446874"/>
                      <a:gd name="connsiteX5" fmla="*/ 283559 w 394335"/>
                      <a:gd name="connsiteY5" fmla="*/ 313109 h 446874"/>
                      <a:gd name="connsiteX6" fmla="*/ 302419 w 394335"/>
                      <a:gd name="connsiteY6" fmla="*/ 0 h 44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35" h="446874">
                        <a:moveTo>
                          <a:pt x="302419" y="0"/>
                        </a:moveTo>
                        <a:lnTo>
                          <a:pt x="394335" y="292"/>
                        </a:lnTo>
                        <a:cubicBezTo>
                          <a:pt x="380609" y="34694"/>
                          <a:pt x="416752" y="316617"/>
                          <a:pt x="351029" y="386295"/>
                        </a:cubicBezTo>
                        <a:cubicBezTo>
                          <a:pt x="285307" y="455974"/>
                          <a:pt x="193866" y="451356"/>
                          <a:pt x="0" y="440811"/>
                        </a:cubicBezTo>
                        <a:lnTo>
                          <a:pt x="2223" y="339059"/>
                        </a:lnTo>
                        <a:cubicBezTo>
                          <a:pt x="88377" y="345584"/>
                          <a:pt x="238686" y="371184"/>
                          <a:pt x="283559" y="313109"/>
                        </a:cubicBezTo>
                        <a:cubicBezTo>
                          <a:pt x="328432" y="255034"/>
                          <a:pt x="310944" y="134641"/>
                          <a:pt x="302419" y="0"/>
                        </a:cubicBezTo>
                        <a:close/>
                      </a:path>
                    </a:pathLst>
                  </a:custGeom>
                  <a:solidFill>
                    <a:srgbClr val="000000"/>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4" name="Rechteck 394">
                    <a:extLst>
                      <a:ext uri="{FF2B5EF4-FFF2-40B4-BE49-F238E27FC236}">
                        <a16:creationId xmlns:a16="http://schemas.microsoft.com/office/drawing/2014/main" id="{F498F808-491E-47FD-8C96-CAA916E25D70}"/>
                      </a:ext>
                    </a:extLst>
                  </p:cNvPr>
                  <p:cNvSpPr/>
                  <p:nvPr/>
                </p:nvSpPr>
                <p:spPr>
                  <a:xfrm>
                    <a:off x="8905921" y="4218160"/>
                    <a:ext cx="99060" cy="208955"/>
                  </a:xfrm>
                  <a:prstGeom prst="rect">
                    <a:avLst/>
                  </a:prstGeom>
                  <a:solidFill>
                    <a:srgbClr val="000000"/>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5" name="Freihandform 29">
                    <a:extLst>
                      <a:ext uri="{FF2B5EF4-FFF2-40B4-BE49-F238E27FC236}">
                        <a16:creationId xmlns:a16="http://schemas.microsoft.com/office/drawing/2014/main" id="{27CF0E0C-5F17-4AF2-A3B8-5109E204560B}"/>
                      </a:ext>
                    </a:extLst>
                  </p:cNvPr>
                  <p:cNvSpPr/>
                  <p:nvPr/>
                </p:nvSpPr>
                <p:spPr>
                  <a:xfrm>
                    <a:off x="8637326" y="1135250"/>
                    <a:ext cx="306495" cy="1814713"/>
                  </a:xfrm>
                  <a:custGeom>
                    <a:avLst/>
                    <a:gdLst>
                      <a:gd name="connsiteX0" fmla="*/ 414338 w 414338"/>
                      <a:gd name="connsiteY0" fmla="*/ 4762 h 1804987"/>
                      <a:gd name="connsiteX1" fmla="*/ 238125 w 414338"/>
                      <a:gd name="connsiteY1" fmla="*/ 0 h 1804987"/>
                      <a:gd name="connsiteX2" fmla="*/ 0 w 414338"/>
                      <a:gd name="connsiteY2" fmla="*/ 1804987 h 1804987"/>
                      <a:gd name="connsiteX0" fmla="*/ 414338 w 414338"/>
                      <a:gd name="connsiteY0" fmla="*/ 0 h 1800225"/>
                      <a:gd name="connsiteX1" fmla="*/ 252413 w 414338"/>
                      <a:gd name="connsiteY1" fmla="*/ 9525 h 1800225"/>
                      <a:gd name="connsiteX2" fmla="*/ 0 w 414338"/>
                      <a:gd name="connsiteY2" fmla="*/ 1800225 h 1800225"/>
                    </a:gdLst>
                    <a:ahLst/>
                    <a:cxnLst>
                      <a:cxn ang="0">
                        <a:pos x="connsiteX0" y="connsiteY0"/>
                      </a:cxn>
                      <a:cxn ang="0">
                        <a:pos x="connsiteX1" y="connsiteY1"/>
                      </a:cxn>
                      <a:cxn ang="0">
                        <a:pos x="connsiteX2" y="connsiteY2"/>
                      </a:cxn>
                    </a:cxnLst>
                    <a:rect l="l" t="t" r="r" b="b"/>
                    <a:pathLst>
                      <a:path w="414338" h="1800225">
                        <a:moveTo>
                          <a:pt x="414338" y="0"/>
                        </a:moveTo>
                        <a:lnTo>
                          <a:pt x="252413" y="9525"/>
                        </a:lnTo>
                        <a:lnTo>
                          <a:pt x="0" y="1800225"/>
                        </a:ln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6" name="Freihandform 30">
                    <a:extLst>
                      <a:ext uri="{FF2B5EF4-FFF2-40B4-BE49-F238E27FC236}">
                        <a16:creationId xmlns:a16="http://schemas.microsoft.com/office/drawing/2014/main" id="{2C717C8B-5B7F-4FDC-851A-2B2ADA0809B1}"/>
                      </a:ext>
                    </a:extLst>
                  </p:cNvPr>
                  <p:cNvSpPr/>
                  <p:nvPr/>
                </p:nvSpPr>
                <p:spPr>
                  <a:xfrm flipH="1">
                    <a:off x="8950279" y="1135250"/>
                    <a:ext cx="350284" cy="1814713"/>
                  </a:xfrm>
                  <a:custGeom>
                    <a:avLst/>
                    <a:gdLst>
                      <a:gd name="connsiteX0" fmla="*/ 414338 w 414338"/>
                      <a:gd name="connsiteY0" fmla="*/ 4762 h 1804987"/>
                      <a:gd name="connsiteX1" fmla="*/ 238125 w 414338"/>
                      <a:gd name="connsiteY1" fmla="*/ 0 h 1804987"/>
                      <a:gd name="connsiteX2" fmla="*/ 0 w 414338"/>
                      <a:gd name="connsiteY2" fmla="*/ 1804987 h 1804987"/>
                      <a:gd name="connsiteX0" fmla="*/ 414338 w 414338"/>
                      <a:gd name="connsiteY0" fmla="*/ 0 h 1800225"/>
                      <a:gd name="connsiteX1" fmla="*/ 252413 w 414338"/>
                      <a:gd name="connsiteY1" fmla="*/ 9525 h 1800225"/>
                      <a:gd name="connsiteX2" fmla="*/ 0 w 414338"/>
                      <a:gd name="connsiteY2" fmla="*/ 1800225 h 1800225"/>
                    </a:gdLst>
                    <a:ahLst/>
                    <a:cxnLst>
                      <a:cxn ang="0">
                        <a:pos x="connsiteX0" y="connsiteY0"/>
                      </a:cxn>
                      <a:cxn ang="0">
                        <a:pos x="connsiteX1" y="connsiteY1"/>
                      </a:cxn>
                      <a:cxn ang="0">
                        <a:pos x="connsiteX2" y="connsiteY2"/>
                      </a:cxn>
                    </a:cxnLst>
                    <a:rect l="l" t="t" r="r" b="b"/>
                    <a:pathLst>
                      <a:path w="414338" h="1800225">
                        <a:moveTo>
                          <a:pt x="414338" y="0"/>
                        </a:moveTo>
                        <a:lnTo>
                          <a:pt x="252413" y="9525"/>
                        </a:lnTo>
                        <a:lnTo>
                          <a:pt x="0" y="1800225"/>
                        </a:ln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7" name="Rechteck 397">
                    <a:extLst>
                      <a:ext uri="{FF2B5EF4-FFF2-40B4-BE49-F238E27FC236}">
                        <a16:creationId xmlns:a16="http://schemas.microsoft.com/office/drawing/2014/main" id="{58779AD4-0353-41AE-B90A-1030DE337774}"/>
                      </a:ext>
                    </a:extLst>
                  </p:cNvPr>
                  <p:cNvSpPr/>
                  <p:nvPr/>
                </p:nvSpPr>
                <p:spPr>
                  <a:xfrm>
                    <a:off x="8905921" y="1009044"/>
                    <a:ext cx="99060" cy="130969"/>
                  </a:xfrm>
                  <a:prstGeom prst="rect">
                    <a:avLst/>
                  </a:prstGeom>
                  <a:solidFill>
                    <a:srgbClr val="000000"/>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8" name="Abgerundetes Rechteck 32">
                    <a:extLst>
                      <a:ext uri="{FF2B5EF4-FFF2-40B4-BE49-F238E27FC236}">
                        <a16:creationId xmlns:a16="http://schemas.microsoft.com/office/drawing/2014/main" id="{F4220D15-9B1E-4A85-928E-6F9D66022C84}"/>
                      </a:ext>
                    </a:extLst>
                  </p:cNvPr>
                  <p:cNvSpPr/>
                  <p:nvPr/>
                </p:nvSpPr>
                <p:spPr>
                  <a:xfrm>
                    <a:off x="8828378" y="1843277"/>
                    <a:ext cx="259238" cy="84138"/>
                  </a:xfrm>
                  <a:prstGeom prst="roundRect">
                    <a:avLst>
                      <a:gd name="adj" fmla="val 50000"/>
                    </a:avLst>
                  </a:pr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9" name="Abgerundetes Rechteck 33">
                    <a:extLst>
                      <a:ext uri="{FF2B5EF4-FFF2-40B4-BE49-F238E27FC236}">
                        <a16:creationId xmlns:a16="http://schemas.microsoft.com/office/drawing/2014/main" id="{F104A29F-B377-467F-977A-D90612458C5B}"/>
                      </a:ext>
                    </a:extLst>
                  </p:cNvPr>
                  <p:cNvSpPr/>
                  <p:nvPr/>
                </p:nvSpPr>
                <p:spPr>
                  <a:xfrm>
                    <a:off x="8790573" y="2120294"/>
                    <a:ext cx="334848" cy="84138"/>
                  </a:xfrm>
                  <a:prstGeom prst="roundRect">
                    <a:avLst>
                      <a:gd name="adj" fmla="val 50000"/>
                    </a:avLst>
                  </a:pr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60" name="Abgerundetes Rechteck 34">
                    <a:extLst>
                      <a:ext uri="{FF2B5EF4-FFF2-40B4-BE49-F238E27FC236}">
                        <a16:creationId xmlns:a16="http://schemas.microsoft.com/office/drawing/2014/main" id="{38D2496E-CBF9-478A-A4D6-54E8BDCAF353}"/>
                      </a:ext>
                    </a:extLst>
                  </p:cNvPr>
                  <p:cNvSpPr/>
                  <p:nvPr/>
                </p:nvSpPr>
                <p:spPr>
                  <a:xfrm>
                    <a:off x="8719760" y="2425865"/>
                    <a:ext cx="476474" cy="84138"/>
                  </a:xfrm>
                  <a:prstGeom prst="roundRect">
                    <a:avLst>
                      <a:gd name="adj" fmla="val 50000"/>
                    </a:avLst>
                  </a:pr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61" name="Explosion 1 35">
                    <a:extLst>
                      <a:ext uri="{FF2B5EF4-FFF2-40B4-BE49-F238E27FC236}">
                        <a16:creationId xmlns:a16="http://schemas.microsoft.com/office/drawing/2014/main" id="{E98B80C8-2D49-4C66-937A-1B56B55E6BF4}"/>
                      </a:ext>
                    </a:extLst>
                  </p:cNvPr>
                  <p:cNvSpPr/>
                  <p:nvPr/>
                </p:nvSpPr>
                <p:spPr>
                  <a:xfrm>
                    <a:off x="8517744" y="4218159"/>
                    <a:ext cx="678494" cy="452276"/>
                  </a:xfrm>
                  <a:prstGeom prst="irregularSeal1">
                    <a:avLst/>
                  </a:prstGeom>
                  <a:solidFill>
                    <a:srgbClr val="00549F"/>
                  </a:solidFill>
                  <a:ln w="9525" cap="flat" cmpd="sng" algn="ctr">
                    <a:solidFill>
                      <a:srgbClr val="797979"/>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62" name="Rechteck 402">
                    <a:extLst>
                      <a:ext uri="{FF2B5EF4-FFF2-40B4-BE49-F238E27FC236}">
                        <a16:creationId xmlns:a16="http://schemas.microsoft.com/office/drawing/2014/main" id="{937360A0-EE12-4A9E-AEA9-93FCF8F67363}"/>
                      </a:ext>
                    </a:extLst>
                  </p:cNvPr>
                  <p:cNvSpPr/>
                  <p:nvPr/>
                </p:nvSpPr>
                <p:spPr>
                  <a:xfrm>
                    <a:off x="8637328" y="3430477"/>
                    <a:ext cx="663235" cy="778173"/>
                  </a:xfrm>
                  <a:prstGeom prst="rect">
                    <a:avLst/>
                  </a:prstGeom>
                  <a:solidFill>
                    <a:srgbClr val="FFFFFF"/>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cxnSp>
                <p:nvCxnSpPr>
                  <p:cNvPr id="63" name="Gerade Verbindung 98">
                    <a:extLst>
                      <a:ext uri="{FF2B5EF4-FFF2-40B4-BE49-F238E27FC236}">
                        <a16:creationId xmlns:a16="http://schemas.microsoft.com/office/drawing/2014/main" id="{F1635B5D-0C28-4718-8264-9A6C0E42BF49}"/>
                      </a:ext>
                    </a:extLst>
                  </p:cNvPr>
                  <p:cNvCxnSpPr/>
                  <p:nvPr/>
                </p:nvCxnSpPr>
                <p:spPr>
                  <a:xfrm>
                    <a:off x="8686959" y="3459350"/>
                    <a:ext cx="0" cy="749300"/>
                  </a:xfrm>
                  <a:prstGeom prst="line">
                    <a:avLst/>
                  </a:prstGeom>
                  <a:noFill/>
                  <a:ln w="12700" cap="flat" cmpd="sng" algn="ctr">
                    <a:solidFill>
                      <a:srgbClr val="000000"/>
                    </a:solidFill>
                    <a:prstDash val="solid"/>
                  </a:ln>
                  <a:effectLst/>
                </p:spPr>
              </p:cxnSp>
              <p:cxnSp>
                <p:nvCxnSpPr>
                  <p:cNvPr id="64" name="Gerade Verbindung 99">
                    <a:extLst>
                      <a:ext uri="{FF2B5EF4-FFF2-40B4-BE49-F238E27FC236}">
                        <a16:creationId xmlns:a16="http://schemas.microsoft.com/office/drawing/2014/main" id="{0A5F5290-E270-435E-BF85-C019E63A803B}"/>
                      </a:ext>
                    </a:extLst>
                  </p:cNvPr>
                  <p:cNvCxnSpPr/>
                  <p:nvPr/>
                </p:nvCxnSpPr>
                <p:spPr>
                  <a:xfrm>
                    <a:off x="9246334" y="3459350"/>
                    <a:ext cx="0" cy="749300"/>
                  </a:xfrm>
                  <a:prstGeom prst="line">
                    <a:avLst/>
                  </a:prstGeom>
                  <a:noFill/>
                  <a:ln w="12700" cap="flat" cmpd="sng" algn="ctr">
                    <a:solidFill>
                      <a:srgbClr val="000000"/>
                    </a:solidFill>
                    <a:prstDash val="solid"/>
                  </a:ln>
                  <a:effectLst/>
                </p:spPr>
              </p:cxnSp>
              <p:cxnSp>
                <p:nvCxnSpPr>
                  <p:cNvPr id="65" name="Gerade Verbindung 100">
                    <a:extLst>
                      <a:ext uri="{FF2B5EF4-FFF2-40B4-BE49-F238E27FC236}">
                        <a16:creationId xmlns:a16="http://schemas.microsoft.com/office/drawing/2014/main" id="{CB4E4AE3-6FF3-487D-B6CD-3275840D0616}"/>
                      </a:ext>
                    </a:extLst>
                  </p:cNvPr>
                  <p:cNvCxnSpPr/>
                  <p:nvPr/>
                </p:nvCxnSpPr>
                <p:spPr>
                  <a:xfrm>
                    <a:off x="8637328" y="4170550"/>
                    <a:ext cx="663235" cy="0"/>
                  </a:xfrm>
                  <a:prstGeom prst="line">
                    <a:avLst/>
                  </a:prstGeom>
                  <a:noFill/>
                  <a:ln w="12700" cap="flat" cmpd="sng" algn="ctr">
                    <a:solidFill>
                      <a:srgbClr val="000000"/>
                    </a:solidFill>
                    <a:prstDash val="solid"/>
                  </a:ln>
                  <a:effectLst/>
                </p:spPr>
              </p:cxnSp>
            </p:grpSp>
          </p:grpSp>
          <p:grpSp>
            <p:nvGrpSpPr>
              <p:cNvPr id="39" name="Gruppieren 5">
                <a:extLst>
                  <a:ext uri="{FF2B5EF4-FFF2-40B4-BE49-F238E27FC236}">
                    <a16:creationId xmlns:a16="http://schemas.microsoft.com/office/drawing/2014/main" id="{A60FF7A8-CB0C-495D-B6A7-332D8341CF38}"/>
                  </a:ext>
                </a:extLst>
              </p:cNvPr>
              <p:cNvGrpSpPr/>
              <p:nvPr/>
            </p:nvGrpSpPr>
            <p:grpSpPr>
              <a:xfrm>
                <a:off x="-349289" y="2182270"/>
                <a:ext cx="68596" cy="253055"/>
                <a:chOff x="-216215" y="1932735"/>
                <a:chExt cx="144134" cy="441600"/>
              </a:xfrm>
            </p:grpSpPr>
            <p:sp>
              <p:nvSpPr>
                <p:cNvPr id="40" name="Gleichschenkliges Dreieck 268">
                  <a:extLst>
                    <a:ext uri="{FF2B5EF4-FFF2-40B4-BE49-F238E27FC236}">
                      <a16:creationId xmlns:a16="http://schemas.microsoft.com/office/drawing/2014/main" id="{243BFC2C-6E87-4947-A0C0-E951443870C0}"/>
                    </a:ext>
                  </a:extLst>
                </p:cNvPr>
                <p:cNvSpPr/>
                <p:nvPr/>
              </p:nvSpPr>
              <p:spPr>
                <a:xfrm rot="10800000">
                  <a:off x="-216215" y="2239402"/>
                  <a:ext cx="144134" cy="134933"/>
                </a:xfrm>
                <a:prstGeom prst="triangle">
                  <a:avLst/>
                </a:prstGeom>
                <a:no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41" name="Rechteck 269">
                  <a:extLst>
                    <a:ext uri="{FF2B5EF4-FFF2-40B4-BE49-F238E27FC236}">
                      <a16:creationId xmlns:a16="http://schemas.microsoft.com/office/drawing/2014/main" id="{3E63BA35-14ED-4BB4-93C2-2B8883985CD0}"/>
                    </a:ext>
                  </a:extLst>
                </p:cNvPr>
                <p:cNvSpPr/>
                <p:nvPr/>
              </p:nvSpPr>
              <p:spPr>
                <a:xfrm rot="10800000">
                  <a:off x="-216215" y="1932735"/>
                  <a:ext cx="144134" cy="306666"/>
                </a:xfrm>
                <a:prstGeom prst="rect">
                  <a:avLst/>
                </a:prstGeom>
                <a:no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grpSp>
        </p:grpSp>
      </p:grpSp>
      <p:sp>
        <p:nvSpPr>
          <p:cNvPr id="73" name="TextBox 43">
            <a:extLst>
              <a:ext uri="{FF2B5EF4-FFF2-40B4-BE49-F238E27FC236}">
                <a16:creationId xmlns:a16="http://schemas.microsoft.com/office/drawing/2014/main" id="{43605091-011D-4FDF-82B3-80F75C728B88}"/>
              </a:ext>
            </a:extLst>
          </p:cNvPr>
          <p:cNvSpPr txBox="1"/>
          <p:nvPr/>
        </p:nvSpPr>
        <p:spPr>
          <a:xfrm>
            <a:off x="1844353" y="3669215"/>
            <a:ext cx="4318688" cy="369332"/>
          </a:xfrm>
          <a:prstGeom prst="rect">
            <a:avLst/>
          </a:prstGeom>
          <a:noFill/>
        </p:spPr>
        <p:txBody>
          <a:bodyPr wrap="square">
            <a:spAutoFit/>
          </a:bodyPr>
          <a:lstStyle/>
          <a:p>
            <a:pPr marL="401638" marR="0" lvl="1" algn="l" defTabSz="914400" rtl="0" eaLnBrk="1" fontAlgn="auto" latinLnBrk="0" hangingPunct="1">
              <a:lnSpc>
                <a:spcPct val="90000"/>
              </a:lnSpc>
              <a:spcBef>
                <a:spcPts val="50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Wingdings" panose="05000000000000000000" pitchFamily="2" charset="2"/>
              </a:rPr>
              <a:t>Ammonia combustion engines </a:t>
            </a:r>
          </a:p>
        </p:txBody>
      </p:sp>
      <p:sp>
        <p:nvSpPr>
          <p:cNvPr id="74" name="TextBox 66">
            <a:extLst>
              <a:ext uri="{FF2B5EF4-FFF2-40B4-BE49-F238E27FC236}">
                <a16:creationId xmlns:a16="http://schemas.microsoft.com/office/drawing/2014/main" id="{FA591EAD-AF7C-4863-8E50-CEC9F9FB5F5B}"/>
              </a:ext>
            </a:extLst>
          </p:cNvPr>
          <p:cNvSpPr txBox="1"/>
          <p:nvPr/>
        </p:nvSpPr>
        <p:spPr>
          <a:xfrm>
            <a:off x="3800898" y="4109922"/>
            <a:ext cx="4893568" cy="1991314"/>
          </a:xfrm>
          <a:prstGeom prst="rect">
            <a:avLst/>
          </a:prstGeom>
          <a:noFill/>
        </p:spPr>
        <p:txBody>
          <a:bodyPr wrap="square">
            <a:spAutoFit/>
          </a:bodyPr>
          <a:lstStyle/>
          <a:p>
            <a:pPr marL="312738" lvl="1" indent="-300038">
              <a:lnSpc>
                <a:spcPct val="90000"/>
              </a:lnSpc>
              <a:buBlip>
                <a:blip r:embed="rId11"/>
              </a:buBlip>
              <a:defRPr/>
            </a:pPr>
            <a:r>
              <a:rPr lang="en-US" dirty="0">
                <a:latin typeface="+mj-lt"/>
                <a:cs typeface="Arial" panose="020B0604020202020204" pitchFamily="34" charset="0"/>
                <a:sym typeface="Wingdings" panose="05000000000000000000" pitchFamily="2" charset="2"/>
              </a:rPr>
              <a:t>Difficult to ignite </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 unstable combustion </a:t>
            </a:r>
          </a:p>
          <a:p>
            <a:pPr marL="312738" lvl="1" indent="-300038">
              <a:lnSpc>
                <a:spcPct val="90000"/>
              </a:lnSpc>
              <a:spcBef>
                <a:spcPts val="600"/>
              </a:spcBef>
              <a:buBlip>
                <a:blip r:embed="rId11"/>
              </a:buBlip>
              <a:defRPr/>
            </a:pPr>
            <a:r>
              <a:rPr lang="en-US" dirty="0">
                <a:latin typeface="+mj-lt"/>
                <a:cs typeface="Arial" panose="020B0604020202020204" pitchFamily="34" charset="0"/>
                <a:sym typeface="Wingdings" panose="05000000000000000000" pitchFamily="2" charset="2"/>
              </a:rPr>
              <a:t>Slow flame speed</a:t>
            </a:r>
          </a:p>
          <a:p>
            <a:pPr marL="298450" lvl="1" indent="-285750">
              <a:lnSpc>
                <a:spcPct val="90000"/>
              </a:lnSpc>
              <a:buFont typeface="Wingdings" panose="05000000000000000000" pitchFamily="2" charset="2"/>
              <a:buChar char="à"/>
              <a:defRPr/>
            </a:pPr>
            <a:r>
              <a:rPr lang="en-US" dirty="0">
                <a:latin typeface="+mj-lt"/>
                <a:cs typeface="Arial" panose="020B0604020202020204" pitchFamily="34" charset="0"/>
                <a:sym typeface="Wingdings" panose="05000000000000000000" pitchFamily="2" charset="2"/>
              </a:rPr>
              <a:t>unstable combustion, </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low efficiency</a:t>
            </a:r>
          </a:p>
          <a:p>
            <a:pPr marL="312738" lvl="1" indent="-300038">
              <a:lnSpc>
                <a:spcPct val="90000"/>
              </a:lnSpc>
              <a:spcBef>
                <a:spcPts val="600"/>
              </a:spcBef>
              <a:buBlip>
                <a:blip r:embed="rId11"/>
              </a:buBlip>
              <a:defRPr/>
            </a:pPr>
            <a:r>
              <a:rPr lang="en-US" dirty="0">
                <a:latin typeface="+mj-lt"/>
                <a:cs typeface="Arial" panose="020B0604020202020204" pitchFamily="34" charset="0"/>
                <a:sym typeface="Wingdings" panose="05000000000000000000" pitchFamily="2" charset="2"/>
              </a:rPr>
              <a:t>Fuel-inherent nitrogen </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 emissions of NO</a:t>
            </a:r>
            <a:r>
              <a:rPr lang="en-US" baseline="-25000" dirty="0">
                <a:latin typeface="+mj-lt"/>
                <a:cs typeface="Arial" panose="020B0604020202020204" pitchFamily="34" charset="0"/>
                <a:sym typeface="Wingdings" panose="05000000000000000000" pitchFamily="2" charset="2"/>
              </a:rPr>
              <a:t>x</a:t>
            </a:r>
            <a:r>
              <a:rPr lang="en-US" dirty="0">
                <a:latin typeface="+mj-lt"/>
                <a:cs typeface="Arial" panose="020B0604020202020204" pitchFamily="34" charset="0"/>
                <a:sym typeface="Wingdings" panose="05000000000000000000" pitchFamily="2" charset="2"/>
              </a:rPr>
              <a:t>, N</a:t>
            </a:r>
            <a:r>
              <a:rPr lang="en-US" baseline="-25000" dirty="0">
                <a:latin typeface="+mj-lt"/>
                <a:cs typeface="Arial" panose="020B0604020202020204" pitchFamily="34" charset="0"/>
                <a:sym typeface="Wingdings" panose="05000000000000000000" pitchFamily="2" charset="2"/>
              </a:rPr>
              <a:t>2</a:t>
            </a:r>
            <a:r>
              <a:rPr lang="en-US" dirty="0">
                <a:latin typeface="+mj-lt"/>
                <a:cs typeface="Arial" panose="020B0604020202020204" pitchFamily="34" charset="0"/>
                <a:sym typeface="Wingdings" panose="05000000000000000000" pitchFamily="2" charset="2"/>
              </a:rPr>
              <a:t>O, NH</a:t>
            </a:r>
            <a:r>
              <a:rPr lang="en-US" baseline="-25000" dirty="0">
                <a:latin typeface="+mj-lt"/>
                <a:cs typeface="Arial" panose="020B0604020202020204" pitchFamily="34" charset="0"/>
                <a:sym typeface="Wingdings" panose="05000000000000000000" pitchFamily="2" charset="2"/>
              </a:rPr>
              <a:t>3</a:t>
            </a:r>
          </a:p>
        </p:txBody>
      </p:sp>
      <p:sp>
        <p:nvSpPr>
          <p:cNvPr id="75" name="TextBox 68">
            <a:extLst>
              <a:ext uri="{FF2B5EF4-FFF2-40B4-BE49-F238E27FC236}">
                <a16:creationId xmlns:a16="http://schemas.microsoft.com/office/drawing/2014/main" id="{63E2D305-A161-44C0-97DC-7D9DC762ABA4}"/>
              </a:ext>
            </a:extLst>
          </p:cNvPr>
          <p:cNvSpPr txBox="1"/>
          <p:nvPr/>
        </p:nvSpPr>
        <p:spPr>
          <a:xfrm>
            <a:off x="7065359" y="3675358"/>
            <a:ext cx="2703835" cy="400110"/>
          </a:xfrm>
          <a:prstGeom prst="rect">
            <a:avLst/>
          </a:prstGeom>
          <a:noFill/>
        </p:spPr>
        <p:txBody>
          <a:bodyPr wrap="square">
            <a:spAutoFit/>
          </a:bodyPr>
          <a:lstStyle/>
          <a:p>
            <a:r>
              <a:rPr kumimoji="0" lang="en-US" sz="2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Wingdings" panose="05000000000000000000" pitchFamily="2" charset="2"/>
              </a:rPr>
              <a:t>Ammonia fuel cells </a:t>
            </a:r>
            <a:endParaRPr lang="en-DE" dirty="0">
              <a:latin typeface="+mj-lt"/>
            </a:endParaRPr>
          </a:p>
        </p:txBody>
      </p:sp>
      <p:sp>
        <p:nvSpPr>
          <p:cNvPr id="76" name="TextBox 77">
            <a:extLst>
              <a:ext uri="{FF2B5EF4-FFF2-40B4-BE49-F238E27FC236}">
                <a16:creationId xmlns:a16="http://schemas.microsoft.com/office/drawing/2014/main" id="{54BF4822-1F1E-4D7C-B463-FDAF960B70F1}"/>
              </a:ext>
            </a:extLst>
          </p:cNvPr>
          <p:cNvSpPr txBox="1"/>
          <p:nvPr/>
        </p:nvSpPr>
        <p:spPr>
          <a:xfrm>
            <a:off x="8832666" y="4132487"/>
            <a:ext cx="3359334" cy="1415772"/>
          </a:xfrm>
          <a:prstGeom prst="rect">
            <a:avLst/>
          </a:prstGeom>
          <a:noFill/>
        </p:spPr>
        <p:txBody>
          <a:bodyPr wrap="square">
            <a:spAutoFit/>
          </a:bodyPr>
          <a:lstStyle/>
          <a:p>
            <a:pPr marL="312738" marR="0" lvl="1" indent="-300038" fontAlgn="auto">
              <a:lnSpc>
                <a:spcPct val="90000"/>
              </a:lnSpc>
              <a:spcBef>
                <a:spcPts val="600"/>
              </a:spcBef>
              <a:buClrTx/>
              <a:buSzTx/>
              <a:buBlip>
                <a:blip r:embed="rId11"/>
              </a:buBlip>
              <a:tabLst/>
              <a:defRPr/>
            </a:pPr>
            <a:r>
              <a:rPr lang="en-US" dirty="0">
                <a:latin typeface="+mj-lt"/>
                <a:cs typeface="Arial" panose="020B0604020202020204" pitchFamily="34" charset="0"/>
                <a:sym typeface="Wingdings" panose="05000000000000000000" pitchFamily="2" charset="2"/>
              </a:rPr>
              <a:t>High-temperature fuel cells:</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NO</a:t>
            </a:r>
            <a:r>
              <a:rPr lang="en-US" baseline="-25000" dirty="0">
                <a:latin typeface="+mj-lt"/>
                <a:cs typeface="Arial" panose="020B0604020202020204" pitchFamily="34" charset="0"/>
                <a:sym typeface="Wingdings" panose="05000000000000000000" pitchFamily="2" charset="2"/>
              </a:rPr>
              <a:t>x</a:t>
            </a:r>
            <a:r>
              <a:rPr lang="en-US" dirty="0">
                <a:latin typeface="+mj-lt"/>
                <a:cs typeface="Arial" panose="020B0604020202020204" pitchFamily="34" charset="0"/>
                <a:sym typeface="Wingdings" panose="05000000000000000000" pitchFamily="2" charset="2"/>
              </a:rPr>
              <a:t> formation </a:t>
            </a:r>
          </a:p>
          <a:p>
            <a:pPr marL="312738" marR="0" lvl="1" indent="-300038" fontAlgn="auto">
              <a:lnSpc>
                <a:spcPct val="90000"/>
              </a:lnSpc>
              <a:spcBef>
                <a:spcPts val="600"/>
              </a:spcBef>
              <a:buClrTx/>
              <a:buSzTx/>
              <a:buBlip>
                <a:blip r:embed="rId11"/>
              </a:buBlip>
              <a:tabLst/>
              <a:defRPr/>
            </a:pPr>
            <a:r>
              <a:rPr lang="en-US" dirty="0">
                <a:latin typeface="+mj-lt"/>
                <a:cs typeface="Arial" panose="020B0604020202020204" pitchFamily="34" charset="0"/>
                <a:sym typeface="Wingdings" panose="05000000000000000000" pitchFamily="2" charset="2"/>
              </a:rPr>
              <a:t>Low-temperature fuel cells:</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catalyst poisoning &amp; membrane degradation</a:t>
            </a:r>
          </a:p>
        </p:txBody>
      </p:sp>
      <p:sp>
        <p:nvSpPr>
          <p:cNvPr id="77" name="Ellipse 113">
            <a:extLst>
              <a:ext uri="{FF2B5EF4-FFF2-40B4-BE49-F238E27FC236}">
                <a16:creationId xmlns:a16="http://schemas.microsoft.com/office/drawing/2014/main" id="{4321680D-FCCF-4F74-9FFA-77C384A77D02}"/>
              </a:ext>
            </a:extLst>
          </p:cNvPr>
          <p:cNvSpPr>
            <a:spLocks noChangeAspect="1"/>
          </p:cNvSpPr>
          <p:nvPr/>
        </p:nvSpPr>
        <p:spPr bwMode="auto">
          <a:xfrm>
            <a:off x="2198851" y="1702786"/>
            <a:ext cx="1003120" cy="1003120"/>
          </a:xfrm>
          <a:prstGeom prst="ellipse">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j-lt"/>
                <a:cs typeface="Arial" panose="020B0604020202020204" pitchFamily="34" charset="0"/>
              </a:rPr>
              <a:t>H</a:t>
            </a:r>
            <a:r>
              <a:rPr kumimoji="0" lang="en-US" sz="2800" b="0" i="0" u="none" strike="noStrike" kern="1200" cap="none" spc="0" normalizeH="0" baseline="-25000" noProof="0" dirty="0">
                <a:ln>
                  <a:noFill/>
                </a:ln>
                <a:solidFill>
                  <a:schemeClr val="bg1"/>
                </a:solidFill>
                <a:effectLst/>
                <a:uLnTx/>
                <a:uFillTx/>
                <a:latin typeface="+mj-lt"/>
                <a:cs typeface="Arial" panose="020B0604020202020204" pitchFamily="34" charset="0"/>
              </a:rPr>
              <a:t>2</a:t>
            </a:r>
          </a:p>
        </p:txBody>
      </p:sp>
      <p:sp>
        <p:nvSpPr>
          <p:cNvPr id="81" name="TextBox 136">
            <a:extLst>
              <a:ext uri="{FF2B5EF4-FFF2-40B4-BE49-F238E27FC236}">
                <a16:creationId xmlns:a16="http://schemas.microsoft.com/office/drawing/2014/main" id="{B06B4F9E-8B92-4322-AB3B-927E4C914960}"/>
              </a:ext>
            </a:extLst>
          </p:cNvPr>
          <p:cNvSpPr txBox="1"/>
          <p:nvPr/>
        </p:nvSpPr>
        <p:spPr>
          <a:xfrm>
            <a:off x="2473488" y="1615352"/>
            <a:ext cx="5062926" cy="1620957"/>
          </a:xfrm>
          <a:prstGeom prst="rect">
            <a:avLst/>
          </a:prstGeom>
          <a:noFill/>
        </p:spPr>
        <p:txBody>
          <a:bodyPr wrap="square">
            <a:spAutoFit/>
          </a:bodyPr>
          <a:lstStyle/>
          <a:p>
            <a:pPr marL="981075" marR="0" lvl="1" indent="-301625" algn="l" defTabSz="914400" rtl="0" eaLnBrk="1" fontAlgn="auto" latinLnBrk="0" hangingPunct="1">
              <a:lnSpc>
                <a:spcPct val="90000"/>
              </a:lnSpc>
              <a:spcBef>
                <a:spcPts val="500"/>
              </a:spcBef>
              <a:spcAft>
                <a:spcPts val="600"/>
              </a:spcAft>
              <a:buClrTx/>
              <a:buSzTx/>
              <a:buFontTx/>
              <a:buBlip>
                <a:blip r:embed="rId11"/>
              </a:buBlip>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Low energy density</a:t>
            </a:r>
          </a:p>
          <a:p>
            <a:pPr marL="1258888" marR="0" lvl="1" indent="-285750" algn="l" defTabSz="914400" rtl="0" eaLnBrk="1" fontAlgn="auto" latinLnBrk="0" hangingPunct="1">
              <a:lnSpc>
                <a:spcPct val="90000"/>
              </a:lnSpc>
              <a:spcBef>
                <a:spcPts val="500"/>
              </a:spcBef>
              <a:spcAft>
                <a:spcPts val="600"/>
              </a:spcAft>
              <a:buClrTx/>
              <a:buSzTx/>
              <a:buFont typeface="Wingdings" panose="05000000000000000000" pitchFamily="2" charset="2"/>
              <a:buChar char="à"/>
              <a:tabLst/>
              <a:defRPr/>
            </a:pPr>
            <a:r>
              <a:rPr lang="en-US" dirty="0">
                <a:solidFill>
                  <a:prstClr val="black"/>
                </a:solidFill>
                <a:latin typeface="+mj-lt"/>
                <a:cs typeface="Arial" panose="020B0604020202020204" pitchFamily="34" charset="0"/>
              </a:rPr>
              <a:t>expensive transport &amp; storage </a:t>
            </a:r>
          </a:p>
          <a:p>
            <a:pPr marL="981075" marR="0" lvl="1" indent="-301625" algn="l" defTabSz="914400" rtl="0" eaLnBrk="1" fontAlgn="auto" latinLnBrk="0" hangingPunct="1">
              <a:lnSpc>
                <a:spcPct val="90000"/>
              </a:lnSpc>
              <a:spcBef>
                <a:spcPts val="500"/>
              </a:spcBef>
              <a:spcAft>
                <a:spcPts val="600"/>
              </a:spcAft>
              <a:buClrTx/>
              <a:buSzTx/>
              <a:buFontTx/>
              <a:buBlip>
                <a:blip r:embed="rId11"/>
              </a:buBlip>
              <a:tabLst>
                <a:tab pos="1255713" algn="l"/>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If reformed from NH</a:t>
            </a:r>
            <a:r>
              <a:rPr kumimoji="0" lang="en-US" sz="1800" b="0" i="0" u="none" strike="noStrike" kern="1200" cap="none" spc="0" normalizeH="0" baseline="-25000" noProof="0" dirty="0">
                <a:ln>
                  <a:noFill/>
                </a:ln>
                <a:solidFill>
                  <a:prstClr val="black"/>
                </a:solidFill>
                <a:effectLst/>
                <a:uLnTx/>
                <a:uFillTx/>
                <a:latin typeface="+mj-lt"/>
                <a:ea typeface="+mn-ea"/>
                <a:cs typeface="Arial" panose="020B0604020202020204" pitchFamily="34" charset="0"/>
              </a:rPr>
              <a:t>3</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b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Wingdings" pitchFamily="2" charset="2"/>
              </a:rPr>
              <a: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efficiency losses, purification 	required for conventional fuel cells </a:t>
            </a:r>
          </a:p>
        </p:txBody>
      </p:sp>
      <p:sp>
        <p:nvSpPr>
          <p:cNvPr id="82" name="TextBox 138">
            <a:extLst>
              <a:ext uri="{FF2B5EF4-FFF2-40B4-BE49-F238E27FC236}">
                <a16:creationId xmlns:a16="http://schemas.microsoft.com/office/drawing/2014/main" id="{6BEF6780-E12A-4AAA-A5D9-3EC37F5630D9}"/>
              </a:ext>
            </a:extLst>
          </p:cNvPr>
          <p:cNvSpPr txBox="1"/>
          <p:nvPr/>
        </p:nvSpPr>
        <p:spPr>
          <a:xfrm>
            <a:off x="7550970" y="1615352"/>
            <a:ext cx="4574769" cy="1460262"/>
          </a:xfrm>
          <a:prstGeom prst="rect">
            <a:avLst/>
          </a:prstGeom>
          <a:noFill/>
        </p:spPr>
        <p:txBody>
          <a:bodyPr wrap="square" lIns="36000" tIns="36000" rIns="36000" bIns="36000">
            <a:spAutoFit/>
          </a:bodyPr>
          <a:lstStyle/>
          <a:p>
            <a:pPr marL="981075" marR="0" lvl="1" indent="-301625" algn="l" defTabSz="914400" rtl="0" eaLnBrk="1" fontAlgn="auto" latinLnBrk="0" hangingPunct="1">
              <a:lnSpc>
                <a:spcPct val="90000"/>
              </a:lnSpc>
              <a:spcBef>
                <a:spcPts val="500"/>
              </a:spcBef>
              <a:spcAft>
                <a:spcPts val="600"/>
              </a:spcAft>
              <a:buClrTx/>
              <a:buSzTx/>
              <a:buFontTx/>
              <a:buBlip>
                <a:blip r:embed="rId11"/>
              </a:buBlip>
              <a:tabLst>
                <a:tab pos="1255713" algn="l"/>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Liquefaction at moderate pressure</a:t>
            </a:r>
          </a:p>
          <a:p>
            <a:pPr marL="1338263" marR="0" lvl="1" indent="-357188" algn="l" defTabSz="914400" rtl="0" eaLnBrk="1" fontAlgn="auto" latinLnBrk="0" hangingPunct="1">
              <a:lnSpc>
                <a:spcPct val="90000"/>
              </a:lnSpc>
              <a:buClrTx/>
              <a:buSzTx/>
              <a:buFont typeface="Wingdings" panose="05000000000000000000" pitchFamily="2" charset="2"/>
              <a:buChar char="à"/>
              <a:tabLst>
                <a:tab pos="1258888" algn="l"/>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long-distance transport </a:t>
            </a:r>
            <a:b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&amp; long-</a:t>
            </a:r>
            <a:r>
              <a:rPr lang="en-US" dirty="0">
                <a:solidFill>
                  <a:prstClr val="black"/>
                </a:solidFill>
                <a:latin typeface="+mj-lt"/>
                <a:cs typeface="Arial" panose="020B0604020202020204" pitchFamily="34" charset="0"/>
              </a:rPr>
              <a:t>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erm storage</a:t>
            </a:r>
          </a:p>
          <a:p>
            <a:pPr marL="981075" marR="0" lvl="1" indent="-301625" algn="l" defTabSz="914400" rtl="0" eaLnBrk="1" fontAlgn="auto" latinLnBrk="0" hangingPunct="1">
              <a:lnSpc>
                <a:spcPct val="90000"/>
              </a:lnSpc>
              <a:spcBef>
                <a:spcPts val="500"/>
              </a:spcBef>
              <a:spcAft>
                <a:spcPts val="600"/>
              </a:spcAft>
              <a:buClrTx/>
              <a:buSzTx/>
              <a:buFontTx/>
              <a:buBlip>
                <a:blip r:embed="rId11"/>
              </a:buBlip>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Well-understood &amp; possible carbon-neutral production</a:t>
            </a:r>
          </a:p>
        </p:txBody>
      </p:sp>
      <p:sp>
        <p:nvSpPr>
          <p:cNvPr id="83" name="Ellipse 113">
            <a:extLst>
              <a:ext uri="{FF2B5EF4-FFF2-40B4-BE49-F238E27FC236}">
                <a16:creationId xmlns:a16="http://schemas.microsoft.com/office/drawing/2014/main" id="{9D6B7FD3-A743-46C4-A7AF-BDFBD1C12A05}"/>
              </a:ext>
            </a:extLst>
          </p:cNvPr>
          <p:cNvSpPr>
            <a:spLocks noChangeAspect="1"/>
          </p:cNvSpPr>
          <p:nvPr/>
        </p:nvSpPr>
        <p:spPr bwMode="auto">
          <a:xfrm>
            <a:off x="7192025" y="1700365"/>
            <a:ext cx="1003120" cy="1003120"/>
          </a:xfrm>
          <a:prstGeom prst="ellipse">
            <a:avLst/>
          </a:prstGeom>
          <a:solidFill>
            <a:srgbClr val="0098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j-lt"/>
                <a:cs typeface="Arial" panose="020B0604020202020204" pitchFamily="34" charset="0"/>
              </a:rPr>
              <a:t>NH</a:t>
            </a:r>
            <a:r>
              <a:rPr kumimoji="0" lang="en-US" sz="2800" b="0" i="0" u="none" strike="noStrike" kern="1200" cap="none" spc="0" normalizeH="0" baseline="-25000" noProof="0" dirty="0">
                <a:ln>
                  <a:noFill/>
                </a:ln>
                <a:solidFill>
                  <a:schemeClr val="bg1"/>
                </a:solidFill>
                <a:effectLst/>
                <a:uLnTx/>
                <a:uFillTx/>
                <a:latin typeface="+mj-lt"/>
                <a:cs typeface="Arial" panose="020B0604020202020204" pitchFamily="34" charset="0"/>
              </a:rPr>
              <a:t>3</a:t>
            </a:r>
          </a:p>
        </p:txBody>
      </p:sp>
    </p:spTree>
    <p:extLst>
      <p:ext uri="{BB962C8B-B14F-4D97-AF65-F5344CB8AC3E}">
        <p14:creationId xmlns:p14="http://schemas.microsoft.com/office/powerpoint/2010/main" val="1442327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1382345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91"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1" name="Grafik 160">
            <a:extLst>
              <a:ext uri="{FF2B5EF4-FFF2-40B4-BE49-F238E27FC236}">
                <a16:creationId xmlns:a16="http://schemas.microsoft.com/office/drawing/2014/main" id="{693428BA-C527-4B56-B72A-6A38D5127E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9698" y="2066206"/>
            <a:ext cx="5144365" cy="3887464"/>
          </a:xfrm>
          <a:prstGeom prst="rect">
            <a:avLst/>
          </a:prstGeom>
        </p:spPr>
      </p:pic>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Ammonia Combustion</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7"/>
          <a:stretch>
            <a:fillRect/>
          </a:stretch>
        </p:blipFill>
        <p:spPr>
          <a:xfrm>
            <a:off x="881003" y="1185808"/>
            <a:ext cx="1146147" cy="4877223"/>
          </a:xfrm>
          <a:prstGeom prst="rect">
            <a:avLst/>
          </a:prstGeom>
        </p:spPr>
      </p:pic>
      <p:sp>
        <p:nvSpPr>
          <p:cNvPr id="78" name="TextBox 9">
            <a:extLst>
              <a:ext uri="{FF2B5EF4-FFF2-40B4-BE49-F238E27FC236}">
                <a16:creationId xmlns:a16="http://schemas.microsoft.com/office/drawing/2014/main" id="{2BA2AB0E-BF17-41B3-8477-DEA09743D9E8}"/>
              </a:ext>
            </a:extLst>
          </p:cNvPr>
          <p:cNvSpPr txBox="1"/>
          <p:nvPr/>
        </p:nvSpPr>
        <p:spPr>
          <a:xfrm>
            <a:off x="6349028" y="1079906"/>
            <a:ext cx="2534137" cy="909899"/>
          </a:xfrm>
          <a:prstGeom prst="roundRect">
            <a:avLst>
              <a:gd name="adj" fmla="val 8773"/>
            </a:avLst>
          </a:prstGeom>
          <a:solidFill>
            <a:srgbClr val="00AAAD"/>
          </a:solidFill>
        </p:spPr>
        <p:txBody>
          <a:bodyPr wrap="square">
            <a:spAutoFit/>
          </a:bodyPr>
          <a:lstStyle/>
          <a:p>
            <a:pPr marL="12700" lvl="1">
              <a:lnSpc>
                <a:spcPct val="90000"/>
              </a:lnSpc>
              <a:defRPr/>
            </a:pPr>
            <a:r>
              <a:rPr lang="en-US" sz="1400" dirty="0">
                <a:solidFill>
                  <a:schemeClr val="bg1"/>
                </a:solidFill>
                <a:cs typeface="Arial" panose="020B0604020202020204" pitchFamily="34" charset="0"/>
                <a:sym typeface="Wingdings" panose="05000000000000000000" pitchFamily="2" charset="2"/>
              </a:rPr>
              <a:t>Ammonia engines</a:t>
            </a:r>
          </a:p>
          <a:p>
            <a:pPr marL="312738" lvl="1" indent="-300038">
              <a:lnSpc>
                <a:spcPct val="90000"/>
              </a:lnSpc>
              <a:buBlip>
                <a:blip r:embed="rId8"/>
              </a:buBlip>
              <a:defRPr/>
            </a:pPr>
            <a:r>
              <a:rPr lang="en-US" sz="1400" dirty="0">
                <a:solidFill>
                  <a:schemeClr val="bg1"/>
                </a:solidFill>
                <a:cs typeface="Arial" panose="020B0604020202020204" pitchFamily="34" charset="0"/>
                <a:sym typeface="Wingdings" panose="05000000000000000000" pitchFamily="2" charset="2"/>
              </a:rPr>
              <a:t>Stable combustion</a:t>
            </a:r>
          </a:p>
          <a:p>
            <a:pPr marL="312738" lvl="1" indent="-300038">
              <a:lnSpc>
                <a:spcPct val="90000"/>
              </a:lnSpc>
              <a:buBlip>
                <a:blip r:embed="rId8"/>
              </a:buBlip>
              <a:defRPr/>
            </a:pPr>
            <a:r>
              <a:rPr lang="en-US" sz="1400" dirty="0">
                <a:solidFill>
                  <a:schemeClr val="bg1"/>
                </a:solidFill>
                <a:cs typeface="Arial" panose="020B0604020202020204" pitchFamily="34" charset="0"/>
                <a:sym typeface="Wingdings" panose="05000000000000000000" pitchFamily="2" charset="2"/>
              </a:rPr>
              <a:t>High thermal efficiency</a:t>
            </a:r>
          </a:p>
          <a:p>
            <a:pPr marL="312738" lvl="1" indent="-300038">
              <a:lnSpc>
                <a:spcPct val="90000"/>
              </a:lnSpc>
              <a:buBlip>
                <a:blip r:embed="rId8"/>
              </a:buBlip>
              <a:defRPr/>
            </a:pPr>
            <a:r>
              <a:rPr lang="en-US" sz="1400" dirty="0">
                <a:solidFill>
                  <a:schemeClr val="bg1"/>
                </a:solidFill>
                <a:cs typeface="Arial" panose="020B0604020202020204" pitchFamily="34" charset="0"/>
                <a:sym typeface="Wingdings" panose="05000000000000000000" pitchFamily="2" charset="2"/>
              </a:rPr>
              <a:t>Near-zero emissions</a:t>
            </a:r>
          </a:p>
        </p:txBody>
      </p:sp>
      <p:sp>
        <p:nvSpPr>
          <p:cNvPr id="149" name="Freeform 209">
            <a:extLst>
              <a:ext uri="{FF2B5EF4-FFF2-40B4-BE49-F238E27FC236}">
                <a16:creationId xmlns:a16="http://schemas.microsoft.com/office/drawing/2014/main" id="{DD1E7ED2-1D8A-4DF1-91C7-6B9C01CB8A9F}"/>
              </a:ext>
            </a:extLst>
          </p:cNvPr>
          <p:cNvSpPr/>
          <p:nvPr/>
        </p:nvSpPr>
        <p:spPr>
          <a:xfrm>
            <a:off x="2196370" y="1464022"/>
            <a:ext cx="2534137" cy="518042"/>
          </a:xfrm>
          <a:custGeom>
            <a:avLst/>
            <a:gdLst>
              <a:gd name="connsiteX0" fmla="*/ 0 w 1720098"/>
              <a:gd name="connsiteY0" fmla="*/ 0 h 755344"/>
              <a:gd name="connsiteX1" fmla="*/ 1720098 w 1720098"/>
              <a:gd name="connsiteY1" fmla="*/ 0 h 755344"/>
              <a:gd name="connsiteX2" fmla="*/ 1720098 w 1720098"/>
              <a:gd name="connsiteY2" fmla="*/ 755344 h 755344"/>
              <a:gd name="connsiteX3" fmla="*/ 0 w 1720098"/>
              <a:gd name="connsiteY3" fmla="*/ 755344 h 755344"/>
              <a:gd name="connsiteX4" fmla="*/ 0 w 1720098"/>
              <a:gd name="connsiteY4" fmla="*/ 0 h 75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98" h="755344">
                <a:moveTo>
                  <a:pt x="0" y="0"/>
                </a:moveTo>
                <a:lnTo>
                  <a:pt x="1720098" y="0"/>
                </a:lnTo>
                <a:lnTo>
                  <a:pt x="1720098" y="755344"/>
                </a:lnTo>
                <a:lnTo>
                  <a:pt x="0" y="755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899" tIns="0" rIns="0" bIns="0" numCol="1" spcCol="1270" anchor="t" anchorCtr="0">
            <a:noAutofit/>
          </a:bodyPr>
          <a:lstStyle/>
          <a:p>
            <a:pPr marL="0" lvl="0" indent="0" algn="l" defTabSz="711200">
              <a:lnSpc>
                <a:spcPct val="90000"/>
              </a:lnSpc>
              <a:spcBef>
                <a:spcPct val="0"/>
              </a:spcBef>
              <a:spcAft>
                <a:spcPct val="35000"/>
              </a:spcAft>
              <a:buNone/>
            </a:pPr>
            <a:r>
              <a:rPr lang="en-US" sz="1400" kern="1200" cap="none" dirty="0">
                <a:cs typeface="Arial"/>
              </a:rPr>
              <a:t>Pre-chamber ignition using heating or catalytic </a:t>
            </a:r>
            <a:br>
              <a:rPr lang="en-US" sz="1400" kern="1200" cap="none" dirty="0">
                <a:cs typeface="Arial"/>
              </a:rPr>
            </a:br>
            <a:r>
              <a:rPr lang="en-US" sz="1400" kern="1200" dirty="0">
                <a:cs typeface="Arial"/>
              </a:rPr>
              <a:t>surfaces</a:t>
            </a:r>
            <a:r>
              <a:rPr lang="en-US" sz="1400" kern="1200" cap="none" dirty="0">
                <a:cs typeface="Arial"/>
              </a:rPr>
              <a:t> </a:t>
            </a:r>
            <a:endParaRPr lang="en-DE" sz="1400" kern="1200" cap="none" dirty="0">
              <a:cs typeface="Arial"/>
            </a:endParaRPr>
          </a:p>
        </p:txBody>
      </p:sp>
      <p:sp>
        <p:nvSpPr>
          <p:cNvPr id="150" name="Freeform 212">
            <a:extLst>
              <a:ext uri="{FF2B5EF4-FFF2-40B4-BE49-F238E27FC236}">
                <a16:creationId xmlns:a16="http://schemas.microsoft.com/office/drawing/2014/main" id="{0DE7ACCF-3EEC-49AC-9696-B4C87B88A9FE}"/>
              </a:ext>
            </a:extLst>
          </p:cNvPr>
          <p:cNvSpPr/>
          <p:nvPr/>
        </p:nvSpPr>
        <p:spPr>
          <a:xfrm>
            <a:off x="3713935" y="2118992"/>
            <a:ext cx="2991667" cy="32448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marL="0" lvl="0" indent="0" algn="l" defTabSz="711200">
              <a:lnSpc>
                <a:spcPct val="90000"/>
              </a:lnSpc>
              <a:spcBef>
                <a:spcPct val="0"/>
              </a:spcBef>
              <a:spcAft>
                <a:spcPct val="35000"/>
              </a:spcAft>
              <a:buNone/>
            </a:pPr>
            <a:r>
              <a:rPr lang="en-US" sz="1400" kern="1200" cap="none" dirty="0">
                <a:cs typeface="Arial"/>
              </a:rPr>
              <a:t>In-cylinder combustion </a:t>
            </a:r>
            <a:br>
              <a:rPr lang="en-US" sz="1400" kern="1200" cap="none" dirty="0">
                <a:cs typeface="Arial"/>
              </a:rPr>
            </a:br>
            <a:r>
              <a:rPr lang="en-US" sz="1400" kern="1200" cap="none" dirty="0">
                <a:cs typeface="Arial"/>
              </a:rPr>
              <a:t>staging by tailored stratification</a:t>
            </a:r>
            <a:endParaRPr lang="en-DE" sz="1400" kern="1200" cap="none" dirty="0">
              <a:cs typeface="Arial"/>
            </a:endParaRPr>
          </a:p>
        </p:txBody>
      </p:sp>
      <p:grpSp>
        <p:nvGrpSpPr>
          <p:cNvPr id="151" name="Group 109">
            <a:extLst>
              <a:ext uri="{FF2B5EF4-FFF2-40B4-BE49-F238E27FC236}">
                <a16:creationId xmlns:a16="http://schemas.microsoft.com/office/drawing/2014/main" id="{46704CBF-194E-4A2A-8F0F-E86A4FC43A5B}"/>
              </a:ext>
            </a:extLst>
          </p:cNvPr>
          <p:cNvGrpSpPr/>
          <p:nvPr/>
        </p:nvGrpSpPr>
        <p:grpSpPr>
          <a:xfrm>
            <a:off x="2106370" y="1162340"/>
            <a:ext cx="4299581" cy="1969369"/>
            <a:chOff x="5746152" y="1462575"/>
            <a:chExt cx="4299581" cy="1969369"/>
          </a:xfrm>
        </p:grpSpPr>
        <p:sp>
          <p:nvSpPr>
            <p:cNvPr id="152" name="Shape 207">
              <a:extLst>
                <a:ext uri="{FF2B5EF4-FFF2-40B4-BE49-F238E27FC236}">
                  <a16:creationId xmlns:a16="http://schemas.microsoft.com/office/drawing/2014/main" id="{9721747B-20A0-405A-8932-945B0F8F339B}"/>
                </a:ext>
              </a:extLst>
            </p:cNvPr>
            <p:cNvSpPr/>
            <p:nvPr/>
          </p:nvSpPr>
          <p:spPr>
            <a:xfrm>
              <a:off x="5746152" y="1462575"/>
              <a:ext cx="4299581" cy="1969369"/>
            </a:xfrm>
            <a:prstGeom prst="swooshArrow">
              <a:avLst>
                <a:gd name="adj1" fmla="val 18064"/>
                <a:gd name="adj2" fmla="val 27219"/>
              </a:avLst>
            </a:prstGeom>
            <a:solidFill>
              <a:srgbClr val="00AAAD"/>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DE" sz="1600"/>
            </a:p>
          </p:txBody>
        </p:sp>
        <p:sp>
          <p:nvSpPr>
            <p:cNvPr id="153" name="Oval 208">
              <a:extLst>
                <a:ext uri="{FF2B5EF4-FFF2-40B4-BE49-F238E27FC236}">
                  <a16:creationId xmlns:a16="http://schemas.microsoft.com/office/drawing/2014/main" id="{454DB85A-7CA3-4BC2-924E-19AD274517DF}"/>
                </a:ext>
              </a:extLst>
            </p:cNvPr>
            <p:cNvSpPr/>
            <p:nvPr/>
          </p:nvSpPr>
          <p:spPr>
            <a:xfrm>
              <a:off x="6244262" y="2825118"/>
              <a:ext cx="90000" cy="90825"/>
            </a:xfrm>
            <a:prstGeom prst="ellipse">
              <a:avLst/>
            </a:prstGeom>
            <a:solidFill>
              <a:srgbClr val="E0EFFB"/>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DE" sz="1600"/>
            </a:p>
          </p:txBody>
        </p:sp>
        <p:sp>
          <p:nvSpPr>
            <p:cNvPr id="154" name="Oval 210">
              <a:extLst>
                <a:ext uri="{FF2B5EF4-FFF2-40B4-BE49-F238E27FC236}">
                  <a16:creationId xmlns:a16="http://schemas.microsoft.com/office/drawing/2014/main" id="{50EFC246-E544-411E-B29E-C3BBE07F2C38}"/>
                </a:ext>
              </a:extLst>
            </p:cNvPr>
            <p:cNvSpPr/>
            <p:nvPr/>
          </p:nvSpPr>
          <p:spPr>
            <a:xfrm>
              <a:off x="7066019" y="2328747"/>
              <a:ext cx="144000" cy="144000"/>
            </a:xfrm>
            <a:prstGeom prst="ellipse">
              <a:avLst/>
            </a:prstGeom>
            <a:solidFill>
              <a:srgbClr val="81B3E2"/>
            </a:solidFill>
            <a:ln>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DE" sz="1600"/>
            </a:p>
          </p:txBody>
        </p:sp>
        <p:sp>
          <p:nvSpPr>
            <p:cNvPr id="155" name="Oval 211">
              <a:extLst>
                <a:ext uri="{FF2B5EF4-FFF2-40B4-BE49-F238E27FC236}">
                  <a16:creationId xmlns:a16="http://schemas.microsoft.com/office/drawing/2014/main" id="{A480D4CD-A04D-432E-96DE-CFA69212C996}"/>
                </a:ext>
              </a:extLst>
            </p:cNvPr>
            <p:cNvSpPr/>
            <p:nvPr/>
          </p:nvSpPr>
          <p:spPr>
            <a:xfrm>
              <a:off x="7808862" y="2062204"/>
              <a:ext cx="180000" cy="180000"/>
            </a:xfrm>
            <a:prstGeom prst="ellipse">
              <a:avLst/>
            </a:prstGeom>
            <a:solidFill>
              <a:srgbClr val="3E80BC"/>
            </a:solidFill>
            <a:ln>
              <a:solidFill>
                <a:schemeClr val="bg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DE" sz="1600"/>
            </a:p>
          </p:txBody>
        </p:sp>
        <p:sp>
          <p:nvSpPr>
            <p:cNvPr id="156" name="Oval 213">
              <a:extLst>
                <a:ext uri="{FF2B5EF4-FFF2-40B4-BE49-F238E27FC236}">
                  <a16:creationId xmlns:a16="http://schemas.microsoft.com/office/drawing/2014/main" id="{53D74139-5E9B-4771-88FE-21990B7FB8BE}"/>
                </a:ext>
              </a:extLst>
            </p:cNvPr>
            <p:cNvSpPr/>
            <p:nvPr/>
          </p:nvSpPr>
          <p:spPr>
            <a:xfrm>
              <a:off x="9002920" y="1816168"/>
              <a:ext cx="216000" cy="216000"/>
            </a:xfrm>
            <a:prstGeom prst="ellipse">
              <a:avLst/>
            </a:prstGeom>
            <a:solidFill>
              <a:srgbClr val="1D5DAB"/>
            </a:solidFill>
            <a:ln>
              <a:solidFill>
                <a:schemeClr val="bg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DE" sz="1600"/>
            </a:p>
          </p:txBody>
        </p:sp>
      </p:grpSp>
      <p:sp>
        <p:nvSpPr>
          <p:cNvPr id="157" name="Freeform 214">
            <a:extLst>
              <a:ext uri="{FF2B5EF4-FFF2-40B4-BE49-F238E27FC236}">
                <a16:creationId xmlns:a16="http://schemas.microsoft.com/office/drawing/2014/main" id="{2C195584-A62E-4456-B303-B1861E493FCC}"/>
              </a:ext>
            </a:extLst>
          </p:cNvPr>
          <p:cNvSpPr/>
          <p:nvPr/>
        </p:nvSpPr>
        <p:spPr>
          <a:xfrm>
            <a:off x="4200586" y="893382"/>
            <a:ext cx="2188549" cy="378189"/>
          </a:xfrm>
          <a:custGeom>
            <a:avLst/>
            <a:gdLst>
              <a:gd name="connsiteX0" fmla="*/ 0 w 2009691"/>
              <a:gd name="connsiteY0" fmla="*/ 0 h 630250"/>
              <a:gd name="connsiteX1" fmla="*/ 2009691 w 2009691"/>
              <a:gd name="connsiteY1" fmla="*/ 0 h 630250"/>
              <a:gd name="connsiteX2" fmla="*/ 2009691 w 2009691"/>
              <a:gd name="connsiteY2" fmla="*/ 630250 h 630250"/>
              <a:gd name="connsiteX3" fmla="*/ 0 w 2009691"/>
              <a:gd name="connsiteY3" fmla="*/ 630250 h 630250"/>
              <a:gd name="connsiteX4" fmla="*/ 0 w 2009691"/>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691" h="630250">
                <a:moveTo>
                  <a:pt x="0" y="0"/>
                </a:moveTo>
                <a:lnTo>
                  <a:pt x="2009691" y="0"/>
                </a:lnTo>
                <a:lnTo>
                  <a:pt x="2009691" y="630250"/>
                </a:lnTo>
                <a:lnTo>
                  <a:pt x="0" y="630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516" tIns="0" rIns="0" bIns="0" numCol="1" spcCol="1270" anchor="t" anchorCtr="0">
            <a:noAutofit/>
          </a:bodyPr>
          <a:lstStyle/>
          <a:p>
            <a:pPr marL="0" lvl="0" indent="0" algn="l" defTabSz="711200">
              <a:lnSpc>
                <a:spcPct val="90000"/>
              </a:lnSpc>
              <a:spcBef>
                <a:spcPct val="0"/>
              </a:spcBef>
              <a:spcAft>
                <a:spcPct val="35000"/>
              </a:spcAft>
              <a:buNone/>
            </a:pPr>
            <a:r>
              <a:rPr lang="en-US" sz="1400" kern="1200" dirty="0">
                <a:cs typeface="Arial"/>
              </a:rPr>
              <a:t>I</a:t>
            </a:r>
            <a:r>
              <a:rPr lang="en-US" sz="1400" kern="1200" cap="none" dirty="0">
                <a:cs typeface="Arial"/>
              </a:rPr>
              <a:t>ntrinsic instability flame speed boosting</a:t>
            </a:r>
            <a:endParaRPr lang="en-DE" sz="1400" kern="1200" cap="none" dirty="0">
              <a:cs typeface="Arial"/>
            </a:endParaRPr>
          </a:p>
        </p:txBody>
      </p:sp>
      <p:sp>
        <p:nvSpPr>
          <p:cNvPr id="158" name="Freeform 215">
            <a:extLst>
              <a:ext uri="{FF2B5EF4-FFF2-40B4-BE49-F238E27FC236}">
                <a16:creationId xmlns:a16="http://schemas.microsoft.com/office/drawing/2014/main" id="{DF0B25FE-F49B-486A-AB2C-986CF0E61686}"/>
              </a:ext>
            </a:extLst>
          </p:cNvPr>
          <p:cNvSpPr/>
          <p:nvPr/>
        </p:nvSpPr>
        <p:spPr>
          <a:xfrm>
            <a:off x="2744821" y="2582776"/>
            <a:ext cx="2281884" cy="640296"/>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marL="0" lvl="0" indent="0" algn="l" defTabSz="711200">
              <a:lnSpc>
                <a:spcPct val="90000"/>
              </a:lnSpc>
              <a:spcBef>
                <a:spcPct val="0"/>
              </a:spcBef>
              <a:buNone/>
            </a:pPr>
            <a:r>
              <a:rPr lang="en-US" sz="1400" kern="1200" cap="none" dirty="0">
                <a:cs typeface="Arial"/>
              </a:rPr>
              <a:t>Ignition accelerators:</a:t>
            </a:r>
          </a:p>
          <a:p>
            <a:pPr marL="125413" lvl="0" indent="-125413" algn="l" defTabSz="711200">
              <a:lnSpc>
                <a:spcPct val="90000"/>
              </a:lnSpc>
              <a:spcBef>
                <a:spcPct val="0"/>
              </a:spcBef>
              <a:buFont typeface="Arial" panose="020B0604020202020204" pitchFamily="34" charset="0"/>
              <a:buChar char="•"/>
            </a:pPr>
            <a:r>
              <a:rPr lang="en-US" sz="1400" kern="1200" cap="none" dirty="0">
                <a:cs typeface="Arial"/>
              </a:rPr>
              <a:t>Tailored NH</a:t>
            </a:r>
            <a:r>
              <a:rPr lang="en-US" sz="1400" kern="1200" cap="none" baseline="-25000" dirty="0">
                <a:cs typeface="Arial"/>
              </a:rPr>
              <a:t>3</a:t>
            </a:r>
            <a:r>
              <a:rPr lang="en-US" sz="1400" kern="1200" cap="none" dirty="0">
                <a:cs typeface="Arial"/>
              </a:rPr>
              <a:t>-reforming</a:t>
            </a:r>
          </a:p>
          <a:p>
            <a:pPr marL="125413" lvl="0" indent="-125413" algn="l" defTabSz="711200">
              <a:lnSpc>
                <a:spcPct val="90000"/>
              </a:lnSpc>
              <a:spcBef>
                <a:spcPct val="0"/>
              </a:spcBef>
              <a:buFont typeface="Arial" panose="020B0604020202020204" pitchFamily="34" charset="0"/>
              <a:buChar char="•"/>
            </a:pPr>
            <a:r>
              <a:rPr lang="en-US" sz="1400" kern="1200" cap="none" dirty="0">
                <a:cs typeface="Arial"/>
              </a:rPr>
              <a:t>Bio-hybrid fuels </a:t>
            </a:r>
            <a:endParaRPr lang="en-DE" sz="1400" kern="1200" cap="none" dirty="0">
              <a:cs typeface="Arial"/>
            </a:endParaRPr>
          </a:p>
        </p:txBody>
      </p:sp>
      <p:pic>
        <p:nvPicPr>
          <p:cNvPr id="159" name="Picture 6">
            <a:extLst>
              <a:ext uri="{FF2B5EF4-FFF2-40B4-BE49-F238E27FC236}">
                <a16:creationId xmlns:a16="http://schemas.microsoft.com/office/drawing/2014/main" id="{B1610967-2104-405C-9351-32502D65A24C}"/>
              </a:ext>
            </a:extLst>
          </p:cNvPr>
          <p:cNvPicPr>
            <a:picLocks noChangeAspect="1"/>
          </p:cNvPicPr>
          <p:nvPr/>
        </p:nvPicPr>
        <p:blipFill>
          <a:blip r:embed="rId9"/>
          <a:stretch>
            <a:fillRect/>
          </a:stretch>
        </p:blipFill>
        <p:spPr>
          <a:xfrm>
            <a:off x="6313270" y="2115670"/>
            <a:ext cx="5236088" cy="3771836"/>
          </a:xfrm>
          <a:prstGeom prst="rect">
            <a:avLst/>
          </a:prstGeom>
        </p:spPr>
      </p:pic>
      <p:sp>
        <p:nvSpPr>
          <p:cNvPr id="160" name="TextBox 8">
            <a:extLst>
              <a:ext uri="{FF2B5EF4-FFF2-40B4-BE49-F238E27FC236}">
                <a16:creationId xmlns:a16="http://schemas.microsoft.com/office/drawing/2014/main" id="{5EE4CF5E-9526-4263-813F-68AEA364C57B}"/>
              </a:ext>
            </a:extLst>
          </p:cNvPr>
          <p:cNvSpPr txBox="1"/>
          <p:nvPr/>
        </p:nvSpPr>
        <p:spPr>
          <a:xfrm>
            <a:off x="4250554" y="3920678"/>
            <a:ext cx="1963849" cy="1169551"/>
          </a:xfrm>
          <a:prstGeom prst="rect">
            <a:avLst/>
          </a:prstGeom>
          <a:noFill/>
        </p:spPr>
        <p:txBody>
          <a:bodyPr wrap="square" rtlCol="0">
            <a:spAutoFit/>
          </a:bodyPr>
          <a:lstStyle/>
          <a:p>
            <a:pPr algn="r"/>
            <a:r>
              <a:rPr lang="en-US" sz="1400" dirty="0">
                <a:solidFill>
                  <a:schemeClr val="tx1">
                    <a:hueOff val="0"/>
                    <a:satOff val="0"/>
                    <a:lumOff val="0"/>
                    <a:alphaOff val="0"/>
                  </a:schemeClr>
                </a:solidFill>
                <a:cs typeface="Arial"/>
              </a:rPr>
              <a:t>Intrinsic flame instabilities in laminar ammonia-hydrogen-air flame with 40 vol-% hydrogen</a:t>
            </a:r>
          </a:p>
        </p:txBody>
      </p:sp>
    </p:spTree>
    <p:extLst>
      <p:ext uri="{BB962C8B-B14F-4D97-AF65-F5344CB8AC3E}">
        <p14:creationId xmlns:p14="http://schemas.microsoft.com/office/powerpoint/2010/main" val="213636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fade">
                                      <p:cBhvr>
                                        <p:cTn id="23" dur="500"/>
                                        <p:tgtEl>
                                          <p:spTgt spid="1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500"/>
                                        <p:tgtEl>
                                          <p:spTgt spid="160"/>
                                        </p:tgtEl>
                                      </p:cBhvr>
                                    </p:animEffect>
                                  </p:childTnLst>
                                </p:cTn>
                              </p:par>
                              <p:par>
                                <p:cTn id="27" presetID="10" presetClass="entr" presetSubtype="0" fill="hold" nodeType="withEffect">
                                  <p:stCondLst>
                                    <p:cond delay="0"/>
                                  </p:stCondLst>
                                  <p:childTnLst>
                                    <p:set>
                                      <p:cBhvr>
                                        <p:cTn id="28" dur="1" fill="hold">
                                          <p:stCondLst>
                                            <p:cond delay="0"/>
                                          </p:stCondLst>
                                        </p:cTn>
                                        <p:tgtEl>
                                          <p:spTgt spid="159"/>
                                        </p:tgtEl>
                                        <p:attrNameLst>
                                          <p:attrName>style.visibility</p:attrName>
                                        </p:attrNameLst>
                                      </p:cBhvr>
                                      <p:to>
                                        <p:strVal val="visible"/>
                                      </p:to>
                                    </p:set>
                                    <p:animEffect transition="in" filter="fade">
                                      <p:cBhvr>
                                        <p:cTn id="29" dur="500"/>
                                        <p:tgtEl>
                                          <p:spTgt spid="159"/>
                                        </p:tgtEl>
                                      </p:cBhvr>
                                    </p:animEffect>
                                  </p:childTnLst>
                                </p:cTn>
                              </p:par>
                              <p:par>
                                <p:cTn id="30" presetID="1" presetClass="exit" presetSubtype="0" fill="hold" nodeType="withEffect">
                                  <p:stCondLst>
                                    <p:cond delay="0"/>
                                  </p:stCondLst>
                                  <p:childTnLst>
                                    <p:set>
                                      <p:cBhvr>
                                        <p:cTn id="31" dur="1" fill="hold">
                                          <p:stCondLst>
                                            <p:cond delay="0"/>
                                          </p:stCondLst>
                                        </p:cTn>
                                        <p:tgtEl>
                                          <p:spTgt spid="1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P spid="157" grpId="0"/>
      <p:bldP spid="158" grpId="0"/>
      <p:bldP spid="1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14"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Ammonia Fuel Cells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6"/>
          <a:stretch>
            <a:fillRect/>
          </a:stretch>
        </p:blipFill>
        <p:spPr>
          <a:xfrm>
            <a:off x="881003" y="1185808"/>
            <a:ext cx="1146147" cy="4877223"/>
          </a:xfrm>
          <a:prstGeom prst="rect">
            <a:avLst/>
          </a:prstGeom>
        </p:spPr>
      </p:pic>
      <p:sp>
        <p:nvSpPr>
          <p:cNvPr id="78" name="TextBox 9">
            <a:extLst>
              <a:ext uri="{FF2B5EF4-FFF2-40B4-BE49-F238E27FC236}">
                <a16:creationId xmlns:a16="http://schemas.microsoft.com/office/drawing/2014/main" id="{2BA2AB0E-BF17-41B3-8477-DEA09743D9E8}"/>
              </a:ext>
            </a:extLst>
          </p:cNvPr>
          <p:cNvSpPr txBox="1"/>
          <p:nvPr/>
        </p:nvSpPr>
        <p:spPr>
          <a:xfrm>
            <a:off x="6133236" y="1666134"/>
            <a:ext cx="4243435" cy="1111562"/>
          </a:xfrm>
          <a:prstGeom prst="roundRect">
            <a:avLst>
              <a:gd name="adj" fmla="val 8773"/>
            </a:avLst>
          </a:prstGeom>
          <a:solidFill>
            <a:srgbClr val="00AAAD"/>
          </a:solidFill>
        </p:spPr>
        <p:txBody>
          <a:bodyPr wrap="square">
            <a:spAutoFit/>
          </a:bodyPr>
          <a:lstStyle/>
          <a:p>
            <a:pPr marL="0" lvl="2">
              <a:lnSpc>
                <a:spcPct val="90000"/>
              </a:lnSpc>
              <a:spcBef>
                <a:spcPts val="500"/>
              </a:spcBef>
              <a:defRPr/>
            </a:pPr>
            <a:r>
              <a:rPr lang="en-US" sz="1400" dirty="0">
                <a:solidFill>
                  <a:prstClr val="white"/>
                </a:solidFill>
                <a:latin typeface="+mj-lt"/>
                <a:cs typeface="Arial"/>
              </a:rPr>
              <a:t>L</a:t>
            </a:r>
            <a:r>
              <a:rPr lang="en-GB" sz="1400" dirty="0">
                <a:solidFill>
                  <a:prstClr val="white"/>
                </a:solidFill>
                <a:latin typeface="+mj-lt"/>
                <a:cs typeface="Arial"/>
              </a:rPr>
              <a:t>ow- &amp; high-temperature ammonia fuel cells</a:t>
            </a:r>
            <a:r>
              <a:rPr lang="en-US" sz="1400" dirty="0">
                <a:solidFill>
                  <a:prstClr val="white"/>
                </a:solidFill>
                <a:latin typeface="+mj-lt"/>
                <a:cs typeface="Arial"/>
              </a:rPr>
              <a:t> </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Exceptional performance </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High economic viability</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Low cross-over, poisoning &amp; NOx formation</a:t>
            </a:r>
          </a:p>
        </p:txBody>
      </p:sp>
      <p:grpSp>
        <p:nvGrpSpPr>
          <p:cNvPr id="151" name="Group 109">
            <a:extLst>
              <a:ext uri="{FF2B5EF4-FFF2-40B4-BE49-F238E27FC236}">
                <a16:creationId xmlns:a16="http://schemas.microsoft.com/office/drawing/2014/main" id="{46704CBF-194E-4A2A-8F0F-E86A4FC43A5B}"/>
              </a:ext>
            </a:extLst>
          </p:cNvPr>
          <p:cNvGrpSpPr/>
          <p:nvPr/>
        </p:nvGrpSpPr>
        <p:grpSpPr>
          <a:xfrm>
            <a:off x="1833655" y="1852147"/>
            <a:ext cx="4299581" cy="1969369"/>
            <a:chOff x="5746152" y="1462575"/>
            <a:chExt cx="4299581" cy="1969369"/>
          </a:xfrm>
        </p:grpSpPr>
        <p:sp>
          <p:nvSpPr>
            <p:cNvPr id="152" name="Shape 207">
              <a:extLst>
                <a:ext uri="{FF2B5EF4-FFF2-40B4-BE49-F238E27FC236}">
                  <a16:creationId xmlns:a16="http://schemas.microsoft.com/office/drawing/2014/main" id="{9721747B-20A0-405A-8932-945B0F8F339B}"/>
                </a:ext>
              </a:extLst>
            </p:cNvPr>
            <p:cNvSpPr/>
            <p:nvPr/>
          </p:nvSpPr>
          <p:spPr>
            <a:xfrm>
              <a:off x="5746152" y="1462575"/>
              <a:ext cx="4299581" cy="1969369"/>
            </a:xfrm>
            <a:prstGeom prst="swooshArrow">
              <a:avLst>
                <a:gd name="adj1" fmla="val 18064"/>
                <a:gd name="adj2" fmla="val 27219"/>
              </a:avLst>
            </a:prstGeom>
            <a:solidFill>
              <a:srgbClr val="00AAAD"/>
            </a:solidFill>
            <a:ln>
              <a:solidFill>
                <a:schemeClr val="lt1"/>
              </a:solidFill>
            </a:ln>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DE" sz="1600"/>
            </a:p>
          </p:txBody>
        </p:sp>
        <p:sp>
          <p:nvSpPr>
            <p:cNvPr id="153" name="Oval 208">
              <a:extLst>
                <a:ext uri="{FF2B5EF4-FFF2-40B4-BE49-F238E27FC236}">
                  <a16:creationId xmlns:a16="http://schemas.microsoft.com/office/drawing/2014/main" id="{454DB85A-7CA3-4BC2-924E-19AD274517DF}"/>
                </a:ext>
              </a:extLst>
            </p:cNvPr>
            <p:cNvSpPr/>
            <p:nvPr/>
          </p:nvSpPr>
          <p:spPr>
            <a:xfrm>
              <a:off x="6244262" y="2825118"/>
              <a:ext cx="90000" cy="90825"/>
            </a:xfrm>
            <a:prstGeom prst="ellipse">
              <a:avLst/>
            </a:prstGeom>
            <a:solidFill>
              <a:srgbClr val="E0EFFB"/>
            </a:solidFill>
            <a:ln>
              <a:solidFill>
                <a:schemeClr val="l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DE" sz="1600"/>
            </a:p>
          </p:txBody>
        </p:sp>
        <p:sp>
          <p:nvSpPr>
            <p:cNvPr id="154" name="Oval 210">
              <a:extLst>
                <a:ext uri="{FF2B5EF4-FFF2-40B4-BE49-F238E27FC236}">
                  <a16:creationId xmlns:a16="http://schemas.microsoft.com/office/drawing/2014/main" id="{50EFC246-E544-411E-B29E-C3BBE07F2C38}"/>
                </a:ext>
              </a:extLst>
            </p:cNvPr>
            <p:cNvSpPr/>
            <p:nvPr/>
          </p:nvSpPr>
          <p:spPr>
            <a:xfrm>
              <a:off x="7066019" y="2328747"/>
              <a:ext cx="144000" cy="144000"/>
            </a:xfrm>
            <a:prstGeom prst="ellipse">
              <a:avLst/>
            </a:prstGeom>
            <a:solidFill>
              <a:srgbClr val="81B3E2"/>
            </a:solidFill>
            <a:ln>
              <a:solidFill>
                <a:schemeClr val="l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DE" sz="1600"/>
            </a:p>
          </p:txBody>
        </p:sp>
        <p:sp>
          <p:nvSpPr>
            <p:cNvPr id="155" name="Oval 211">
              <a:extLst>
                <a:ext uri="{FF2B5EF4-FFF2-40B4-BE49-F238E27FC236}">
                  <a16:creationId xmlns:a16="http://schemas.microsoft.com/office/drawing/2014/main" id="{A480D4CD-A04D-432E-96DE-CFA69212C996}"/>
                </a:ext>
              </a:extLst>
            </p:cNvPr>
            <p:cNvSpPr/>
            <p:nvPr/>
          </p:nvSpPr>
          <p:spPr>
            <a:xfrm>
              <a:off x="7808862" y="2062204"/>
              <a:ext cx="180000" cy="180000"/>
            </a:xfrm>
            <a:prstGeom prst="ellipse">
              <a:avLst/>
            </a:prstGeom>
            <a:solidFill>
              <a:srgbClr val="3E80BC"/>
            </a:solidFill>
            <a:ln>
              <a:solidFill>
                <a:schemeClr val="lt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DE" sz="1600"/>
            </a:p>
          </p:txBody>
        </p:sp>
        <p:sp>
          <p:nvSpPr>
            <p:cNvPr id="156" name="Oval 213">
              <a:extLst>
                <a:ext uri="{FF2B5EF4-FFF2-40B4-BE49-F238E27FC236}">
                  <a16:creationId xmlns:a16="http://schemas.microsoft.com/office/drawing/2014/main" id="{53D74139-5E9B-4771-88FE-21990B7FB8BE}"/>
                </a:ext>
              </a:extLst>
            </p:cNvPr>
            <p:cNvSpPr/>
            <p:nvPr/>
          </p:nvSpPr>
          <p:spPr>
            <a:xfrm>
              <a:off x="9002920" y="1816168"/>
              <a:ext cx="216000" cy="216000"/>
            </a:xfrm>
            <a:prstGeom prst="ellipse">
              <a:avLst/>
            </a:prstGeom>
            <a:solidFill>
              <a:srgbClr val="1D5DAB"/>
            </a:solidFill>
            <a:ln>
              <a:solidFill>
                <a:schemeClr val="lt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DE" sz="1600"/>
            </a:p>
          </p:txBody>
        </p:sp>
      </p:grpSp>
      <p:sp>
        <p:nvSpPr>
          <p:cNvPr id="20" name="Freeform 46">
            <a:extLst>
              <a:ext uri="{FF2B5EF4-FFF2-40B4-BE49-F238E27FC236}">
                <a16:creationId xmlns:a16="http://schemas.microsoft.com/office/drawing/2014/main" id="{F88DD421-A29C-4B0D-A0DE-9EC5ADA4DC77}"/>
              </a:ext>
            </a:extLst>
          </p:cNvPr>
          <p:cNvSpPr/>
          <p:nvPr/>
        </p:nvSpPr>
        <p:spPr>
          <a:xfrm>
            <a:off x="2821721" y="3111934"/>
            <a:ext cx="2695012" cy="652227"/>
          </a:xfrm>
          <a:custGeom>
            <a:avLst/>
            <a:gdLst>
              <a:gd name="connsiteX0" fmla="*/ 0 w 1720098"/>
              <a:gd name="connsiteY0" fmla="*/ 0 h 755344"/>
              <a:gd name="connsiteX1" fmla="*/ 1720098 w 1720098"/>
              <a:gd name="connsiteY1" fmla="*/ 0 h 755344"/>
              <a:gd name="connsiteX2" fmla="*/ 1720098 w 1720098"/>
              <a:gd name="connsiteY2" fmla="*/ 755344 h 755344"/>
              <a:gd name="connsiteX3" fmla="*/ 0 w 1720098"/>
              <a:gd name="connsiteY3" fmla="*/ 755344 h 755344"/>
              <a:gd name="connsiteX4" fmla="*/ 0 w 1720098"/>
              <a:gd name="connsiteY4" fmla="*/ 0 h 75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98" h="755344">
                <a:moveTo>
                  <a:pt x="0" y="0"/>
                </a:moveTo>
                <a:lnTo>
                  <a:pt x="1720098" y="0"/>
                </a:lnTo>
                <a:lnTo>
                  <a:pt x="1720098" y="755344"/>
                </a:lnTo>
                <a:lnTo>
                  <a:pt x="0" y="755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899" tIns="0" rIns="0" bIns="0" numCol="1" spcCol="1270" anchor="t" anchorCtr="0">
            <a:noAutofit/>
          </a:bodyPr>
          <a:lstStyle/>
          <a:p>
            <a:pPr defTabSz="711200">
              <a:lnSpc>
                <a:spcPct val="90000"/>
              </a:lnSpc>
              <a:spcBef>
                <a:spcPct val="0"/>
              </a:spcBef>
              <a:spcAft>
                <a:spcPct val="35000"/>
              </a:spcAft>
            </a:pPr>
            <a:r>
              <a:rPr lang="en-US" sz="1400" kern="1200" cap="none" dirty="0">
                <a:latin typeface="+mj-lt"/>
                <a:cs typeface="Arial"/>
              </a:rPr>
              <a:t>Overpotential &amp; poisoning minimization by </a:t>
            </a:r>
            <a:r>
              <a:rPr lang="en-US" sz="1400" kern="1200" dirty="0">
                <a:latin typeface="+mj-lt"/>
                <a:cs typeface="Arial"/>
              </a:rPr>
              <a:t>s</a:t>
            </a:r>
            <a:r>
              <a:rPr lang="en-US" sz="1400" kern="1200" cap="none" dirty="0">
                <a:latin typeface="+mj-lt"/>
                <a:cs typeface="Arial"/>
              </a:rPr>
              <a:t>ingle- / </a:t>
            </a:r>
            <a:r>
              <a:rPr lang="en-US" sz="1400" kern="1200" cap="none" dirty="0" err="1">
                <a:latin typeface="+mj-lt"/>
                <a:cs typeface="Arial"/>
              </a:rPr>
              <a:t>biatom</a:t>
            </a:r>
            <a:r>
              <a:rPr lang="en-US" sz="1400" kern="1200" cap="none" dirty="0">
                <a:latin typeface="+mj-lt"/>
                <a:cs typeface="Arial"/>
              </a:rPr>
              <a:t> metal catalysts &amp; hybridization</a:t>
            </a:r>
            <a:endParaRPr lang="en-DE" sz="1400" kern="1200" cap="none" dirty="0">
              <a:latin typeface="+mj-lt"/>
              <a:cs typeface="Arial"/>
            </a:endParaRPr>
          </a:p>
        </p:txBody>
      </p:sp>
      <p:sp>
        <p:nvSpPr>
          <p:cNvPr id="21" name="Freeform 51">
            <a:extLst>
              <a:ext uri="{FF2B5EF4-FFF2-40B4-BE49-F238E27FC236}">
                <a16:creationId xmlns:a16="http://schemas.microsoft.com/office/drawing/2014/main" id="{FE1E1D4B-63FE-47C1-B8E4-DB86282886E3}"/>
              </a:ext>
            </a:extLst>
          </p:cNvPr>
          <p:cNvSpPr/>
          <p:nvPr/>
        </p:nvSpPr>
        <p:spPr>
          <a:xfrm>
            <a:off x="2037019" y="1974108"/>
            <a:ext cx="1927038" cy="346990"/>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defTabSz="711200">
              <a:lnSpc>
                <a:spcPct val="90000"/>
              </a:lnSpc>
              <a:spcBef>
                <a:spcPct val="0"/>
              </a:spcBef>
              <a:spcAft>
                <a:spcPct val="35000"/>
              </a:spcAft>
            </a:pPr>
            <a:r>
              <a:rPr lang="en-US" sz="1400" kern="1200" cap="none" dirty="0">
                <a:latin typeface="+mj-lt"/>
                <a:cs typeface="Arial"/>
              </a:rPr>
              <a:t>NH</a:t>
            </a:r>
            <a:r>
              <a:rPr lang="en-US" sz="1400" kern="1200" cap="none" baseline="-25000" dirty="0">
                <a:latin typeface="+mj-lt"/>
                <a:cs typeface="Arial"/>
              </a:rPr>
              <a:t>3</a:t>
            </a:r>
            <a:r>
              <a:rPr lang="en-US" sz="1400" kern="1200" cap="none" dirty="0">
                <a:latin typeface="+mj-lt"/>
                <a:cs typeface="Arial"/>
              </a:rPr>
              <a:t> cross-over reduction &amp; life-time increase by fluorine-free AEMs</a:t>
            </a:r>
            <a:endParaRPr lang="en-DE" sz="1400" kern="1200" cap="none" dirty="0">
              <a:latin typeface="+mj-lt"/>
              <a:cs typeface="Arial"/>
            </a:endParaRPr>
          </a:p>
        </p:txBody>
      </p:sp>
      <p:sp>
        <p:nvSpPr>
          <p:cNvPr id="22" name="Freeform 5">
            <a:extLst>
              <a:ext uri="{FF2B5EF4-FFF2-40B4-BE49-F238E27FC236}">
                <a16:creationId xmlns:a16="http://schemas.microsoft.com/office/drawing/2014/main" id="{D097C895-59D6-4A77-883E-590030374120}"/>
              </a:ext>
            </a:extLst>
          </p:cNvPr>
          <p:cNvSpPr/>
          <p:nvPr/>
        </p:nvSpPr>
        <p:spPr>
          <a:xfrm>
            <a:off x="3663294" y="1230500"/>
            <a:ext cx="3943737" cy="650273"/>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lvl="0" defTabSz="711200">
              <a:lnSpc>
                <a:spcPct val="90000"/>
              </a:lnSpc>
              <a:spcBef>
                <a:spcPct val="0"/>
              </a:spcBef>
            </a:pPr>
            <a:r>
              <a:rPr lang="en-US" sz="1400" dirty="0">
                <a:latin typeface="+mj-lt"/>
                <a:cs typeface="Arial"/>
              </a:rPr>
              <a:t>NO</a:t>
            </a:r>
            <a:r>
              <a:rPr lang="en-US" sz="1400" baseline="-25000" dirty="0">
                <a:latin typeface="+mj-lt"/>
                <a:cs typeface="Arial"/>
              </a:rPr>
              <a:t>x</a:t>
            </a:r>
            <a:r>
              <a:rPr lang="en-US" sz="1400" dirty="0">
                <a:latin typeface="+mj-lt"/>
                <a:cs typeface="Arial"/>
              </a:rPr>
              <a:t> reduction:</a:t>
            </a:r>
            <a:endParaRPr lang="en-US" sz="1400" kern="1200" cap="none" dirty="0">
              <a:latin typeface="+mj-lt"/>
              <a:cs typeface="Arial"/>
            </a:endParaRPr>
          </a:p>
          <a:p>
            <a:pPr marL="125413" lvl="0" indent="-125413" defTabSz="711200">
              <a:lnSpc>
                <a:spcPct val="90000"/>
              </a:lnSpc>
              <a:spcBef>
                <a:spcPct val="0"/>
              </a:spcBef>
              <a:buFont typeface="Arial" panose="020B0604020202020204" pitchFamily="34" charset="0"/>
              <a:buChar char="•"/>
            </a:pPr>
            <a:r>
              <a:rPr lang="en-US" sz="1400" dirty="0">
                <a:latin typeface="+mj-lt"/>
                <a:cs typeface="Arial"/>
              </a:rPr>
              <a:t>Adaptive fuel compositions</a:t>
            </a:r>
          </a:p>
          <a:p>
            <a:pPr marL="125413" lvl="0" indent="-125413" defTabSz="711200">
              <a:lnSpc>
                <a:spcPct val="90000"/>
              </a:lnSpc>
              <a:spcBef>
                <a:spcPct val="0"/>
              </a:spcBef>
              <a:buFont typeface="Arial" panose="020B0604020202020204" pitchFamily="34" charset="0"/>
              <a:buChar char="•"/>
            </a:pPr>
            <a:r>
              <a:rPr lang="en-US" sz="1400" dirty="0">
                <a:latin typeface="+mj-lt"/>
                <a:cs typeface="Arial"/>
              </a:rPr>
              <a:t>Solid proton-conducting </a:t>
            </a:r>
            <a:br>
              <a:rPr lang="en-US" sz="1400" dirty="0">
                <a:latin typeface="+mj-lt"/>
                <a:cs typeface="Arial"/>
              </a:rPr>
            </a:br>
            <a:r>
              <a:rPr lang="en-US" sz="1400" dirty="0">
                <a:latin typeface="+mj-lt"/>
                <a:cs typeface="Arial"/>
              </a:rPr>
              <a:t>fuel cells</a:t>
            </a:r>
            <a:endParaRPr lang="en-DE" sz="1400" kern="1200" cap="none" dirty="0">
              <a:latin typeface="+mj-lt"/>
              <a:cs typeface="Arial"/>
            </a:endParaRPr>
          </a:p>
        </p:txBody>
      </p:sp>
      <p:grpSp>
        <p:nvGrpSpPr>
          <p:cNvPr id="23" name="Group 60">
            <a:extLst>
              <a:ext uri="{FF2B5EF4-FFF2-40B4-BE49-F238E27FC236}">
                <a16:creationId xmlns:a16="http://schemas.microsoft.com/office/drawing/2014/main" id="{FF982CE2-7395-45C5-BAA7-9E42D9731ACA}"/>
              </a:ext>
            </a:extLst>
          </p:cNvPr>
          <p:cNvGrpSpPr/>
          <p:nvPr/>
        </p:nvGrpSpPr>
        <p:grpSpPr>
          <a:xfrm>
            <a:off x="9226191" y="3402482"/>
            <a:ext cx="2440853" cy="2331098"/>
            <a:chOff x="551384" y="3933056"/>
            <a:chExt cx="2440853" cy="2331098"/>
          </a:xfrm>
        </p:grpSpPr>
        <p:grpSp>
          <p:nvGrpSpPr>
            <p:cNvPr id="24" name="Group 61">
              <a:extLst>
                <a:ext uri="{FF2B5EF4-FFF2-40B4-BE49-F238E27FC236}">
                  <a16:creationId xmlns:a16="http://schemas.microsoft.com/office/drawing/2014/main" id="{F3691E4E-0378-4DEA-82C2-DFF34750DE4A}"/>
                </a:ext>
              </a:extLst>
            </p:cNvPr>
            <p:cNvGrpSpPr/>
            <p:nvPr/>
          </p:nvGrpSpPr>
          <p:grpSpPr>
            <a:xfrm>
              <a:off x="551384" y="3933056"/>
              <a:ext cx="1863165" cy="1863165"/>
              <a:chOff x="1313421" y="1265219"/>
              <a:chExt cx="1863165" cy="1863165"/>
            </a:xfrm>
          </p:grpSpPr>
          <p:grpSp>
            <p:nvGrpSpPr>
              <p:cNvPr id="26" name="Gruppieren 112">
                <a:extLst>
                  <a:ext uri="{FF2B5EF4-FFF2-40B4-BE49-F238E27FC236}">
                    <a16:creationId xmlns:a16="http://schemas.microsoft.com/office/drawing/2014/main" id="{116891CE-4FFB-4148-969C-E9D4D0687C62}"/>
                  </a:ext>
                </a:extLst>
              </p:cNvPr>
              <p:cNvGrpSpPr>
                <a:grpSpLocks noChangeAspect="1"/>
              </p:cNvGrpSpPr>
              <p:nvPr/>
            </p:nvGrpSpPr>
            <p:grpSpPr>
              <a:xfrm>
                <a:off x="1313421" y="1265219"/>
                <a:ext cx="1863165" cy="1863165"/>
                <a:chOff x="8189560" y="3683145"/>
                <a:chExt cx="914400" cy="914400"/>
              </a:xfrm>
            </p:grpSpPr>
            <p:sp>
              <p:nvSpPr>
                <p:cNvPr id="28" name="Ellipse 113">
                  <a:extLst>
                    <a:ext uri="{FF2B5EF4-FFF2-40B4-BE49-F238E27FC236}">
                      <a16:creationId xmlns:a16="http://schemas.microsoft.com/office/drawing/2014/main" id="{FB55A85A-6DCB-4E87-8B05-96681C0FCAC7}"/>
                    </a:ext>
                  </a:extLst>
                </p:cNvPr>
                <p:cNvSpPr/>
                <p:nvPr/>
              </p:nvSpPr>
              <p:spPr bwMode="auto">
                <a:xfrm>
                  <a:off x="8189560" y="3683145"/>
                  <a:ext cx="914400" cy="9144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9" name="Freihandform: Form 56">
                  <a:extLst>
                    <a:ext uri="{FF2B5EF4-FFF2-40B4-BE49-F238E27FC236}">
                      <a16:creationId xmlns:a16="http://schemas.microsoft.com/office/drawing/2014/main" id="{CB84BF36-1A37-4A5E-BEA5-28EFBA9811C4}"/>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0" name="Rechteck 116">
                  <a:extLst>
                    <a:ext uri="{FF2B5EF4-FFF2-40B4-BE49-F238E27FC236}">
                      <a16:creationId xmlns:a16="http://schemas.microsoft.com/office/drawing/2014/main" id="{D019B86E-05FF-49C4-84A2-F98D6D2479A4}"/>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1" name="Freihandform: Form 58">
                  <a:extLst>
                    <a:ext uri="{FF2B5EF4-FFF2-40B4-BE49-F238E27FC236}">
                      <a16:creationId xmlns:a16="http://schemas.microsoft.com/office/drawing/2014/main" id="{6E51D3D5-7366-4F97-A793-344AC8578D5B}"/>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2" name="Ellipse 118">
                  <a:extLst>
                    <a:ext uri="{FF2B5EF4-FFF2-40B4-BE49-F238E27FC236}">
                      <a16:creationId xmlns:a16="http://schemas.microsoft.com/office/drawing/2014/main" id="{9CAFEA80-2B36-4AC0-AF7B-E05EBC9E9BD0}"/>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3" name="Ellipse 119">
                  <a:extLst>
                    <a:ext uri="{FF2B5EF4-FFF2-40B4-BE49-F238E27FC236}">
                      <a16:creationId xmlns:a16="http://schemas.microsoft.com/office/drawing/2014/main" id="{D296DB73-8446-47A7-B2D6-B1F9456BF58B}"/>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4" name="Ellipse 120">
                  <a:extLst>
                    <a:ext uri="{FF2B5EF4-FFF2-40B4-BE49-F238E27FC236}">
                      <a16:creationId xmlns:a16="http://schemas.microsoft.com/office/drawing/2014/main" id="{868024C6-0DA7-4FD1-A076-B4944BAB6A78}"/>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cxnSp>
              <p:nvCxnSpPr>
                <p:cNvPr id="35" name="Gerade Verbindung mit Pfeil 121">
                  <a:extLst>
                    <a:ext uri="{FF2B5EF4-FFF2-40B4-BE49-F238E27FC236}">
                      <a16:creationId xmlns:a16="http://schemas.microsoft.com/office/drawing/2014/main" id="{390549DB-67A7-4C73-A80D-4DCFD51DA8E8}"/>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122">
                  <a:extLst>
                    <a:ext uri="{FF2B5EF4-FFF2-40B4-BE49-F238E27FC236}">
                      <a16:creationId xmlns:a16="http://schemas.microsoft.com/office/drawing/2014/main" id="{3C37CB0B-9ECA-4370-A5B8-62A798D8BDAA}"/>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123">
                  <a:extLst>
                    <a:ext uri="{FF2B5EF4-FFF2-40B4-BE49-F238E27FC236}">
                      <a16:creationId xmlns:a16="http://schemas.microsoft.com/office/drawing/2014/main" id="{38D18276-579F-410A-942A-1F5258D98DA3}"/>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124">
                  <a:extLst>
                    <a:ext uri="{FF2B5EF4-FFF2-40B4-BE49-F238E27FC236}">
                      <a16:creationId xmlns:a16="http://schemas.microsoft.com/office/drawing/2014/main" id="{6EB41205-5690-4EDB-BC08-B42047EE657F}"/>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Ellipse 125">
                  <a:extLst>
                    <a:ext uri="{FF2B5EF4-FFF2-40B4-BE49-F238E27FC236}">
                      <a16:creationId xmlns:a16="http://schemas.microsoft.com/office/drawing/2014/main" id="{2F5EAB6D-23CD-4E71-975F-B3DA4EF1E571}"/>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0" name="Ellipse 126">
                  <a:extLst>
                    <a:ext uri="{FF2B5EF4-FFF2-40B4-BE49-F238E27FC236}">
                      <a16:creationId xmlns:a16="http://schemas.microsoft.com/office/drawing/2014/main" id="{40979AD9-F230-4624-81E8-DF9A3EEEE95E}"/>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1" name="Freihandform: Form 76">
                  <a:extLst>
                    <a:ext uri="{FF2B5EF4-FFF2-40B4-BE49-F238E27FC236}">
                      <a16:creationId xmlns:a16="http://schemas.microsoft.com/office/drawing/2014/main" id="{5EF0729F-75E5-44AF-B60D-C401B8AEACCC}"/>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2" name="Textfeld 128">
                  <a:extLst>
                    <a:ext uri="{FF2B5EF4-FFF2-40B4-BE49-F238E27FC236}">
                      <a16:creationId xmlns:a16="http://schemas.microsoft.com/office/drawing/2014/main" id="{A6EFBADE-E495-4E8C-9A86-61167785E1BF}"/>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44546A"/>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44546A"/>
                      </a:solidFill>
                      <a:effectLst/>
                      <a:uLnTx/>
                      <a:uFillTx/>
                      <a:latin typeface="+mj-lt"/>
                      <a:cs typeface="Arial" panose="020B0604020202020204" pitchFamily="34" charset="0"/>
                    </a:rPr>
                    <a:t>-</a:t>
                  </a:r>
                </a:p>
              </p:txBody>
            </p:sp>
            <p:grpSp>
              <p:nvGrpSpPr>
                <p:cNvPr id="43" name="Gruppieren 130">
                  <a:extLst>
                    <a:ext uri="{FF2B5EF4-FFF2-40B4-BE49-F238E27FC236}">
                      <a16:creationId xmlns:a16="http://schemas.microsoft.com/office/drawing/2014/main" id="{8750F2FC-0EED-458C-893E-FDBC3A0F7C9B}"/>
                    </a:ext>
                  </a:extLst>
                </p:cNvPr>
                <p:cNvGrpSpPr>
                  <a:grpSpLocks noChangeAspect="1"/>
                </p:cNvGrpSpPr>
                <p:nvPr userDrawn="1"/>
              </p:nvGrpSpPr>
              <p:grpSpPr>
                <a:xfrm>
                  <a:off x="8197215" y="3941837"/>
                  <a:ext cx="145940" cy="191257"/>
                  <a:chOff x="352332" y="523454"/>
                  <a:chExt cx="529411" cy="693796"/>
                </a:xfrm>
              </p:grpSpPr>
              <p:pic>
                <p:nvPicPr>
                  <p:cNvPr id="44" name="Grafik 131">
                    <a:extLst>
                      <a:ext uri="{FF2B5EF4-FFF2-40B4-BE49-F238E27FC236}">
                        <a16:creationId xmlns:a16="http://schemas.microsoft.com/office/drawing/2014/main" id="{3BEC773B-E369-4873-B763-31606518905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45" name="Grafik 133">
                    <a:extLst>
                      <a:ext uri="{FF2B5EF4-FFF2-40B4-BE49-F238E27FC236}">
                        <a16:creationId xmlns:a16="http://schemas.microsoft.com/office/drawing/2014/main" id="{ECCC74A7-1DEF-438B-9BE1-E4FEA769108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46" name="Grafik 134">
                    <a:extLst>
                      <a:ext uri="{FF2B5EF4-FFF2-40B4-BE49-F238E27FC236}">
                        <a16:creationId xmlns:a16="http://schemas.microsoft.com/office/drawing/2014/main" id="{26B4A943-0384-4884-90A2-76CFA36ACCFE}"/>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47" name="Grafik 135">
                    <a:extLst>
                      <a:ext uri="{FF2B5EF4-FFF2-40B4-BE49-F238E27FC236}">
                        <a16:creationId xmlns:a16="http://schemas.microsoft.com/office/drawing/2014/main" id="{3D7DBACE-D3F5-4642-94F6-ECCAC22FF52C}"/>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sp>
            <p:nvSpPr>
              <p:cNvPr id="27" name="TextBox 64">
                <a:extLst>
                  <a:ext uri="{FF2B5EF4-FFF2-40B4-BE49-F238E27FC236}">
                    <a16:creationId xmlns:a16="http://schemas.microsoft.com/office/drawing/2014/main" id="{33DF9D8A-80E3-4B16-AEE3-AF15B74C8526}"/>
                  </a:ext>
                </a:extLst>
              </p:cNvPr>
              <p:cNvSpPr txBox="1"/>
              <p:nvPr/>
            </p:nvSpPr>
            <p:spPr bwMode="auto">
              <a:xfrm>
                <a:off x="2060027" y="2088823"/>
                <a:ext cx="369953" cy="276999"/>
              </a:xfrm>
              <a:prstGeom prst="rect">
                <a:avLst/>
              </a:prstGeom>
              <a:noFill/>
            </p:spPr>
            <p:txBody>
              <a:bodyPr wrap="square" rtlCol="0">
                <a:spAutoFit/>
              </a:bodyPr>
              <a:lstStyle/>
              <a:p>
                <a:r>
                  <a:rPr lang="en-DE" sz="1200" dirty="0">
                    <a:solidFill>
                      <a:srgbClr val="44546A"/>
                    </a:solidFill>
                    <a:latin typeface="+mj-lt"/>
                  </a:rPr>
                  <a:t>H</a:t>
                </a:r>
                <a:r>
                  <a:rPr lang="en-DE" sz="1200" baseline="30000" dirty="0">
                    <a:solidFill>
                      <a:srgbClr val="44546A"/>
                    </a:solidFill>
                    <a:latin typeface="+mj-lt"/>
                  </a:rPr>
                  <a:t>+</a:t>
                </a:r>
              </a:p>
            </p:txBody>
          </p:sp>
        </p:grpSp>
        <p:sp>
          <p:nvSpPr>
            <p:cNvPr id="25" name="Freeform 62">
              <a:extLst>
                <a:ext uri="{FF2B5EF4-FFF2-40B4-BE49-F238E27FC236}">
                  <a16:creationId xmlns:a16="http://schemas.microsoft.com/office/drawing/2014/main" id="{2C601C0F-AB6F-4045-8558-1B8C34CAFFE5}"/>
                </a:ext>
              </a:extLst>
            </p:cNvPr>
            <p:cNvSpPr/>
            <p:nvPr/>
          </p:nvSpPr>
          <p:spPr bwMode="auto">
            <a:xfrm>
              <a:off x="630779" y="5854343"/>
              <a:ext cx="2361458" cy="40981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cap="none" dirty="0">
                  <a:solidFill>
                    <a:srgbClr val="44546A"/>
                  </a:solidFill>
                  <a:latin typeface="+mj-lt"/>
                  <a:cs typeface="Arial"/>
                </a:rPr>
                <a:t>Low-temperature direct ammonia fuel cells </a:t>
              </a:r>
            </a:p>
            <a:p>
              <a:pPr defTabSz="711200">
                <a:lnSpc>
                  <a:spcPct val="90000"/>
                </a:lnSpc>
                <a:spcBef>
                  <a:spcPct val="0"/>
                </a:spcBef>
                <a:spcAft>
                  <a:spcPct val="35000"/>
                </a:spcAft>
              </a:pPr>
              <a:endParaRPr lang="en-DE" sz="1400" kern="1200" cap="none" dirty="0">
                <a:solidFill>
                  <a:srgbClr val="44546A"/>
                </a:solidFill>
                <a:latin typeface="+mj-lt"/>
                <a:cs typeface="Arial"/>
              </a:endParaRPr>
            </a:p>
          </p:txBody>
        </p:sp>
      </p:grpSp>
      <p:grpSp>
        <p:nvGrpSpPr>
          <p:cNvPr id="48" name="Group 98">
            <a:extLst>
              <a:ext uri="{FF2B5EF4-FFF2-40B4-BE49-F238E27FC236}">
                <a16:creationId xmlns:a16="http://schemas.microsoft.com/office/drawing/2014/main" id="{FD9097F7-1CFF-4D50-BD54-97F062B4F7B6}"/>
              </a:ext>
            </a:extLst>
          </p:cNvPr>
          <p:cNvGrpSpPr/>
          <p:nvPr/>
        </p:nvGrpSpPr>
        <p:grpSpPr>
          <a:xfrm>
            <a:off x="6349028" y="3402482"/>
            <a:ext cx="2175997" cy="2301233"/>
            <a:chOff x="5209665" y="3458507"/>
            <a:chExt cx="2175997" cy="2301233"/>
          </a:xfrm>
        </p:grpSpPr>
        <p:grpSp>
          <p:nvGrpSpPr>
            <p:cNvPr id="49" name="Group 99">
              <a:extLst>
                <a:ext uri="{FF2B5EF4-FFF2-40B4-BE49-F238E27FC236}">
                  <a16:creationId xmlns:a16="http://schemas.microsoft.com/office/drawing/2014/main" id="{1A4332CB-5928-42D4-A15F-A879DC00724D}"/>
                </a:ext>
              </a:extLst>
            </p:cNvPr>
            <p:cNvGrpSpPr/>
            <p:nvPr/>
          </p:nvGrpSpPr>
          <p:grpSpPr>
            <a:xfrm>
              <a:off x="5209665" y="3458507"/>
              <a:ext cx="1863165" cy="1863165"/>
              <a:chOff x="3386926" y="1281016"/>
              <a:chExt cx="1863165" cy="1863165"/>
            </a:xfrm>
          </p:grpSpPr>
          <p:grpSp>
            <p:nvGrpSpPr>
              <p:cNvPr id="51" name="Gruppieren 112">
                <a:extLst>
                  <a:ext uri="{FF2B5EF4-FFF2-40B4-BE49-F238E27FC236}">
                    <a16:creationId xmlns:a16="http://schemas.microsoft.com/office/drawing/2014/main" id="{B5421F08-DC31-4419-ACAC-5CFF232BB834}"/>
                  </a:ext>
                </a:extLst>
              </p:cNvPr>
              <p:cNvGrpSpPr>
                <a:grpSpLocks noChangeAspect="1"/>
              </p:cNvGrpSpPr>
              <p:nvPr/>
            </p:nvGrpSpPr>
            <p:grpSpPr>
              <a:xfrm>
                <a:off x="3386926" y="1281016"/>
                <a:ext cx="1863165" cy="1863165"/>
                <a:chOff x="8189560" y="3683145"/>
                <a:chExt cx="914400" cy="914400"/>
              </a:xfrm>
            </p:grpSpPr>
            <p:sp>
              <p:nvSpPr>
                <p:cNvPr id="53" name="Ellipse 113">
                  <a:extLst>
                    <a:ext uri="{FF2B5EF4-FFF2-40B4-BE49-F238E27FC236}">
                      <a16:creationId xmlns:a16="http://schemas.microsoft.com/office/drawing/2014/main" id="{CAE0A229-EE83-4594-9903-C8C0965A2E1D}"/>
                    </a:ext>
                  </a:extLst>
                </p:cNvPr>
                <p:cNvSpPr/>
                <p:nvPr/>
              </p:nvSpPr>
              <p:spPr bwMode="auto">
                <a:xfrm>
                  <a:off x="8189560" y="3683145"/>
                  <a:ext cx="914400" cy="914400"/>
                </a:xfrm>
                <a:prstGeom prst="ellipse">
                  <a:avLst/>
                </a:prstGeom>
                <a:solidFill>
                  <a:srgbClr val="6224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4" name="Freihandform: Form 56">
                  <a:extLst>
                    <a:ext uri="{FF2B5EF4-FFF2-40B4-BE49-F238E27FC236}">
                      <a16:creationId xmlns:a16="http://schemas.microsoft.com/office/drawing/2014/main" id="{EC0107F0-ED53-4387-8513-DDB394AC9105}"/>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5" name="Rechteck 116">
                  <a:extLst>
                    <a:ext uri="{FF2B5EF4-FFF2-40B4-BE49-F238E27FC236}">
                      <a16:creationId xmlns:a16="http://schemas.microsoft.com/office/drawing/2014/main" id="{6335847B-C048-42F5-89BF-3E12333AE4D4}"/>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6" name="Freihandform: Form 58">
                  <a:extLst>
                    <a:ext uri="{FF2B5EF4-FFF2-40B4-BE49-F238E27FC236}">
                      <a16:creationId xmlns:a16="http://schemas.microsoft.com/office/drawing/2014/main" id="{3AFAC2DB-7F4D-44AA-9DB4-6DA9ADCF3AFA}"/>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7" name="Ellipse 118">
                  <a:extLst>
                    <a:ext uri="{FF2B5EF4-FFF2-40B4-BE49-F238E27FC236}">
                      <a16:creationId xmlns:a16="http://schemas.microsoft.com/office/drawing/2014/main" id="{31BA6BFA-2798-4FE4-80F6-2ECCD5ABD4E5}"/>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8" name="Ellipse 119">
                  <a:extLst>
                    <a:ext uri="{FF2B5EF4-FFF2-40B4-BE49-F238E27FC236}">
                      <a16:creationId xmlns:a16="http://schemas.microsoft.com/office/drawing/2014/main" id="{E5F5B208-EC6C-4F5B-997B-98B3C419F1CB}"/>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9" name="Ellipse 120">
                  <a:extLst>
                    <a:ext uri="{FF2B5EF4-FFF2-40B4-BE49-F238E27FC236}">
                      <a16:creationId xmlns:a16="http://schemas.microsoft.com/office/drawing/2014/main" id="{21D66734-F32A-42AD-8929-0A5BCF9C66EA}"/>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cxnSp>
              <p:nvCxnSpPr>
                <p:cNvPr id="60" name="Gerade Verbindung mit Pfeil 121">
                  <a:extLst>
                    <a:ext uri="{FF2B5EF4-FFF2-40B4-BE49-F238E27FC236}">
                      <a16:creationId xmlns:a16="http://schemas.microsoft.com/office/drawing/2014/main" id="{BAB822E5-58EB-49B7-922F-18329FFC0B22}"/>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122">
                  <a:extLst>
                    <a:ext uri="{FF2B5EF4-FFF2-40B4-BE49-F238E27FC236}">
                      <a16:creationId xmlns:a16="http://schemas.microsoft.com/office/drawing/2014/main" id="{A7B651CC-6097-4EC1-BF97-80BF1F9D94E8}"/>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123">
                  <a:extLst>
                    <a:ext uri="{FF2B5EF4-FFF2-40B4-BE49-F238E27FC236}">
                      <a16:creationId xmlns:a16="http://schemas.microsoft.com/office/drawing/2014/main" id="{A3DBA1E4-4AE7-4688-8A49-D743CAEEF937}"/>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124">
                  <a:extLst>
                    <a:ext uri="{FF2B5EF4-FFF2-40B4-BE49-F238E27FC236}">
                      <a16:creationId xmlns:a16="http://schemas.microsoft.com/office/drawing/2014/main" id="{FEF8C9FE-6541-4154-AB7C-DB7DB33CB1C5}"/>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Ellipse 125">
                  <a:extLst>
                    <a:ext uri="{FF2B5EF4-FFF2-40B4-BE49-F238E27FC236}">
                      <a16:creationId xmlns:a16="http://schemas.microsoft.com/office/drawing/2014/main" id="{6491EEA8-C9AA-48D3-9C80-542DC369BEFC}"/>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5" name="Ellipse 126">
                  <a:extLst>
                    <a:ext uri="{FF2B5EF4-FFF2-40B4-BE49-F238E27FC236}">
                      <a16:creationId xmlns:a16="http://schemas.microsoft.com/office/drawing/2014/main" id="{144B734E-605D-4A93-B8CD-28D2A091E330}"/>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6" name="Freihandform: Form 76">
                  <a:extLst>
                    <a:ext uri="{FF2B5EF4-FFF2-40B4-BE49-F238E27FC236}">
                      <a16:creationId xmlns:a16="http://schemas.microsoft.com/office/drawing/2014/main" id="{B8A31908-E243-40A7-9996-DBE6D5D14DEC}"/>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7" name="Textfeld 128">
                  <a:extLst>
                    <a:ext uri="{FF2B5EF4-FFF2-40B4-BE49-F238E27FC236}">
                      <a16:creationId xmlns:a16="http://schemas.microsoft.com/office/drawing/2014/main" id="{FBB5EB02-06D9-42B9-9846-A507C8317A46}"/>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622462"/>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622462"/>
                      </a:solidFill>
                      <a:effectLst/>
                      <a:uLnTx/>
                      <a:uFillTx/>
                      <a:latin typeface="+mj-lt"/>
                      <a:cs typeface="Arial" panose="020B0604020202020204" pitchFamily="34" charset="0"/>
                    </a:rPr>
                    <a:t>-</a:t>
                  </a:r>
                </a:p>
              </p:txBody>
            </p:sp>
            <p:grpSp>
              <p:nvGrpSpPr>
                <p:cNvPr id="68" name="Gruppieren 130">
                  <a:extLst>
                    <a:ext uri="{FF2B5EF4-FFF2-40B4-BE49-F238E27FC236}">
                      <a16:creationId xmlns:a16="http://schemas.microsoft.com/office/drawing/2014/main" id="{F3A7A9B6-02AD-4F3B-AA2A-BC44F665A7A4}"/>
                    </a:ext>
                  </a:extLst>
                </p:cNvPr>
                <p:cNvGrpSpPr>
                  <a:grpSpLocks noChangeAspect="1"/>
                </p:cNvGrpSpPr>
                <p:nvPr userDrawn="1"/>
              </p:nvGrpSpPr>
              <p:grpSpPr>
                <a:xfrm>
                  <a:off x="8197215" y="3941837"/>
                  <a:ext cx="145940" cy="191257"/>
                  <a:chOff x="352332" y="523454"/>
                  <a:chExt cx="529411" cy="693796"/>
                </a:xfrm>
              </p:grpSpPr>
              <p:pic>
                <p:nvPicPr>
                  <p:cNvPr id="69" name="Grafik 131">
                    <a:extLst>
                      <a:ext uri="{FF2B5EF4-FFF2-40B4-BE49-F238E27FC236}">
                        <a16:creationId xmlns:a16="http://schemas.microsoft.com/office/drawing/2014/main" id="{B8E790C0-5062-4C60-ABC2-47C716F6EEA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70" name="Grafik 133">
                    <a:extLst>
                      <a:ext uri="{FF2B5EF4-FFF2-40B4-BE49-F238E27FC236}">
                        <a16:creationId xmlns:a16="http://schemas.microsoft.com/office/drawing/2014/main" id="{ED0441F0-6627-4E9C-97DF-0F75C437620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71" name="Grafik 134">
                    <a:extLst>
                      <a:ext uri="{FF2B5EF4-FFF2-40B4-BE49-F238E27FC236}">
                        <a16:creationId xmlns:a16="http://schemas.microsoft.com/office/drawing/2014/main" id="{ACE30F60-B2F4-4134-9E42-DFC175BAEFA8}"/>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72" name="Grafik 135">
                    <a:extLst>
                      <a:ext uri="{FF2B5EF4-FFF2-40B4-BE49-F238E27FC236}">
                        <a16:creationId xmlns:a16="http://schemas.microsoft.com/office/drawing/2014/main" id="{89AC8C68-A8CB-41A5-B4B1-2986146E5099}"/>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sp>
            <p:nvSpPr>
              <p:cNvPr id="52" name="TextBox 102">
                <a:extLst>
                  <a:ext uri="{FF2B5EF4-FFF2-40B4-BE49-F238E27FC236}">
                    <a16:creationId xmlns:a16="http://schemas.microsoft.com/office/drawing/2014/main" id="{EA1836C5-FE29-41AE-A0E6-1C826794CB18}"/>
                  </a:ext>
                </a:extLst>
              </p:cNvPr>
              <p:cNvSpPr txBox="1"/>
              <p:nvPr/>
            </p:nvSpPr>
            <p:spPr>
              <a:xfrm>
                <a:off x="4123594" y="1863893"/>
                <a:ext cx="448297" cy="646331"/>
              </a:xfrm>
              <a:prstGeom prst="rect">
                <a:avLst/>
              </a:prstGeom>
              <a:noFill/>
            </p:spPr>
            <p:txBody>
              <a:bodyPr wrap="square" rtlCol="0">
                <a:spAutoFit/>
              </a:bodyPr>
              <a:lstStyle/>
              <a:p>
                <a:r>
                  <a:rPr lang="en-DE" sz="1200">
                    <a:solidFill>
                      <a:srgbClr val="622462"/>
                    </a:solidFill>
                    <a:latin typeface="+mj-lt"/>
                  </a:rPr>
                  <a:t>O</a:t>
                </a:r>
                <a:r>
                  <a:rPr lang="de-DE" sz="1200" baseline="30000" dirty="0">
                    <a:solidFill>
                      <a:srgbClr val="622462"/>
                    </a:solidFill>
                    <a:latin typeface="+mj-lt"/>
                  </a:rPr>
                  <a:t>2-</a:t>
                </a:r>
                <a:endParaRPr lang="en-DE" sz="1200" baseline="30000" dirty="0">
                  <a:solidFill>
                    <a:srgbClr val="622462"/>
                  </a:solidFill>
                  <a:latin typeface="+mj-lt"/>
                </a:endParaRPr>
              </a:p>
              <a:p>
                <a:r>
                  <a:rPr lang="en-DE" sz="1200" dirty="0">
                    <a:solidFill>
                      <a:srgbClr val="622462"/>
                    </a:solidFill>
                    <a:latin typeface="+mj-lt"/>
                  </a:rPr>
                  <a:t> /</a:t>
                </a:r>
              </a:p>
              <a:p>
                <a:r>
                  <a:rPr lang="en-DE" sz="1200" dirty="0">
                    <a:solidFill>
                      <a:srgbClr val="622462"/>
                    </a:solidFill>
                    <a:latin typeface="+mj-lt"/>
                  </a:rPr>
                  <a:t>H</a:t>
                </a:r>
                <a:r>
                  <a:rPr lang="en-DE" sz="1200" baseline="30000" dirty="0">
                    <a:solidFill>
                      <a:srgbClr val="622462"/>
                    </a:solidFill>
                    <a:latin typeface="+mj-lt"/>
                  </a:rPr>
                  <a:t>+</a:t>
                </a:r>
              </a:p>
            </p:txBody>
          </p:sp>
        </p:grpSp>
        <p:sp>
          <p:nvSpPr>
            <p:cNvPr id="50" name="Freeform 100">
              <a:extLst>
                <a:ext uri="{FF2B5EF4-FFF2-40B4-BE49-F238E27FC236}">
                  <a16:creationId xmlns:a16="http://schemas.microsoft.com/office/drawing/2014/main" id="{B8B4686F-7E85-4C0B-A3C0-775C4EB5A656}"/>
                </a:ext>
              </a:extLst>
            </p:cNvPr>
            <p:cNvSpPr/>
            <p:nvPr/>
          </p:nvSpPr>
          <p:spPr bwMode="auto">
            <a:xfrm>
              <a:off x="5367090" y="5349929"/>
              <a:ext cx="2018572" cy="40981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dirty="0">
                  <a:solidFill>
                    <a:srgbClr val="622462"/>
                  </a:solidFill>
                  <a:latin typeface="+mj-lt"/>
                  <a:cs typeface="Arial"/>
                </a:rPr>
                <a:t>High</a:t>
              </a:r>
              <a:r>
                <a:rPr lang="en-US" sz="1400" kern="1200" cap="none" dirty="0">
                  <a:solidFill>
                    <a:srgbClr val="622462"/>
                  </a:solidFill>
                  <a:latin typeface="+mj-lt"/>
                  <a:cs typeface="Arial"/>
                </a:rPr>
                <a:t>-temperature ammonia fuel cells </a:t>
              </a:r>
            </a:p>
            <a:p>
              <a:pPr defTabSz="711200">
                <a:lnSpc>
                  <a:spcPct val="90000"/>
                </a:lnSpc>
                <a:spcBef>
                  <a:spcPct val="0"/>
                </a:spcBef>
                <a:spcAft>
                  <a:spcPct val="35000"/>
                </a:spcAft>
              </a:pPr>
              <a:endParaRPr lang="en-DE" sz="1400" kern="1200" cap="none" dirty="0">
                <a:solidFill>
                  <a:srgbClr val="622462"/>
                </a:solidFill>
                <a:latin typeface="+mj-lt"/>
                <a:cs typeface="Arial"/>
              </a:endParaRPr>
            </a:p>
          </p:txBody>
        </p:sp>
      </p:grpSp>
    </p:spTree>
    <p:extLst>
      <p:ext uri="{BB962C8B-B14F-4D97-AF65-F5344CB8AC3E}">
        <p14:creationId xmlns:p14="http://schemas.microsoft.com/office/powerpoint/2010/main" val="342740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18FE95B-B927-4A36-BA2A-B60DCEA84161}"/>
              </a:ext>
            </a:extLst>
          </p:cNvPr>
          <p:cNvSpPr txBox="1"/>
          <p:nvPr/>
        </p:nvSpPr>
        <p:spPr>
          <a:xfrm>
            <a:off x="616349" y="2921168"/>
            <a:ext cx="4463081" cy="1015663"/>
          </a:xfrm>
          <a:prstGeom prst="rect">
            <a:avLst/>
          </a:prstGeom>
          <a:noFill/>
        </p:spPr>
        <p:txBody>
          <a:bodyPr wrap="none" rtlCol="0">
            <a:spAutoFit/>
          </a:bodyPr>
          <a:lstStyle/>
          <a:p>
            <a:r>
              <a:rPr lang="en-US" sz="6000" dirty="0">
                <a:solidFill>
                  <a:srgbClr val="D2232A"/>
                </a:solidFill>
              </a:rPr>
              <a:t>Confidential!</a:t>
            </a:r>
          </a:p>
        </p:txBody>
      </p:sp>
      <p:sp>
        <p:nvSpPr>
          <p:cNvPr id="5" name="Textfeld 4">
            <a:extLst>
              <a:ext uri="{FF2B5EF4-FFF2-40B4-BE49-F238E27FC236}">
                <a16:creationId xmlns:a16="http://schemas.microsoft.com/office/drawing/2014/main" id="{02A07790-D3A6-4CCE-9977-F0DBE195F6D6}"/>
              </a:ext>
            </a:extLst>
          </p:cNvPr>
          <p:cNvSpPr txBox="1"/>
          <p:nvPr/>
        </p:nvSpPr>
        <p:spPr>
          <a:xfrm>
            <a:off x="616349" y="4065146"/>
            <a:ext cx="10995079" cy="1569660"/>
          </a:xfrm>
          <a:prstGeom prst="rect">
            <a:avLst/>
          </a:prstGeom>
          <a:noFill/>
        </p:spPr>
        <p:txBody>
          <a:bodyPr wrap="square" rtlCol="0">
            <a:spAutoFit/>
          </a:bodyPr>
          <a:lstStyle/>
          <a:p>
            <a:r>
              <a:rPr lang="en-US" sz="2400" dirty="0">
                <a:solidFill>
                  <a:srgbClr val="1C5DAB"/>
                </a:solidFill>
              </a:rPr>
              <a:t>We kindly ask that all content shared in this meeting be treated with the utmost confidentiality. Your cooperation is greatly appreciated.</a:t>
            </a:r>
          </a:p>
          <a:p>
            <a:r>
              <a:rPr lang="en-US" sz="2400" dirty="0">
                <a:solidFill>
                  <a:srgbClr val="1C5DAB"/>
                </a:solidFill>
              </a:rPr>
              <a:t>If anyone feels a conflict due to another cooperation or obligation, we respectfully ask you to excuse yourself from this session.</a:t>
            </a:r>
          </a:p>
        </p:txBody>
      </p:sp>
    </p:spTree>
    <p:extLst>
      <p:ext uri="{BB962C8B-B14F-4D97-AF65-F5344CB8AC3E}">
        <p14:creationId xmlns:p14="http://schemas.microsoft.com/office/powerpoint/2010/main" val="3117148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37"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Ammonia Fuel Cells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6"/>
          <a:stretch>
            <a:fillRect/>
          </a:stretch>
        </p:blipFill>
        <p:spPr>
          <a:xfrm>
            <a:off x="881003" y="1185808"/>
            <a:ext cx="1146147" cy="4877223"/>
          </a:xfrm>
          <a:prstGeom prst="rect">
            <a:avLst/>
          </a:prstGeom>
        </p:spPr>
      </p:pic>
      <p:sp>
        <p:nvSpPr>
          <p:cNvPr id="78" name="TextBox 9">
            <a:extLst>
              <a:ext uri="{FF2B5EF4-FFF2-40B4-BE49-F238E27FC236}">
                <a16:creationId xmlns:a16="http://schemas.microsoft.com/office/drawing/2014/main" id="{2BA2AB0E-BF17-41B3-8477-DEA09743D9E8}"/>
              </a:ext>
            </a:extLst>
          </p:cNvPr>
          <p:cNvSpPr txBox="1"/>
          <p:nvPr/>
        </p:nvSpPr>
        <p:spPr>
          <a:xfrm>
            <a:off x="6133236" y="1666134"/>
            <a:ext cx="4243435" cy="1111562"/>
          </a:xfrm>
          <a:prstGeom prst="roundRect">
            <a:avLst>
              <a:gd name="adj" fmla="val 8773"/>
            </a:avLst>
          </a:prstGeom>
          <a:solidFill>
            <a:srgbClr val="00AAAD"/>
          </a:solidFill>
        </p:spPr>
        <p:txBody>
          <a:bodyPr wrap="square">
            <a:spAutoFit/>
          </a:bodyPr>
          <a:lstStyle/>
          <a:p>
            <a:pPr marL="0" lvl="2">
              <a:lnSpc>
                <a:spcPct val="90000"/>
              </a:lnSpc>
              <a:spcBef>
                <a:spcPts val="500"/>
              </a:spcBef>
              <a:defRPr/>
            </a:pPr>
            <a:r>
              <a:rPr lang="en-US" sz="1400" dirty="0">
                <a:solidFill>
                  <a:prstClr val="white"/>
                </a:solidFill>
                <a:latin typeface="+mj-lt"/>
                <a:cs typeface="Arial"/>
              </a:rPr>
              <a:t>L</a:t>
            </a:r>
            <a:r>
              <a:rPr lang="en-GB" sz="1400" dirty="0">
                <a:solidFill>
                  <a:prstClr val="white"/>
                </a:solidFill>
                <a:latin typeface="+mj-lt"/>
                <a:cs typeface="Arial"/>
              </a:rPr>
              <a:t>ow- &amp; high-temperature ammonia fuel cells</a:t>
            </a:r>
            <a:r>
              <a:rPr lang="en-US" sz="1400" dirty="0">
                <a:solidFill>
                  <a:prstClr val="white"/>
                </a:solidFill>
                <a:latin typeface="+mj-lt"/>
                <a:cs typeface="Arial"/>
              </a:rPr>
              <a:t> </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Exceptional performance </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High economic viability</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Low cross-over, poisoning &amp; NOx formation</a:t>
            </a:r>
          </a:p>
        </p:txBody>
      </p:sp>
      <p:grpSp>
        <p:nvGrpSpPr>
          <p:cNvPr id="151" name="Group 109">
            <a:extLst>
              <a:ext uri="{FF2B5EF4-FFF2-40B4-BE49-F238E27FC236}">
                <a16:creationId xmlns:a16="http://schemas.microsoft.com/office/drawing/2014/main" id="{46704CBF-194E-4A2A-8F0F-E86A4FC43A5B}"/>
              </a:ext>
            </a:extLst>
          </p:cNvPr>
          <p:cNvGrpSpPr/>
          <p:nvPr/>
        </p:nvGrpSpPr>
        <p:grpSpPr>
          <a:xfrm>
            <a:off x="1833655" y="1852147"/>
            <a:ext cx="4299581" cy="1969369"/>
            <a:chOff x="5746152" y="1462575"/>
            <a:chExt cx="4299581" cy="1969369"/>
          </a:xfrm>
        </p:grpSpPr>
        <p:sp>
          <p:nvSpPr>
            <p:cNvPr id="152" name="Shape 207">
              <a:extLst>
                <a:ext uri="{FF2B5EF4-FFF2-40B4-BE49-F238E27FC236}">
                  <a16:creationId xmlns:a16="http://schemas.microsoft.com/office/drawing/2014/main" id="{9721747B-20A0-405A-8932-945B0F8F339B}"/>
                </a:ext>
              </a:extLst>
            </p:cNvPr>
            <p:cNvSpPr/>
            <p:nvPr/>
          </p:nvSpPr>
          <p:spPr>
            <a:xfrm>
              <a:off x="5746152" y="1462575"/>
              <a:ext cx="4299581" cy="1969369"/>
            </a:xfrm>
            <a:prstGeom prst="swooshArrow">
              <a:avLst>
                <a:gd name="adj1" fmla="val 18064"/>
                <a:gd name="adj2" fmla="val 27219"/>
              </a:avLst>
            </a:prstGeom>
            <a:solidFill>
              <a:srgbClr val="00AAAD"/>
            </a:solidFill>
            <a:ln>
              <a:solidFill>
                <a:schemeClr val="lt1"/>
              </a:solidFill>
            </a:ln>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DE" sz="1600"/>
            </a:p>
          </p:txBody>
        </p:sp>
        <p:sp>
          <p:nvSpPr>
            <p:cNvPr id="153" name="Oval 208">
              <a:extLst>
                <a:ext uri="{FF2B5EF4-FFF2-40B4-BE49-F238E27FC236}">
                  <a16:creationId xmlns:a16="http://schemas.microsoft.com/office/drawing/2014/main" id="{454DB85A-7CA3-4BC2-924E-19AD274517DF}"/>
                </a:ext>
              </a:extLst>
            </p:cNvPr>
            <p:cNvSpPr/>
            <p:nvPr/>
          </p:nvSpPr>
          <p:spPr>
            <a:xfrm>
              <a:off x="6244262" y="2825118"/>
              <a:ext cx="90000" cy="90825"/>
            </a:xfrm>
            <a:prstGeom prst="ellipse">
              <a:avLst/>
            </a:prstGeom>
            <a:solidFill>
              <a:srgbClr val="E0EFFB"/>
            </a:solidFill>
            <a:ln>
              <a:solidFill>
                <a:schemeClr val="l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DE" sz="1600"/>
            </a:p>
          </p:txBody>
        </p:sp>
        <p:sp>
          <p:nvSpPr>
            <p:cNvPr id="154" name="Oval 210">
              <a:extLst>
                <a:ext uri="{FF2B5EF4-FFF2-40B4-BE49-F238E27FC236}">
                  <a16:creationId xmlns:a16="http://schemas.microsoft.com/office/drawing/2014/main" id="{50EFC246-E544-411E-B29E-C3BBE07F2C38}"/>
                </a:ext>
              </a:extLst>
            </p:cNvPr>
            <p:cNvSpPr/>
            <p:nvPr/>
          </p:nvSpPr>
          <p:spPr>
            <a:xfrm>
              <a:off x="7066019" y="2328747"/>
              <a:ext cx="144000" cy="144000"/>
            </a:xfrm>
            <a:prstGeom prst="ellipse">
              <a:avLst/>
            </a:prstGeom>
            <a:solidFill>
              <a:srgbClr val="81B3E2"/>
            </a:solidFill>
            <a:ln>
              <a:solidFill>
                <a:schemeClr val="l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DE" sz="1600"/>
            </a:p>
          </p:txBody>
        </p:sp>
        <p:sp>
          <p:nvSpPr>
            <p:cNvPr id="155" name="Oval 211">
              <a:extLst>
                <a:ext uri="{FF2B5EF4-FFF2-40B4-BE49-F238E27FC236}">
                  <a16:creationId xmlns:a16="http://schemas.microsoft.com/office/drawing/2014/main" id="{A480D4CD-A04D-432E-96DE-CFA69212C996}"/>
                </a:ext>
              </a:extLst>
            </p:cNvPr>
            <p:cNvSpPr/>
            <p:nvPr/>
          </p:nvSpPr>
          <p:spPr>
            <a:xfrm>
              <a:off x="7808862" y="2062204"/>
              <a:ext cx="180000" cy="180000"/>
            </a:xfrm>
            <a:prstGeom prst="ellipse">
              <a:avLst/>
            </a:prstGeom>
            <a:solidFill>
              <a:srgbClr val="3E80BC"/>
            </a:solidFill>
            <a:ln>
              <a:solidFill>
                <a:schemeClr val="lt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DE" sz="1600"/>
            </a:p>
          </p:txBody>
        </p:sp>
        <p:sp>
          <p:nvSpPr>
            <p:cNvPr id="156" name="Oval 213">
              <a:extLst>
                <a:ext uri="{FF2B5EF4-FFF2-40B4-BE49-F238E27FC236}">
                  <a16:creationId xmlns:a16="http://schemas.microsoft.com/office/drawing/2014/main" id="{53D74139-5E9B-4771-88FE-21990B7FB8BE}"/>
                </a:ext>
              </a:extLst>
            </p:cNvPr>
            <p:cNvSpPr/>
            <p:nvPr/>
          </p:nvSpPr>
          <p:spPr>
            <a:xfrm>
              <a:off x="9002920" y="1816168"/>
              <a:ext cx="216000" cy="216000"/>
            </a:xfrm>
            <a:prstGeom prst="ellipse">
              <a:avLst/>
            </a:prstGeom>
            <a:solidFill>
              <a:srgbClr val="1D5DAB"/>
            </a:solidFill>
            <a:ln>
              <a:solidFill>
                <a:schemeClr val="lt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DE" sz="1600"/>
            </a:p>
          </p:txBody>
        </p:sp>
      </p:grpSp>
      <p:sp>
        <p:nvSpPr>
          <p:cNvPr id="20" name="Freeform 46">
            <a:extLst>
              <a:ext uri="{FF2B5EF4-FFF2-40B4-BE49-F238E27FC236}">
                <a16:creationId xmlns:a16="http://schemas.microsoft.com/office/drawing/2014/main" id="{F88DD421-A29C-4B0D-A0DE-9EC5ADA4DC77}"/>
              </a:ext>
            </a:extLst>
          </p:cNvPr>
          <p:cNvSpPr/>
          <p:nvPr/>
        </p:nvSpPr>
        <p:spPr>
          <a:xfrm>
            <a:off x="2821721" y="3111934"/>
            <a:ext cx="2695012" cy="652227"/>
          </a:xfrm>
          <a:custGeom>
            <a:avLst/>
            <a:gdLst>
              <a:gd name="connsiteX0" fmla="*/ 0 w 1720098"/>
              <a:gd name="connsiteY0" fmla="*/ 0 h 755344"/>
              <a:gd name="connsiteX1" fmla="*/ 1720098 w 1720098"/>
              <a:gd name="connsiteY1" fmla="*/ 0 h 755344"/>
              <a:gd name="connsiteX2" fmla="*/ 1720098 w 1720098"/>
              <a:gd name="connsiteY2" fmla="*/ 755344 h 755344"/>
              <a:gd name="connsiteX3" fmla="*/ 0 w 1720098"/>
              <a:gd name="connsiteY3" fmla="*/ 755344 h 755344"/>
              <a:gd name="connsiteX4" fmla="*/ 0 w 1720098"/>
              <a:gd name="connsiteY4" fmla="*/ 0 h 75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98" h="755344">
                <a:moveTo>
                  <a:pt x="0" y="0"/>
                </a:moveTo>
                <a:lnTo>
                  <a:pt x="1720098" y="0"/>
                </a:lnTo>
                <a:lnTo>
                  <a:pt x="1720098" y="755344"/>
                </a:lnTo>
                <a:lnTo>
                  <a:pt x="0" y="755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899" tIns="0" rIns="0" bIns="0" numCol="1" spcCol="1270" anchor="t" anchorCtr="0">
            <a:noAutofit/>
          </a:bodyPr>
          <a:lstStyle/>
          <a:p>
            <a:pPr defTabSz="711200">
              <a:lnSpc>
                <a:spcPct val="90000"/>
              </a:lnSpc>
              <a:spcBef>
                <a:spcPct val="0"/>
              </a:spcBef>
              <a:spcAft>
                <a:spcPct val="35000"/>
              </a:spcAft>
            </a:pPr>
            <a:r>
              <a:rPr lang="en-US" sz="1400" kern="1200" cap="none" dirty="0">
                <a:latin typeface="+mj-lt"/>
                <a:cs typeface="Arial"/>
              </a:rPr>
              <a:t>Overpotential &amp; poisoning minimization by </a:t>
            </a:r>
            <a:r>
              <a:rPr lang="en-US" sz="1400" kern="1200" dirty="0">
                <a:latin typeface="+mj-lt"/>
                <a:cs typeface="Arial"/>
              </a:rPr>
              <a:t>s</a:t>
            </a:r>
            <a:r>
              <a:rPr lang="en-US" sz="1400" kern="1200" cap="none" dirty="0">
                <a:latin typeface="+mj-lt"/>
                <a:cs typeface="Arial"/>
              </a:rPr>
              <a:t>ingle- / </a:t>
            </a:r>
            <a:r>
              <a:rPr lang="en-US" sz="1400" kern="1200" cap="none" dirty="0" err="1">
                <a:latin typeface="+mj-lt"/>
                <a:cs typeface="Arial"/>
              </a:rPr>
              <a:t>biatom</a:t>
            </a:r>
            <a:r>
              <a:rPr lang="en-US" sz="1400" kern="1200" cap="none" dirty="0">
                <a:latin typeface="+mj-lt"/>
                <a:cs typeface="Arial"/>
              </a:rPr>
              <a:t> metal catalysts &amp; hybridization</a:t>
            </a:r>
            <a:endParaRPr lang="en-DE" sz="1400" kern="1200" cap="none" dirty="0">
              <a:latin typeface="+mj-lt"/>
              <a:cs typeface="Arial"/>
            </a:endParaRPr>
          </a:p>
        </p:txBody>
      </p:sp>
      <p:sp>
        <p:nvSpPr>
          <p:cNvPr id="21" name="Freeform 51">
            <a:extLst>
              <a:ext uri="{FF2B5EF4-FFF2-40B4-BE49-F238E27FC236}">
                <a16:creationId xmlns:a16="http://schemas.microsoft.com/office/drawing/2014/main" id="{FE1E1D4B-63FE-47C1-B8E4-DB86282886E3}"/>
              </a:ext>
            </a:extLst>
          </p:cNvPr>
          <p:cNvSpPr/>
          <p:nvPr/>
        </p:nvSpPr>
        <p:spPr>
          <a:xfrm>
            <a:off x="2037019" y="1974108"/>
            <a:ext cx="1927038" cy="346990"/>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defTabSz="711200">
              <a:lnSpc>
                <a:spcPct val="90000"/>
              </a:lnSpc>
              <a:spcBef>
                <a:spcPct val="0"/>
              </a:spcBef>
              <a:spcAft>
                <a:spcPct val="35000"/>
              </a:spcAft>
            </a:pPr>
            <a:r>
              <a:rPr lang="en-US" sz="1400" kern="1200" cap="none" dirty="0">
                <a:latin typeface="+mj-lt"/>
                <a:cs typeface="Arial"/>
              </a:rPr>
              <a:t>NH</a:t>
            </a:r>
            <a:r>
              <a:rPr lang="en-US" sz="1400" kern="1200" cap="none" baseline="-25000" dirty="0">
                <a:latin typeface="+mj-lt"/>
                <a:cs typeface="Arial"/>
              </a:rPr>
              <a:t>3</a:t>
            </a:r>
            <a:r>
              <a:rPr lang="en-US" sz="1400" kern="1200" cap="none" dirty="0">
                <a:latin typeface="+mj-lt"/>
                <a:cs typeface="Arial"/>
              </a:rPr>
              <a:t> cross-over reduction &amp; life-time increase by fluorine-free AEMs</a:t>
            </a:r>
            <a:endParaRPr lang="en-DE" sz="1400" kern="1200" cap="none" dirty="0">
              <a:latin typeface="+mj-lt"/>
              <a:cs typeface="Arial"/>
            </a:endParaRPr>
          </a:p>
        </p:txBody>
      </p:sp>
      <p:sp>
        <p:nvSpPr>
          <p:cNvPr id="22" name="Freeform 5">
            <a:extLst>
              <a:ext uri="{FF2B5EF4-FFF2-40B4-BE49-F238E27FC236}">
                <a16:creationId xmlns:a16="http://schemas.microsoft.com/office/drawing/2014/main" id="{D097C895-59D6-4A77-883E-590030374120}"/>
              </a:ext>
            </a:extLst>
          </p:cNvPr>
          <p:cNvSpPr/>
          <p:nvPr/>
        </p:nvSpPr>
        <p:spPr>
          <a:xfrm>
            <a:off x="3663294" y="1230500"/>
            <a:ext cx="3943737" cy="650273"/>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lvl="0" defTabSz="711200">
              <a:lnSpc>
                <a:spcPct val="90000"/>
              </a:lnSpc>
              <a:spcBef>
                <a:spcPct val="0"/>
              </a:spcBef>
            </a:pPr>
            <a:r>
              <a:rPr lang="en-US" sz="1400" dirty="0">
                <a:latin typeface="+mj-lt"/>
                <a:cs typeface="Arial"/>
              </a:rPr>
              <a:t>NO</a:t>
            </a:r>
            <a:r>
              <a:rPr lang="en-US" sz="1400" baseline="-25000" dirty="0">
                <a:latin typeface="+mj-lt"/>
                <a:cs typeface="Arial"/>
              </a:rPr>
              <a:t>x</a:t>
            </a:r>
            <a:r>
              <a:rPr lang="en-US" sz="1400" dirty="0">
                <a:latin typeface="+mj-lt"/>
                <a:cs typeface="Arial"/>
              </a:rPr>
              <a:t> reduction:</a:t>
            </a:r>
            <a:endParaRPr lang="en-US" sz="1400" kern="1200" cap="none" dirty="0">
              <a:latin typeface="+mj-lt"/>
              <a:cs typeface="Arial"/>
            </a:endParaRPr>
          </a:p>
          <a:p>
            <a:pPr marL="125413" lvl="0" indent="-125413" defTabSz="711200">
              <a:lnSpc>
                <a:spcPct val="90000"/>
              </a:lnSpc>
              <a:spcBef>
                <a:spcPct val="0"/>
              </a:spcBef>
              <a:buFont typeface="Arial" panose="020B0604020202020204" pitchFamily="34" charset="0"/>
              <a:buChar char="•"/>
            </a:pPr>
            <a:r>
              <a:rPr lang="en-US" sz="1400" dirty="0">
                <a:latin typeface="+mj-lt"/>
                <a:cs typeface="Arial"/>
              </a:rPr>
              <a:t>Adaptive fuel compositions</a:t>
            </a:r>
          </a:p>
          <a:p>
            <a:pPr marL="125413" lvl="0" indent="-125413" defTabSz="711200">
              <a:lnSpc>
                <a:spcPct val="90000"/>
              </a:lnSpc>
              <a:spcBef>
                <a:spcPct val="0"/>
              </a:spcBef>
              <a:buFont typeface="Arial" panose="020B0604020202020204" pitchFamily="34" charset="0"/>
              <a:buChar char="•"/>
            </a:pPr>
            <a:r>
              <a:rPr lang="en-US" sz="1400" dirty="0">
                <a:latin typeface="+mj-lt"/>
                <a:cs typeface="Arial"/>
              </a:rPr>
              <a:t>Solid proton-conducting </a:t>
            </a:r>
            <a:br>
              <a:rPr lang="en-US" sz="1400" dirty="0">
                <a:latin typeface="+mj-lt"/>
                <a:cs typeface="Arial"/>
              </a:rPr>
            </a:br>
            <a:r>
              <a:rPr lang="en-US" sz="1400" dirty="0">
                <a:latin typeface="+mj-lt"/>
                <a:cs typeface="Arial"/>
              </a:rPr>
              <a:t>fuel cells</a:t>
            </a:r>
            <a:endParaRPr lang="en-DE" sz="1400" kern="1200" cap="none" dirty="0">
              <a:latin typeface="+mj-lt"/>
              <a:cs typeface="Arial"/>
            </a:endParaRPr>
          </a:p>
        </p:txBody>
      </p:sp>
      <p:grpSp>
        <p:nvGrpSpPr>
          <p:cNvPr id="23" name="Group 60">
            <a:extLst>
              <a:ext uri="{FF2B5EF4-FFF2-40B4-BE49-F238E27FC236}">
                <a16:creationId xmlns:a16="http://schemas.microsoft.com/office/drawing/2014/main" id="{FF982CE2-7395-45C5-BAA7-9E42D9731ACA}"/>
              </a:ext>
            </a:extLst>
          </p:cNvPr>
          <p:cNvGrpSpPr/>
          <p:nvPr/>
        </p:nvGrpSpPr>
        <p:grpSpPr>
          <a:xfrm>
            <a:off x="9226191" y="3402482"/>
            <a:ext cx="2440853" cy="2331098"/>
            <a:chOff x="551384" y="3933056"/>
            <a:chExt cx="2440853" cy="2331098"/>
          </a:xfrm>
        </p:grpSpPr>
        <p:grpSp>
          <p:nvGrpSpPr>
            <p:cNvPr id="24" name="Group 61">
              <a:extLst>
                <a:ext uri="{FF2B5EF4-FFF2-40B4-BE49-F238E27FC236}">
                  <a16:creationId xmlns:a16="http://schemas.microsoft.com/office/drawing/2014/main" id="{F3691E4E-0378-4DEA-82C2-DFF34750DE4A}"/>
                </a:ext>
              </a:extLst>
            </p:cNvPr>
            <p:cNvGrpSpPr/>
            <p:nvPr/>
          </p:nvGrpSpPr>
          <p:grpSpPr>
            <a:xfrm>
              <a:off x="551384" y="3933056"/>
              <a:ext cx="1863165" cy="1863165"/>
              <a:chOff x="1313421" y="1265219"/>
              <a:chExt cx="1863165" cy="1863165"/>
            </a:xfrm>
          </p:grpSpPr>
          <p:grpSp>
            <p:nvGrpSpPr>
              <p:cNvPr id="26" name="Gruppieren 112">
                <a:extLst>
                  <a:ext uri="{FF2B5EF4-FFF2-40B4-BE49-F238E27FC236}">
                    <a16:creationId xmlns:a16="http://schemas.microsoft.com/office/drawing/2014/main" id="{116891CE-4FFB-4148-969C-E9D4D0687C62}"/>
                  </a:ext>
                </a:extLst>
              </p:cNvPr>
              <p:cNvGrpSpPr>
                <a:grpSpLocks noChangeAspect="1"/>
              </p:cNvGrpSpPr>
              <p:nvPr/>
            </p:nvGrpSpPr>
            <p:grpSpPr>
              <a:xfrm>
                <a:off x="1313421" y="1265219"/>
                <a:ext cx="1863165" cy="1863165"/>
                <a:chOff x="8189560" y="3683145"/>
                <a:chExt cx="914400" cy="914400"/>
              </a:xfrm>
            </p:grpSpPr>
            <p:sp>
              <p:nvSpPr>
                <p:cNvPr id="28" name="Ellipse 113">
                  <a:extLst>
                    <a:ext uri="{FF2B5EF4-FFF2-40B4-BE49-F238E27FC236}">
                      <a16:creationId xmlns:a16="http://schemas.microsoft.com/office/drawing/2014/main" id="{FB55A85A-6DCB-4E87-8B05-96681C0FCAC7}"/>
                    </a:ext>
                  </a:extLst>
                </p:cNvPr>
                <p:cNvSpPr/>
                <p:nvPr/>
              </p:nvSpPr>
              <p:spPr bwMode="auto">
                <a:xfrm>
                  <a:off x="8189560" y="3683145"/>
                  <a:ext cx="914400" cy="9144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9" name="Freihandform: Form 56">
                  <a:extLst>
                    <a:ext uri="{FF2B5EF4-FFF2-40B4-BE49-F238E27FC236}">
                      <a16:creationId xmlns:a16="http://schemas.microsoft.com/office/drawing/2014/main" id="{CB84BF36-1A37-4A5E-BEA5-28EFBA9811C4}"/>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0" name="Rechteck 116">
                  <a:extLst>
                    <a:ext uri="{FF2B5EF4-FFF2-40B4-BE49-F238E27FC236}">
                      <a16:creationId xmlns:a16="http://schemas.microsoft.com/office/drawing/2014/main" id="{D019B86E-05FF-49C4-84A2-F98D6D2479A4}"/>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1" name="Freihandform: Form 58">
                  <a:extLst>
                    <a:ext uri="{FF2B5EF4-FFF2-40B4-BE49-F238E27FC236}">
                      <a16:creationId xmlns:a16="http://schemas.microsoft.com/office/drawing/2014/main" id="{6E51D3D5-7366-4F97-A793-344AC8578D5B}"/>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2" name="Ellipse 118">
                  <a:extLst>
                    <a:ext uri="{FF2B5EF4-FFF2-40B4-BE49-F238E27FC236}">
                      <a16:creationId xmlns:a16="http://schemas.microsoft.com/office/drawing/2014/main" id="{9CAFEA80-2B36-4AC0-AF7B-E05EBC9E9BD0}"/>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3" name="Ellipse 119">
                  <a:extLst>
                    <a:ext uri="{FF2B5EF4-FFF2-40B4-BE49-F238E27FC236}">
                      <a16:creationId xmlns:a16="http://schemas.microsoft.com/office/drawing/2014/main" id="{D296DB73-8446-47A7-B2D6-B1F9456BF58B}"/>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4" name="Ellipse 120">
                  <a:extLst>
                    <a:ext uri="{FF2B5EF4-FFF2-40B4-BE49-F238E27FC236}">
                      <a16:creationId xmlns:a16="http://schemas.microsoft.com/office/drawing/2014/main" id="{868024C6-0DA7-4FD1-A076-B4944BAB6A78}"/>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cxnSp>
              <p:nvCxnSpPr>
                <p:cNvPr id="35" name="Gerade Verbindung mit Pfeil 121">
                  <a:extLst>
                    <a:ext uri="{FF2B5EF4-FFF2-40B4-BE49-F238E27FC236}">
                      <a16:creationId xmlns:a16="http://schemas.microsoft.com/office/drawing/2014/main" id="{390549DB-67A7-4C73-A80D-4DCFD51DA8E8}"/>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122">
                  <a:extLst>
                    <a:ext uri="{FF2B5EF4-FFF2-40B4-BE49-F238E27FC236}">
                      <a16:creationId xmlns:a16="http://schemas.microsoft.com/office/drawing/2014/main" id="{3C37CB0B-9ECA-4370-A5B8-62A798D8BDAA}"/>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123">
                  <a:extLst>
                    <a:ext uri="{FF2B5EF4-FFF2-40B4-BE49-F238E27FC236}">
                      <a16:creationId xmlns:a16="http://schemas.microsoft.com/office/drawing/2014/main" id="{38D18276-579F-410A-942A-1F5258D98DA3}"/>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124">
                  <a:extLst>
                    <a:ext uri="{FF2B5EF4-FFF2-40B4-BE49-F238E27FC236}">
                      <a16:creationId xmlns:a16="http://schemas.microsoft.com/office/drawing/2014/main" id="{6EB41205-5690-4EDB-BC08-B42047EE657F}"/>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Ellipse 125">
                  <a:extLst>
                    <a:ext uri="{FF2B5EF4-FFF2-40B4-BE49-F238E27FC236}">
                      <a16:creationId xmlns:a16="http://schemas.microsoft.com/office/drawing/2014/main" id="{2F5EAB6D-23CD-4E71-975F-B3DA4EF1E571}"/>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0" name="Ellipse 126">
                  <a:extLst>
                    <a:ext uri="{FF2B5EF4-FFF2-40B4-BE49-F238E27FC236}">
                      <a16:creationId xmlns:a16="http://schemas.microsoft.com/office/drawing/2014/main" id="{40979AD9-F230-4624-81E8-DF9A3EEEE95E}"/>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1" name="Freihandform: Form 76">
                  <a:extLst>
                    <a:ext uri="{FF2B5EF4-FFF2-40B4-BE49-F238E27FC236}">
                      <a16:creationId xmlns:a16="http://schemas.microsoft.com/office/drawing/2014/main" id="{5EF0729F-75E5-44AF-B60D-C401B8AEACCC}"/>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2" name="Textfeld 128">
                  <a:extLst>
                    <a:ext uri="{FF2B5EF4-FFF2-40B4-BE49-F238E27FC236}">
                      <a16:creationId xmlns:a16="http://schemas.microsoft.com/office/drawing/2014/main" id="{A6EFBADE-E495-4E8C-9A86-61167785E1BF}"/>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44546A"/>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44546A"/>
                      </a:solidFill>
                      <a:effectLst/>
                      <a:uLnTx/>
                      <a:uFillTx/>
                      <a:latin typeface="+mj-lt"/>
                      <a:cs typeface="Arial" panose="020B0604020202020204" pitchFamily="34" charset="0"/>
                    </a:rPr>
                    <a:t>-</a:t>
                  </a:r>
                </a:p>
              </p:txBody>
            </p:sp>
            <p:grpSp>
              <p:nvGrpSpPr>
                <p:cNvPr id="43" name="Gruppieren 130">
                  <a:extLst>
                    <a:ext uri="{FF2B5EF4-FFF2-40B4-BE49-F238E27FC236}">
                      <a16:creationId xmlns:a16="http://schemas.microsoft.com/office/drawing/2014/main" id="{8750F2FC-0EED-458C-893E-FDBC3A0F7C9B}"/>
                    </a:ext>
                  </a:extLst>
                </p:cNvPr>
                <p:cNvGrpSpPr>
                  <a:grpSpLocks noChangeAspect="1"/>
                </p:cNvGrpSpPr>
                <p:nvPr userDrawn="1"/>
              </p:nvGrpSpPr>
              <p:grpSpPr>
                <a:xfrm>
                  <a:off x="8197215" y="3941837"/>
                  <a:ext cx="145940" cy="191257"/>
                  <a:chOff x="352332" y="523454"/>
                  <a:chExt cx="529411" cy="693796"/>
                </a:xfrm>
              </p:grpSpPr>
              <p:pic>
                <p:nvPicPr>
                  <p:cNvPr id="44" name="Grafik 131">
                    <a:extLst>
                      <a:ext uri="{FF2B5EF4-FFF2-40B4-BE49-F238E27FC236}">
                        <a16:creationId xmlns:a16="http://schemas.microsoft.com/office/drawing/2014/main" id="{3BEC773B-E369-4873-B763-31606518905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45" name="Grafik 133">
                    <a:extLst>
                      <a:ext uri="{FF2B5EF4-FFF2-40B4-BE49-F238E27FC236}">
                        <a16:creationId xmlns:a16="http://schemas.microsoft.com/office/drawing/2014/main" id="{ECCC74A7-1DEF-438B-9BE1-E4FEA769108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46" name="Grafik 134">
                    <a:extLst>
                      <a:ext uri="{FF2B5EF4-FFF2-40B4-BE49-F238E27FC236}">
                        <a16:creationId xmlns:a16="http://schemas.microsoft.com/office/drawing/2014/main" id="{26B4A943-0384-4884-90A2-76CFA36ACCFE}"/>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47" name="Grafik 135">
                    <a:extLst>
                      <a:ext uri="{FF2B5EF4-FFF2-40B4-BE49-F238E27FC236}">
                        <a16:creationId xmlns:a16="http://schemas.microsoft.com/office/drawing/2014/main" id="{3D7DBACE-D3F5-4642-94F6-ECCAC22FF52C}"/>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sp>
            <p:nvSpPr>
              <p:cNvPr id="27" name="TextBox 64">
                <a:extLst>
                  <a:ext uri="{FF2B5EF4-FFF2-40B4-BE49-F238E27FC236}">
                    <a16:creationId xmlns:a16="http://schemas.microsoft.com/office/drawing/2014/main" id="{33DF9D8A-80E3-4B16-AEE3-AF15B74C8526}"/>
                  </a:ext>
                </a:extLst>
              </p:cNvPr>
              <p:cNvSpPr txBox="1"/>
              <p:nvPr/>
            </p:nvSpPr>
            <p:spPr bwMode="auto">
              <a:xfrm>
                <a:off x="2060027" y="2088823"/>
                <a:ext cx="369953" cy="276999"/>
              </a:xfrm>
              <a:prstGeom prst="rect">
                <a:avLst/>
              </a:prstGeom>
              <a:noFill/>
            </p:spPr>
            <p:txBody>
              <a:bodyPr wrap="square" rtlCol="0">
                <a:spAutoFit/>
              </a:bodyPr>
              <a:lstStyle/>
              <a:p>
                <a:r>
                  <a:rPr lang="en-DE" sz="1200" dirty="0">
                    <a:solidFill>
                      <a:srgbClr val="44546A"/>
                    </a:solidFill>
                    <a:latin typeface="+mj-lt"/>
                  </a:rPr>
                  <a:t>H</a:t>
                </a:r>
                <a:r>
                  <a:rPr lang="en-DE" sz="1200" baseline="30000" dirty="0">
                    <a:solidFill>
                      <a:srgbClr val="44546A"/>
                    </a:solidFill>
                    <a:latin typeface="+mj-lt"/>
                  </a:rPr>
                  <a:t>+</a:t>
                </a:r>
              </a:p>
            </p:txBody>
          </p:sp>
        </p:grpSp>
        <p:sp>
          <p:nvSpPr>
            <p:cNvPr id="25" name="Freeform 62">
              <a:extLst>
                <a:ext uri="{FF2B5EF4-FFF2-40B4-BE49-F238E27FC236}">
                  <a16:creationId xmlns:a16="http://schemas.microsoft.com/office/drawing/2014/main" id="{2C601C0F-AB6F-4045-8558-1B8C34CAFFE5}"/>
                </a:ext>
              </a:extLst>
            </p:cNvPr>
            <p:cNvSpPr/>
            <p:nvPr/>
          </p:nvSpPr>
          <p:spPr bwMode="auto">
            <a:xfrm>
              <a:off x="630779" y="5854343"/>
              <a:ext cx="2361458" cy="40981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cap="none" dirty="0">
                  <a:solidFill>
                    <a:srgbClr val="44546A"/>
                  </a:solidFill>
                  <a:latin typeface="+mj-lt"/>
                  <a:cs typeface="Arial"/>
                </a:rPr>
                <a:t>Low-temperature direct ammonia fuel cells </a:t>
              </a:r>
            </a:p>
            <a:p>
              <a:pPr defTabSz="711200">
                <a:lnSpc>
                  <a:spcPct val="90000"/>
                </a:lnSpc>
                <a:spcBef>
                  <a:spcPct val="0"/>
                </a:spcBef>
                <a:spcAft>
                  <a:spcPct val="35000"/>
                </a:spcAft>
              </a:pPr>
              <a:endParaRPr lang="en-DE" sz="1400" kern="1200" cap="none" dirty="0">
                <a:solidFill>
                  <a:srgbClr val="44546A"/>
                </a:solidFill>
                <a:latin typeface="+mj-lt"/>
                <a:cs typeface="Arial"/>
              </a:endParaRPr>
            </a:p>
          </p:txBody>
        </p:sp>
      </p:grpSp>
      <p:grpSp>
        <p:nvGrpSpPr>
          <p:cNvPr id="48" name="Group 98">
            <a:extLst>
              <a:ext uri="{FF2B5EF4-FFF2-40B4-BE49-F238E27FC236}">
                <a16:creationId xmlns:a16="http://schemas.microsoft.com/office/drawing/2014/main" id="{FD9097F7-1CFF-4D50-BD54-97F062B4F7B6}"/>
              </a:ext>
            </a:extLst>
          </p:cNvPr>
          <p:cNvGrpSpPr/>
          <p:nvPr/>
        </p:nvGrpSpPr>
        <p:grpSpPr>
          <a:xfrm>
            <a:off x="6349028" y="3402482"/>
            <a:ext cx="2175997" cy="2301233"/>
            <a:chOff x="5209665" y="3458507"/>
            <a:chExt cx="2175997" cy="2301233"/>
          </a:xfrm>
        </p:grpSpPr>
        <p:grpSp>
          <p:nvGrpSpPr>
            <p:cNvPr id="49" name="Group 99">
              <a:extLst>
                <a:ext uri="{FF2B5EF4-FFF2-40B4-BE49-F238E27FC236}">
                  <a16:creationId xmlns:a16="http://schemas.microsoft.com/office/drawing/2014/main" id="{1A4332CB-5928-42D4-A15F-A879DC00724D}"/>
                </a:ext>
              </a:extLst>
            </p:cNvPr>
            <p:cNvGrpSpPr/>
            <p:nvPr/>
          </p:nvGrpSpPr>
          <p:grpSpPr>
            <a:xfrm>
              <a:off x="5209665" y="3458507"/>
              <a:ext cx="1863165" cy="1863165"/>
              <a:chOff x="3386926" y="1281016"/>
              <a:chExt cx="1863165" cy="1863165"/>
            </a:xfrm>
          </p:grpSpPr>
          <p:grpSp>
            <p:nvGrpSpPr>
              <p:cNvPr id="51" name="Gruppieren 112">
                <a:extLst>
                  <a:ext uri="{FF2B5EF4-FFF2-40B4-BE49-F238E27FC236}">
                    <a16:creationId xmlns:a16="http://schemas.microsoft.com/office/drawing/2014/main" id="{B5421F08-DC31-4419-ACAC-5CFF232BB834}"/>
                  </a:ext>
                </a:extLst>
              </p:cNvPr>
              <p:cNvGrpSpPr>
                <a:grpSpLocks noChangeAspect="1"/>
              </p:cNvGrpSpPr>
              <p:nvPr/>
            </p:nvGrpSpPr>
            <p:grpSpPr>
              <a:xfrm>
                <a:off x="3386926" y="1281016"/>
                <a:ext cx="1863165" cy="1863165"/>
                <a:chOff x="8189560" y="3683145"/>
                <a:chExt cx="914400" cy="914400"/>
              </a:xfrm>
            </p:grpSpPr>
            <p:sp>
              <p:nvSpPr>
                <p:cNvPr id="53" name="Ellipse 113">
                  <a:extLst>
                    <a:ext uri="{FF2B5EF4-FFF2-40B4-BE49-F238E27FC236}">
                      <a16:creationId xmlns:a16="http://schemas.microsoft.com/office/drawing/2014/main" id="{CAE0A229-EE83-4594-9903-C8C0965A2E1D}"/>
                    </a:ext>
                  </a:extLst>
                </p:cNvPr>
                <p:cNvSpPr/>
                <p:nvPr/>
              </p:nvSpPr>
              <p:spPr bwMode="auto">
                <a:xfrm>
                  <a:off x="8189560" y="3683145"/>
                  <a:ext cx="914400" cy="914400"/>
                </a:xfrm>
                <a:prstGeom prst="ellipse">
                  <a:avLst/>
                </a:prstGeom>
                <a:solidFill>
                  <a:srgbClr val="6224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4" name="Freihandform: Form 56">
                  <a:extLst>
                    <a:ext uri="{FF2B5EF4-FFF2-40B4-BE49-F238E27FC236}">
                      <a16:creationId xmlns:a16="http://schemas.microsoft.com/office/drawing/2014/main" id="{EC0107F0-ED53-4387-8513-DDB394AC9105}"/>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5" name="Rechteck 116">
                  <a:extLst>
                    <a:ext uri="{FF2B5EF4-FFF2-40B4-BE49-F238E27FC236}">
                      <a16:creationId xmlns:a16="http://schemas.microsoft.com/office/drawing/2014/main" id="{6335847B-C048-42F5-89BF-3E12333AE4D4}"/>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6" name="Freihandform: Form 58">
                  <a:extLst>
                    <a:ext uri="{FF2B5EF4-FFF2-40B4-BE49-F238E27FC236}">
                      <a16:creationId xmlns:a16="http://schemas.microsoft.com/office/drawing/2014/main" id="{3AFAC2DB-7F4D-44AA-9DB4-6DA9ADCF3AFA}"/>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7" name="Ellipse 118">
                  <a:extLst>
                    <a:ext uri="{FF2B5EF4-FFF2-40B4-BE49-F238E27FC236}">
                      <a16:creationId xmlns:a16="http://schemas.microsoft.com/office/drawing/2014/main" id="{31BA6BFA-2798-4FE4-80F6-2ECCD5ABD4E5}"/>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8" name="Ellipse 119">
                  <a:extLst>
                    <a:ext uri="{FF2B5EF4-FFF2-40B4-BE49-F238E27FC236}">
                      <a16:creationId xmlns:a16="http://schemas.microsoft.com/office/drawing/2014/main" id="{E5F5B208-EC6C-4F5B-997B-98B3C419F1CB}"/>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9" name="Ellipse 120">
                  <a:extLst>
                    <a:ext uri="{FF2B5EF4-FFF2-40B4-BE49-F238E27FC236}">
                      <a16:creationId xmlns:a16="http://schemas.microsoft.com/office/drawing/2014/main" id="{21D66734-F32A-42AD-8929-0A5BCF9C66EA}"/>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cxnSp>
              <p:nvCxnSpPr>
                <p:cNvPr id="60" name="Gerade Verbindung mit Pfeil 121">
                  <a:extLst>
                    <a:ext uri="{FF2B5EF4-FFF2-40B4-BE49-F238E27FC236}">
                      <a16:creationId xmlns:a16="http://schemas.microsoft.com/office/drawing/2014/main" id="{BAB822E5-58EB-49B7-922F-18329FFC0B22}"/>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122">
                  <a:extLst>
                    <a:ext uri="{FF2B5EF4-FFF2-40B4-BE49-F238E27FC236}">
                      <a16:creationId xmlns:a16="http://schemas.microsoft.com/office/drawing/2014/main" id="{A7B651CC-6097-4EC1-BF97-80BF1F9D94E8}"/>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123">
                  <a:extLst>
                    <a:ext uri="{FF2B5EF4-FFF2-40B4-BE49-F238E27FC236}">
                      <a16:creationId xmlns:a16="http://schemas.microsoft.com/office/drawing/2014/main" id="{A3DBA1E4-4AE7-4688-8A49-D743CAEEF937}"/>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124">
                  <a:extLst>
                    <a:ext uri="{FF2B5EF4-FFF2-40B4-BE49-F238E27FC236}">
                      <a16:creationId xmlns:a16="http://schemas.microsoft.com/office/drawing/2014/main" id="{FEF8C9FE-6541-4154-AB7C-DB7DB33CB1C5}"/>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Ellipse 125">
                  <a:extLst>
                    <a:ext uri="{FF2B5EF4-FFF2-40B4-BE49-F238E27FC236}">
                      <a16:creationId xmlns:a16="http://schemas.microsoft.com/office/drawing/2014/main" id="{6491EEA8-C9AA-48D3-9C80-542DC369BEFC}"/>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5" name="Ellipse 126">
                  <a:extLst>
                    <a:ext uri="{FF2B5EF4-FFF2-40B4-BE49-F238E27FC236}">
                      <a16:creationId xmlns:a16="http://schemas.microsoft.com/office/drawing/2014/main" id="{144B734E-605D-4A93-B8CD-28D2A091E330}"/>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6" name="Freihandform: Form 76">
                  <a:extLst>
                    <a:ext uri="{FF2B5EF4-FFF2-40B4-BE49-F238E27FC236}">
                      <a16:creationId xmlns:a16="http://schemas.microsoft.com/office/drawing/2014/main" id="{B8A31908-E243-40A7-9996-DBE6D5D14DEC}"/>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7" name="Textfeld 128">
                  <a:extLst>
                    <a:ext uri="{FF2B5EF4-FFF2-40B4-BE49-F238E27FC236}">
                      <a16:creationId xmlns:a16="http://schemas.microsoft.com/office/drawing/2014/main" id="{FBB5EB02-06D9-42B9-9846-A507C8317A46}"/>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622462"/>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622462"/>
                      </a:solidFill>
                      <a:effectLst/>
                      <a:uLnTx/>
                      <a:uFillTx/>
                      <a:latin typeface="+mj-lt"/>
                      <a:cs typeface="Arial" panose="020B0604020202020204" pitchFamily="34" charset="0"/>
                    </a:rPr>
                    <a:t>-</a:t>
                  </a:r>
                </a:p>
              </p:txBody>
            </p:sp>
            <p:grpSp>
              <p:nvGrpSpPr>
                <p:cNvPr id="68" name="Gruppieren 130">
                  <a:extLst>
                    <a:ext uri="{FF2B5EF4-FFF2-40B4-BE49-F238E27FC236}">
                      <a16:creationId xmlns:a16="http://schemas.microsoft.com/office/drawing/2014/main" id="{F3A7A9B6-02AD-4F3B-AA2A-BC44F665A7A4}"/>
                    </a:ext>
                  </a:extLst>
                </p:cNvPr>
                <p:cNvGrpSpPr>
                  <a:grpSpLocks noChangeAspect="1"/>
                </p:cNvGrpSpPr>
                <p:nvPr userDrawn="1"/>
              </p:nvGrpSpPr>
              <p:grpSpPr>
                <a:xfrm>
                  <a:off x="8197215" y="3941837"/>
                  <a:ext cx="145940" cy="191257"/>
                  <a:chOff x="352332" y="523454"/>
                  <a:chExt cx="529411" cy="693796"/>
                </a:xfrm>
              </p:grpSpPr>
              <p:pic>
                <p:nvPicPr>
                  <p:cNvPr id="69" name="Grafik 131">
                    <a:extLst>
                      <a:ext uri="{FF2B5EF4-FFF2-40B4-BE49-F238E27FC236}">
                        <a16:creationId xmlns:a16="http://schemas.microsoft.com/office/drawing/2014/main" id="{B8E790C0-5062-4C60-ABC2-47C716F6EEA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70" name="Grafik 133">
                    <a:extLst>
                      <a:ext uri="{FF2B5EF4-FFF2-40B4-BE49-F238E27FC236}">
                        <a16:creationId xmlns:a16="http://schemas.microsoft.com/office/drawing/2014/main" id="{ED0441F0-6627-4E9C-97DF-0F75C437620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71" name="Grafik 134">
                    <a:extLst>
                      <a:ext uri="{FF2B5EF4-FFF2-40B4-BE49-F238E27FC236}">
                        <a16:creationId xmlns:a16="http://schemas.microsoft.com/office/drawing/2014/main" id="{ACE30F60-B2F4-4134-9E42-DFC175BAEFA8}"/>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72" name="Grafik 135">
                    <a:extLst>
                      <a:ext uri="{FF2B5EF4-FFF2-40B4-BE49-F238E27FC236}">
                        <a16:creationId xmlns:a16="http://schemas.microsoft.com/office/drawing/2014/main" id="{89AC8C68-A8CB-41A5-B4B1-2986146E5099}"/>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sp>
            <p:nvSpPr>
              <p:cNvPr id="52" name="TextBox 102">
                <a:extLst>
                  <a:ext uri="{FF2B5EF4-FFF2-40B4-BE49-F238E27FC236}">
                    <a16:creationId xmlns:a16="http://schemas.microsoft.com/office/drawing/2014/main" id="{EA1836C5-FE29-41AE-A0E6-1C826794CB18}"/>
                  </a:ext>
                </a:extLst>
              </p:cNvPr>
              <p:cNvSpPr txBox="1"/>
              <p:nvPr/>
            </p:nvSpPr>
            <p:spPr>
              <a:xfrm>
                <a:off x="4123594" y="1863893"/>
                <a:ext cx="448297" cy="646331"/>
              </a:xfrm>
              <a:prstGeom prst="rect">
                <a:avLst/>
              </a:prstGeom>
              <a:noFill/>
            </p:spPr>
            <p:txBody>
              <a:bodyPr wrap="square" rtlCol="0">
                <a:spAutoFit/>
              </a:bodyPr>
              <a:lstStyle/>
              <a:p>
                <a:r>
                  <a:rPr lang="en-DE" sz="1200">
                    <a:solidFill>
                      <a:srgbClr val="622462"/>
                    </a:solidFill>
                    <a:latin typeface="+mj-lt"/>
                  </a:rPr>
                  <a:t>O</a:t>
                </a:r>
                <a:r>
                  <a:rPr lang="de-DE" sz="1200" baseline="30000" dirty="0">
                    <a:solidFill>
                      <a:srgbClr val="622462"/>
                    </a:solidFill>
                    <a:latin typeface="+mj-lt"/>
                  </a:rPr>
                  <a:t>2-</a:t>
                </a:r>
                <a:endParaRPr lang="en-DE" sz="1200" baseline="30000" dirty="0">
                  <a:solidFill>
                    <a:srgbClr val="622462"/>
                  </a:solidFill>
                  <a:latin typeface="+mj-lt"/>
                </a:endParaRPr>
              </a:p>
              <a:p>
                <a:r>
                  <a:rPr lang="en-DE" sz="1200" dirty="0">
                    <a:solidFill>
                      <a:srgbClr val="622462"/>
                    </a:solidFill>
                    <a:latin typeface="+mj-lt"/>
                  </a:rPr>
                  <a:t> /</a:t>
                </a:r>
              </a:p>
              <a:p>
                <a:r>
                  <a:rPr lang="en-DE" sz="1200" dirty="0">
                    <a:solidFill>
                      <a:srgbClr val="622462"/>
                    </a:solidFill>
                    <a:latin typeface="+mj-lt"/>
                  </a:rPr>
                  <a:t>H</a:t>
                </a:r>
                <a:r>
                  <a:rPr lang="en-DE" sz="1200" baseline="30000" dirty="0">
                    <a:solidFill>
                      <a:srgbClr val="622462"/>
                    </a:solidFill>
                    <a:latin typeface="+mj-lt"/>
                  </a:rPr>
                  <a:t>+</a:t>
                </a:r>
              </a:p>
            </p:txBody>
          </p:sp>
        </p:grpSp>
        <p:sp>
          <p:nvSpPr>
            <p:cNvPr id="50" name="Freeform 100">
              <a:extLst>
                <a:ext uri="{FF2B5EF4-FFF2-40B4-BE49-F238E27FC236}">
                  <a16:creationId xmlns:a16="http://schemas.microsoft.com/office/drawing/2014/main" id="{B8B4686F-7E85-4C0B-A3C0-775C4EB5A656}"/>
                </a:ext>
              </a:extLst>
            </p:cNvPr>
            <p:cNvSpPr/>
            <p:nvPr/>
          </p:nvSpPr>
          <p:spPr bwMode="auto">
            <a:xfrm>
              <a:off x="5367090" y="5349929"/>
              <a:ext cx="2018572" cy="40981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dirty="0">
                  <a:solidFill>
                    <a:srgbClr val="622462"/>
                  </a:solidFill>
                  <a:latin typeface="+mj-lt"/>
                  <a:cs typeface="Arial"/>
                </a:rPr>
                <a:t>High</a:t>
              </a:r>
              <a:r>
                <a:rPr lang="en-US" sz="1400" kern="1200" cap="none" dirty="0">
                  <a:solidFill>
                    <a:srgbClr val="622462"/>
                  </a:solidFill>
                  <a:latin typeface="+mj-lt"/>
                  <a:cs typeface="Arial"/>
                </a:rPr>
                <a:t>-temperature ammonia fuel cells </a:t>
              </a:r>
            </a:p>
            <a:p>
              <a:pPr defTabSz="711200">
                <a:lnSpc>
                  <a:spcPct val="90000"/>
                </a:lnSpc>
                <a:spcBef>
                  <a:spcPct val="0"/>
                </a:spcBef>
                <a:spcAft>
                  <a:spcPct val="35000"/>
                </a:spcAft>
              </a:pPr>
              <a:endParaRPr lang="en-DE" sz="1400" kern="1200" cap="none" dirty="0">
                <a:solidFill>
                  <a:srgbClr val="622462"/>
                </a:solidFill>
                <a:latin typeface="+mj-lt"/>
                <a:cs typeface="Arial"/>
              </a:endParaRPr>
            </a:p>
          </p:txBody>
        </p:sp>
      </p:grpSp>
    </p:spTree>
    <p:extLst>
      <p:ext uri="{BB962C8B-B14F-4D97-AF65-F5344CB8AC3E}">
        <p14:creationId xmlns:p14="http://schemas.microsoft.com/office/powerpoint/2010/main" val="2524460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62"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N-emission Control</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6"/>
          <a:stretch>
            <a:fillRect/>
          </a:stretch>
        </p:blipFill>
        <p:spPr>
          <a:xfrm>
            <a:off x="881003" y="1185808"/>
            <a:ext cx="1146147" cy="4877223"/>
          </a:xfrm>
          <a:prstGeom prst="rect">
            <a:avLst/>
          </a:prstGeom>
        </p:spPr>
      </p:pic>
      <p:sp>
        <p:nvSpPr>
          <p:cNvPr id="78" name="TextBox 9">
            <a:extLst>
              <a:ext uri="{FF2B5EF4-FFF2-40B4-BE49-F238E27FC236}">
                <a16:creationId xmlns:a16="http://schemas.microsoft.com/office/drawing/2014/main" id="{2BA2AB0E-BF17-41B3-8477-DEA09743D9E8}"/>
              </a:ext>
            </a:extLst>
          </p:cNvPr>
          <p:cNvSpPr txBox="1"/>
          <p:nvPr/>
        </p:nvSpPr>
        <p:spPr>
          <a:xfrm>
            <a:off x="6043591" y="1022994"/>
            <a:ext cx="4243435" cy="1111562"/>
          </a:xfrm>
          <a:prstGeom prst="roundRect">
            <a:avLst>
              <a:gd name="adj" fmla="val 8773"/>
            </a:avLst>
          </a:prstGeom>
          <a:solidFill>
            <a:srgbClr val="00AAAD"/>
          </a:solidFill>
        </p:spPr>
        <p:txBody>
          <a:bodyPr wrap="square">
            <a:spAutoFit/>
          </a:bodyPr>
          <a:lstStyle/>
          <a:p>
            <a:pPr marL="0" lvl="2">
              <a:lnSpc>
                <a:spcPct val="90000"/>
              </a:lnSpc>
              <a:spcBef>
                <a:spcPts val="500"/>
              </a:spcBef>
              <a:defRPr/>
            </a:pPr>
            <a:r>
              <a:rPr lang="en-US" sz="1400" dirty="0">
                <a:solidFill>
                  <a:prstClr val="white"/>
                </a:solidFill>
                <a:latin typeface="+mj-lt"/>
                <a:cs typeface="Arial"/>
              </a:rPr>
              <a:t>Microwave enabled aftertreatment system</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Coupled NO</a:t>
            </a:r>
            <a:r>
              <a:rPr lang="en-US" sz="1400" baseline="-25000" dirty="0">
                <a:solidFill>
                  <a:prstClr val="white"/>
                </a:solidFill>
                <a:latin typeface="+mj-lt"/>
                <a:cs typeface="Arial" panose="020B0604020202020204" pitchFamily="34" charset="0"/>
              </a:rPr>
              <a:t>x</a:t>
            </a:r>
            <a:r>
              <a:rPr lang="en-US" sz="1400" dirty="0">
                <a:solidFill>
                  <a:prstClr val="white"/>
                </a:solidFill>
                <a:latin typeface="+mj-lt"/>
                <a:cs typeface="Arial" panose="020B0604020202020204" pitchFamily="34" charset="0"/>
              </a:rPr>
              <a:t>+N</a:t>
            </a:r>
            <a:r>
              <a:rPr lang="en-US" sz="1400" baseline="-25000" dirty="0">
                <a:solidFill>
                  <a:prstClr val="white"/>
                </a:solidFill>
                <a:latin typeface="+mj-lt"/>
                <a:cs typeface="Arial" panose="020B0604020202020204" pitchFamily="34" charset="0"/>
              </a:rPr>
              <a:t>2</a:t>
            </a:r>
            <a:r>
              <a:rPr lang="en-US" sz="1400" dirty="0">
                <a:solidFill>
                  <a:prstClr val="white"/>
                </a:solidFill>
                <a:latin typeface="+mj-lt"/>
                <a:cs typeface="Arial" panose="020B0604020202020204" pitchFamily="34" charset="0"/>
              </a:rPr>
              <a:t>O aftertreatment</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Excellent low-temperature performance</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Reuse of exhaust NH</a:t>
            </a:r>
            <a:r>
              <a:rPr lang="en-US" sz="1400" baseline="-25000" dirty="0">
                <a:solidFill>
                  <a:prstClr val="white"/>
                </a:solidFill>
                <a:latin typeface="+mj-lt"/>
                <a:cs typeface="Arial" panose="020B0604020202020204" pitchFamily="34" charset="0"/>
              </a:rPr>
              <a:t>3 </a:t>
            </a:r>
            <a:r>
              <a:rPr lang="en-US" sz="1400" dirty="0">
                <a:solidFill>
                  <a:prstClr val="white"/>
                </a:solidFill>
                <a:latin typeface="+mj-lt"/>
                <a:cs typeface="Arial" panose="020B0604020202020204" pitchFamily="34" charset="0"/>
              </a:rPr>
              <a:t>&amp; released H</a:t>
            </a:r>
            <a:r>
              <a:rPr lang="en-US" sz="1400" baseline="-25000" dirty="0">
                <a:solidFill>
                  <a:prstClr val="white"/>
                </a:solidFill>
                <a:latin typeface="+mj-lt"/>
                <a:cs typeface="Arial" panose="020B0604020202020204" pitchFamily="34" charset="0"/>
              </a:rPr>
              <a:t>2</a:t>
            </a:r>
          </a:p>
        </p:txBody>
      </p:sp>
      <p:grpSp>
        <p:nvGrpSpPr>
          <p:cNvPr id="151" name="Group 109">
            <a:extLst>
              <a:ext uri="{FF2B5EF4-FFF2-40B4-BE49-F238E27FC236}">
                <a16:creationId xmlns:a16="http://schemas.microsoft.com/office/drawing/2014/main" id="{46704CBF-194E-4A2A-8F0F-E86A4FC43A5B}"/>
              </a:ext>
            </a:extLst>
          </p:cNvPr>
          <p:cNvGrpSpPr/>
          <p:nvPr/>
        </p:nvGrpSpPr>
        <p:grpSpPr>
          <a:xfrm>
            <a:off x="1706416" y="1278995"/>
            <a:ext cx="4319246" cy="1536750"/>
            <a:chOff x="5726487" y="1462575"/>
            <a:chExt cx="4319246" cy="1536750"/>
          </a:xfrm>
        </p:grpSpPr>
        <p:sp>
          <p:nvSpPr>
            <p:cNvPr id="152" name="Shape 207">
              <a:extLst>
                <a:ext uri="{FF2B5EF4-FFF2-40B4-BE49-F238E27FC236}">
                  <a16:creationId xmlns:a16="http://schemas.microsoft.com/office/drawing/2014/main" id="{9721747B-20A0-405A-8932-945B0F8F339B}"/>
                </a:ext>
              </a:extLst>
            </p:cNvPr>
            <p:cNvSpPr/>
            <p:nvPr/>
          </p:nvSpPr>
          <p:spPr>
            <a:xfrm>
              <a:off x="5726487" y="1462575"/>
              <a:ext cx="4319246" cy="1536750"/>
            </a:xfrm>
            <a:custGeom>
              <a:avLst/>
              <a:gdLst>
                <a:gd name="connsiteX0" fmla="*/ 0 w 4299581"/>
                <a:gd name="connsiteY0" fmla="*/ 1969369 h 1969369"/>
                <a:gd name="connsiteX1" fmla="*/ 3763538 w 4299581"/>
                <a:gd name="connsiteY1" fmla="*/ 246171 h 1969369"/>
                <a:gd name="connsiteX2" fmla="*/ 3735802 w 4299581"/>
                <a:gd name="connsiteY2" fmla="*/ 0 h 1969369"/>
                <a:gd name="connsiteX3" fmla="*/ 4299581 w 4299581"/>
                <a:gd name="connsiteY3" fmla="*/ 325576 h 1969369"/>
                <a:gd name="connsiteX4" fmla="*/ 3831358 w 4299581"/>
                <a:gd name="connsiteY4" fmla="*/ 848089 h 1969369"/>
                <a:gd name="connsiteX5" fmla="*/ 3803621 w 4299581"/>
                <a:gd name="connsiteY5" fmla="*/ 601918 h 1969369"/>
                <a:gd name="connsiteX6" fmla="*/ 0 w 4299581"/>
                <a:gd name="connsiteY6" fmla="*/ 1969369 h 1969369"/>
                <a:gd name="connsiteX0" fmla="*/ 0 w 4319246"/>
                <a:gd name="connsiteY0" fmla="*/ 1536750 h 1536750"/>
                <a:gd name="connsiteX1" fmla="*/ 3783203 w 4319246"/>
                <a:gd name="connsiteY1" fmla="*/ 246171 h 1536750"/>
                <a:gd name="connsiteX2" fmla="*/ 3755467 w 4319246"/>
                <a:gd name="connsiteY2" fmla="*/ 0 h 1536750"/>
                <a:gd name="connsiteX3" fmla="*/ 4319246 w 4319246"/>
                <a:gd name="connsiteY3" fmla="*/ 325576 h 1536750"/>
                <a:gd name="connsiteX4" fmla="*/ 3851023 w 4319246"/>
                <a:gd name="connsiteY4" fmla="*/ 848089 h 1536750"/>
                <a:gd name="connsiteX5" fmla="*/ 3823286 w 4319246"/>
                <a:gd name="connsiteY5" fmla="*/ 601918 h 1536750"/>
                <a:gd name="connsiteX6" fmla="*/ 0 w 4319246"/>
                <a:gd name="connsiteY6" fmla="*/ 1536750 h 1536750"/>
                <a:gd name="connsiteX0" fmla="*/ 0 w 4319246"/>
                <a:gd name="connsiteY0" fmla="*/ 1536750 h 1536750"/>
                <a:gd name="connsiteX1" fmla="*/ 3783203 w 4319246"/>
                <a:gd name="connsiteY1" fmla="*/ 246171 h 1536750"/>
                <a:gd name="connsiteX2" fmla="*/ 3755467 w 4319246"/>
                <a:gd name="connsiteY2" fmla="*/ 0 h 1536750"/>
                <a:gd name="connsiteX3" fmla="*/ 4319246 w 4319246"/>
                <a:gd name="connsiteY3" fmla="*/ 325576 h 1536750"/>
                <a:gd name="connsiteX4" fmla="*/ 3851023 w 4319246"/>
                <a:gd name="connsiteY4" fmla="*/ 848089 h 1536750"/>
                <a:gd name="connsiteX5" fmla="*/ 3823286 w 4319246"/>
                <a:gd name="connsiteY5" fmla="*/ 601918 h 1536750"/>
                <a:gd name="connsiteX6" fmla="*/ 0 w 4319246"/>
                <a:gd name="connsiteY6" fmla="*/ 1536750 h 1536750"/>
                <a:gd name="connsiteX0" fmla="*/ 0 w 4319246"/>
                <a:gd name="connsiteY0" fmla="*/ 1536750 h 1536750"/>
                <a:gd name="connsiteX1" fmla="*/ 3783203 w 4319246"/>
                <a:gd name="connsiteY1" fmla="*/ 246171 h 1536750"/>
                <a:gd name="connsiteX2" fmla="*/ 3755467 w 4319246"/>
                <a:gd name="connsiteY2" fmla="*/ 0 h 1536750"/>
                <a:gd name="connsiteX3" fmla="*/ 4319246 w 4319246"/>
                <a:gd name="connsiteY3" fmla="*/ 325576 h 1536750"/>
                <a:gd name="connsiteX4" fmla="*/ 3851023 w 4319246"/>
                <a:gd name="connsiteY4" fmla="*/ 848089 h 1536750"/>
                <a:gd name="connsiteX5" fmla="*/ 3823286 w 4319246"/>
                <a:gd name="connsiteY5" fmla="*/ 601918 h 1536750"/>
                <a:gd name="connsiteX6" fmla="*/ 0 w 4319246"/>
                <a:gd name="connsiteY6" fmla="*/ 1536750 h 153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9246" h="1536750">
                  <a:moveTo>
                    <a:pt x="0" y="1536750"/>
                  </a:moveTo>
                  <a:cubicBezTo>
                    <a:pt x="674376" y="740133"/>
                    <a:pt x="1751909" y="519694"/>
                    <a:pt x="3783203" y="246171"/>
                  </a:cubicBezTo>
                  <a:lnTo>
                    <a:pt x="3755467" y="0"/>
                  </a:lnTo>
                  <a:lnTo>
                    <a:pt x="4319246" y="325576"/>
                  </a:lnTo>
                  <a:lnTo>
                    <a:pt x="3851023" y="848089"/>
                  </a:lnTo>
                  <a:lnTo>
                    <a:pt x="3823286" y="601918"/>
                  </a:lnTo>
                  <a:cubicBezTo>
                    <a:pt x="2004135" y="711327"/>
                    <a:pt x="913243" y="921338"/>
                    <a:pt x="0" y="1536750"/>
                  </a:cubicBezTo>
                  <a:close/>
                </a:path>
              </a:pathLst>
            </a:custGeom>
            <a:solidFill>
              <a:srgbClr val="00AAAD"/>
            </a:solidFill>
            <a:ln>
              <a:solidFill>
                <a:schemeClr val="lt1"/>
              </a:solidFill>
            </a:ln>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DE" sz="1600"/>
            </a:p>
          </p:txBody>
        </p:sp>
        <p:sp>
          <p:nvSpPr>
            <p:cNvPr id="153" name="Oval 208">
              <a:extLst>
                <a:ext uri="{FF2B5EF4-FFF2-40B4-BE49-F238E27FC236}">
                  <a16:creationId xmlns:a16="http://schemas.microsoft.com/office/drawing/2014/main" id="{454DB85A-7CA3-4BC2-924E-19AD274517DF}"/>
                </a:ext>
              </a:extLst>
            </p:cNvPr>
            <p:cNvSpPr/>
            <p:nvPr/>
          </p:nvSpPr>
          <p:spPr>
            <a:xfrm>
              <a:off x="6244262" y="2569480"/>
              <a:ext cx="90000" cy="90825"/>
            </a:xfrm>
            <a:prstGeom prst="ellipse">
              <a:avLst/>
            </a:prstGeom>
            <a:solidFill>
              <a:srgbClr val="E0EFFB"/>
            </a:solidFill>
            <a:ln>
              <a:solidFill>
                <a:schemeClr val="l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DE" sz="1600"/>
            </a:p>
          </p:txBody>
        </p:sp>
        <p:sp>
          <p:nvSpPr>
            <p:cNvPr id="154" name="Oval 210">
              <a:extLst>
                <a:ext uri="{FF2B5EF4-FFF2-40B4-BE49-F238E27FC236}">
                  <a16:creationId xmlns:a16="http://schemas.microsoft.com/office/drawing/2014/main" id="{50EFC246-E544-411E-B29E-C3BBE07F2C38}"/>
                </a:ext>
              </a:extLst>
            </p:cNvPr>
            <p:cNvSpPr/>
            <p:nvPr/>
          </p:nvSpPr>
          <p:spPr>
            <a:xfrm>
              <a:off x="7066019" y="2210759"/>
              <a:ext cx="144000" cy="144000"/>
            </a:xfrm>
            <a:prstGeom prst="ellipse">
              <a:avLst/>
            </a:prstGeom>
            <a:solidFill>
              <a:srgbClr val="81B3E2"/>
            </a:solidFill>
            <a:ln>
              <a:solidFill>
                <a:schemeClr val="l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DE" sz="1600"/>
            </a:p>
          </p:txBody>
        </p:sp>
        <p:sp>
          <p:nvSpPr>
            <p:cNvPr id="155" name="Oval 211">
              <a:extLst>
                <a:ext uri="{FF2B5EF4-FFF2-40B4-BE49-F238E27FC236}">
                  <a16:creationId xmlns:a16="http://schemas.microsoft.com/office/drawing/2014/main" id="{A480D4CD-A04D-432E-96DE-CFA69212C996}"/>
                </a:ext>
              </a:extLst>
            </p:cNvPr>
            <p:cNvSpPr/>
            <p:nvPr/>
          </p:nvSpPr>
          <p:spPr>
            <a:xfrm>
              <a:off x="7808862" y="2022876"/>
              <a:ext cx="180000" cy="180000"/>
            </a:xfrm>
            <a:prstGeom prst="ellipse">
              <a:avLst/>
            </a:prstGeom>
            <a:solidFill>
              <a:srgbClr val="3E80BC"/>
            </a:solidFill>
            <a:ln>
              <a:solidFill>
                <a:schemeClr val="lt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DE" sz="1600"/>
            </a:p>
          </p:txBody>
        </p:sp>
        <p:sp>
          <p:nvSpPr>
            <p:cNvPr id="156" name="Oval 213">
              <a:extLst>
                <a:ext uri="{FF2B5EF4-FFF2-40B4-BE49-F238E27FC236}">
                  <a16:creationId xmlns:a16="http://schemas.microsoft.com/office/drawing/2014/main" id="{53D74139-5E9B-4771-88FE-21990B7FB8BE}"/>
                </a:ext>
              </a:extLst>
            </p:cNvPr>
            <p:cNvSpPr/>
            <p:nvPr/>
          </p:nvSpPr>
          <p:spPr>
            <a:xfrm>
              <a:off x="9002920" y="1816168"/>
              <a:ext cx="216000" cy="216000"/>
            </a:xfrm>
            <a:prstGeom prst="ellipse">
              <a:avLst/>
            </a:prstGeom>
            <a:solidFill>
              <a:srgbClr val="1D5DAB"/>
            </a:solidFill>
            <a:ln>
              <a:solidFill>
                <a:schemeClr val="lt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DE" sz="1600"/>
            </a:p>
          </p:txBody>
        </p:sp>
      </p:grpSp>
      <p:sp>
        <p:nvSpPr>
          <p:cNvPr id="73" name="Freeform 55">
            <a:extLst>
              <a:ext uri="{FF2B5EF4-FFF2-40B4-BE49-F238E27FC236}">
                <a16:creationId xmlns:a16="http://schemas.microsoft.com/office/drawing/2014/main" id="{45CC9EDB-BE2D-4710-B854-E495F2A87425}"/>
              </a:ext>
            </a:extLst>
          </p:cNvPr>
          <p:cNvSpPr/>
          <p:nvPr/>
        </p:nvSpPr>
        <p:spPr>
          <a:xfrm>
            <a:off x="2457285" y="2525023"/>
            <a:ext cx="1719007" cy="652228"/>
          </a:xfrm>
          <a:custGeom>
            <a:avLst/>
            <a:gdLst>
              <a:gd name="connsiteX0" fmla="*/ 0 w 1720098"/>
              <a:gd name="connsiteY0" fmla="*/ 0 h 755344"/>
              <a:gd name="connsiteX1" fmla="*/ 1720098 w 1720098"/>
              <a:gd name="connsiteY1" fmla="*/ 0 h 755344"/>
              <a:gd name="connsiteX2" fmla="*/ 1720098 w 1720098"/>
              <a:gd name="connsiteY2" fmla="*/ 755344 h 755344"/>
              <a:gd name="connsiteX3" fmla="*/ 0 w 1720098"/>
              <a:gd name="connsiteY3" fmla="*/ 755344 h 755344"/>
              <a:gd name="connsiteX4" fmla="*/ 0 w 1720098"/>
              <a:gd name="connsiteY4" fmla="*/ 0 h 75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98" h="755344">
                <a:moveTo>
                  <a:pt x="0" y="0"/>
                </a:moveTo>
                <a:lnTo>
                  <a:pt x="1720098" y="0"/>
                </a:lnTo>
                <a:lnTo>
                  <a:pt x="1720098" y="755344"/>
                </a:lnTo>
                <a:lnTo>
                  <a:pt x="0" y="755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899" tIns="0" rIns="0" bIns="0" numCol="1" spcCol="1270" anchor="t" anchorCtr="0">
            <a:noAutofit/>
          </a:bodyPr>
          <a:lstStyle/>
          <a:p>
            <a:pPr defTabSz="711200">
              <a:lnSpc>
                <a:spcPct val="90000"/>
              </a:lnSpc>
              <a:spcBef>
                <a:spcPct val="0"/>
              </a:spcBef>
              <a:spcAft>
                <a:spcPct val="35000"/>
              </a:spcAft>
            </a:pPr>
            <a:r>
              <a:rPr lang="en-US" sz="1400" kern="1200" dirty="0">
                <a:latin typeface="+mj-lt"/>
                <a:cs typeface="Arial"/>
              </a:rPr>
              <a:t>A</a:t>
            </a:r>
            <a:r>
              <a:rPr lang="en-US" sz="1400" kern="1200" cap="none" dirty="0">
                <a:latin typeface="+mj-lt"/>
                <a:cs typeface="Arial"/>
              </a:rPr>
              <a:t>lloy catalysts for reforming NH</a:t>
            </a:r>
            <a:r>
              <a:rPr lang="en-US" sz="1400" kern="1200" cap="none" baseline="-25000" dirty="0">
                <a:latin typeface="+mj-lt"/>
                <a:cs typeface="Arial"/>
              </a:rPr>
              <a:t>3</a:t>
            </a:r>
            <a:r>
              <a:rPr lang="en-US" sz="1400" kern="1200" cap="none" dirty="0">
                <a:latin typeface="+mj-lt"/>
                <a:cs typeface="Arial"/>
              </a:rPr>
              <a:t> post oxidation</a:t>
            </a:r>
            <a:r>
              <a:rPr lang="en-US" sz="1400" kern="1200" dirty="0">
                <a:latin typeface="+mj-lt"/>
                <a:cs typeface="Arial"/>
              </a:rPr>
              <a:t>.</a:t>
            </a:r>
            <a:r>
              <a:rPr lang="en-US" sz="1400" kern="1200" cap="none" dirty="0">
                <a:latin typeface="+mj-lt"/>
                <a:cs typeface="Arial"/>
              </a:rPr>
              <a:t> Metal halides &amp; zeolites for slipped NH</a:t>
            </a:r>
            <a:r>
              <a:rPr lang="en-US" sz="1400" kern="1200" cap="none" baseline="-25000" dirty="0">
                <a:latin typeface="+mj-lt"/>
                <a:cs typeface="Arial"/>
              </a:rPr>
              <a:t>3</a:t>
            </a:r>
            <a:r>
              <a:rPr lang="en-US" sz="1400" kern="1200" cap="none" dirty="0">
                <a:latin typeface="+mj-lt"/>
                <a:cs typeface="Arial"/>
              </a:rPr>
              <a:t> storage</a:t>
            </a:r>
            <a:endParaRPr lang="en-DE" sz="1400" kern="1200" cap="none" dirty="0">
              <a:latin typeface="+mj-lt"/>
              <a:cs typeface="Arial"/>
            </a:endParaRPr>
          </a:p>
        </p:txBody>
      </p:sp>
      <p:sp>
        <p:nvSpPr>
          <p:cNvPr id="74" name="Freeform 58">
            <a:extLst>
              <a:ext uri="{FF2B5EF4-FFF2-40B4-BE49-F238E27FC236}">
                <a16:creationId xmlns:a16="http://schemas.microsoft.com/office/drawing/2014/main" id="{D24DCE8B-C1C3-4A01-9AAC-29382890DC31}"/>
              </a:ext>
            </a:extLst>
          </p:cNvPr>
          <p:cNvSpPr/>
          <p:nvPr/>
        </p:nvSpPr>
        <p:spPr>
          <a:xfrm>
            <a:off x="4245119" y="2182979"/>
            <a:ext cx="2068706" cy="891906"/>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dirty="0">
                <a:latin typeface="+mj-lt"/>
                <a:cs typeface="Arial"/>
              </a:rPr>
              <a:t>New s</a:t>
            </a:r>
            <a:r>
              <a:rPr lang="en-US" sz="1400" kern="1200" cap="none" dirty="0">
                <a:latin typeface="+mj-lt"/>
                <a:cs typeface="Arial"/>
              </a:rPr>
              <a:t>pectroscopic setups for </a:t>
            </a:r>
            <a:r>
              <a:rPr lang="en-US" sz="1400" kern="1200" dirty="0">
                <a:latin typeface="+mj-lt"/>
                <a:cs typeface="Arial"/>
              </a:rPr>
              <a:t>exhaust component monitoring &amp; </a:t>
            </a:r>
            <a:r>
              <a:rPr lang="en-US" sz="1400" kern="1200" cap="none" dirty="0">
                <a:latin typeface="+mj-lt"/>
                <a:cs typeface="Arial"/>
              </a:rPr>
              <a:t>reactiv</a:t>
            </a:r>
            <a:r>
              <a:rPr lang="en-US" sz="1400" kern="1200" dirty="0">
                <a:latin typeface="+mj-lt"/>
                <a:cs typeface="Arial"/>
              </a:rPr>
              <a:t>e MD </a:t>
            </a:r>
            <a:r>
              <a:rPr lang="en-US" sz="1400" kern="1200" cap="none" dirty="0">
                <a:latin typeface="+mj-lt"/>
                <a:cs typeface="Arial"/>
              </a:rPr>
              <a:t>for operando modeling</a:t>
            </a:r>
            <a:endParaRPr lang="en-DE" sz="1400" kern="1200" cap="none" dirty="0">
              <a:latin typeface="+mj-lt"/>
              <a:cs typeface="Arial"/>
            </a:endParaRPr>
          </a:p>
        </p:txBody>
      </p:sp>
      <p:sp>
        <p:nvSpPr>
          <p:cNvPr id="75" name="Freeform 66">
            <a:extLst>
              <a:ext uri="{FF2B5EF4-FFF2-40B4-BE49-F238E27FC236}">
                <a16:creationId xmlns:a16="http://schemas.microsoft.com/office/drawing/2014/main" id="{67116B7F-10A7-474D-83BA-73169EDAFB2D}"/>
              </a:ext>
            </a:extLst>
          </p:cNvPr>
          <p:cNvSpPr/>
          <p:nvPr/>
        </p:nvSpPr>
        <p:spPr>
          <a:xfrm>
            <a:off x="2027150" y="1244963"/>
            <a:ext cx="3633715" cy="464020"/>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defTabSz="711200">
              <a:lnSpc>
                <a:spcPct val="90000"/>
              </a:lnSpc>
              <a:spcBef>
                <a:spcPct val="0"/>
              </a:spcBef>
              <a:spcAft>
                <a:spcPct val="35000"/>
              </a:spcAft>
            </a:pPr>
            <a:r>
              <a:rPr lang="en-US" sz="1400" kern="1200" dirty="0">
                <a:latin typeface="+mj-lt"/>
                <a:cs typeface="Arial"/>
              </a:rPr>
              <a:t>N</a:t>
            </a:r>
            <a:r>
              <a:rPr lang="en-US" sz="1400" kern="1200" cap="none" dirty="0">
                <a:latin typeface="+mj-lt"/>
                <a:cs typeface="Arial"/>
              </a:rPr>
              <a:t>ew catalysts for coupled N</a:t>
            </a:r>
            <a:r>
              <a:rPr lang="en-US" sz="1400" kern="1200" cap="none" baseline="-25000" dirty="0">
                <a:latin typeface="+mj-lt"/>
                <a:cs typeface="Arial"/>
              </a:rPr>
              <a:t>2</a:t>
            </a:r>
            <a:r>
              <a:rPr lang="en-US" sz="1400" kern="1200" cap="none" dirty="0">
                <a:latin typeface="+mj-lt"/>
                <a:cs typeface="Arial"/>
              </a:rPr>
              <a:t>O+NO</a:t>
            </a:r>
            <a:r>
              <a:rPr lang="en-US" sz="1400" kern="1200" cap="none" baseline="-25000" dirty="0">
                <a:latin typeface="+mj-lt"/>
                <a:cs typeface="Arial"/>
              </a:rPr>
              <a:t>x</a:t>
            </a:r>
            <a:r>
              <a:rPr lang="en-US" sz="1400" kern="1200" cap="none" dirty="0">
                <a:latin typeface="+mj-lt"/>
                <a:cs typeface="Arial"/>
              </a:rPr>
              <a:t> aftertreatment under</a:t>
            </a:r>
            <a:r>
              <a:rPr lang="en-US" sz="1400" kern="1200" dirty="0">
                <a:latin typeface="+mj-lt"/>
                <a:cs typeface="Arial"/>
              </a:rPr>
              <a:t> </a:t>
            </a:r>
            <a:br>
              <a:rPr lang="en-US" sz="1400" kern="1200" dirty="0">
                <a:latin typeface="+mj-lt"/>
                <a:cs typeface="Arial"/>
              </a:rPr>
            </a:br>
            <a:r>
              <a:rPr lang="en-US" sz="1400" kern="1200" dirty="0">
                <a:latin typeface="+mj-lt"/>
                <a:cs typeface="Arial"/>
              </a:rPr>
              <a:t>Microwave-</a:t>
            </a:r>
            <a:br>
              <a:rPr lang="en-US" sz="1400" kern="1200" dirty="0">
                <a:latin typeface="+mj-lt"/>
                <a:cs typeface="Arial"/>
              </a:rPr>
            </a:br>
            <a:r>
              <a:rPr lang="en-US" sz="1400" kern="1200" dirty="0">
                <a:latin typeface="+mj-lt"/>
                <a:cs typeface="Arial"/>
              </a:rPr>
              <a:t>stimulation</a:t>
            </a:r>
            <a:endParaRPr lang="en-DE" sz="1400" kern="1200" cap="none" dirty="0">
              <a:latin typeface="+mj-lt"/>
              <a:cs typeface="Arial"/>
            </a:endParaRPr>
          </a:p>
        </p:txBody>
      </p:sp>
      <p:pic>
        <p:nvPicPr>
          <p:cNvPr id="76" name="Picture 2" descr="Catalysts 12 00802 g009">
            <a:extLst>
              <a:ext uri="{FF2B5EF4-FFF2-40B4-BE49-F238E27FC236}">
                <a16:creationId xmlns:a16="http://schemas.microsoft.com/office/drawing/2014/main" id="{006A871E-3021-44A7-9AE7-A08794E689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16788" y="3321472"/>
            <a:ext cx="7979670" cy="2241166"/>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68">
            <a:extLst>
              <a:ext uri="{FF2B5EF4-FFF2-40B4-BE49-F238E27FC236}">
                <a16:creationId xmlns:a16="http://schemas.microsoft.com/office/drawing/2014/main" id="{65700808-7821-40D2-B9CF-84EC309DDD4F}"/>
              </a:ext>
            </a:extLst>
          </p:cNvPr>
          <p:cNvSpPr/>
          <p:nvPr/>
        </p:nvSpPr>
        <p:spPr bwMode="auto">
          <a:xfrm>
            <a:off x="7054697" y="5607638"/>
            <a:ext cx="4319305" cy="237844"/>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algn="ctr" defTabSz="711200">
              <a:lnSpc>
                <a:spcPct val="90000"/>
              </a:lnSpc>
              <a:spcBef>
                <a:spcPct val="0"/>
              </a:spcBef>
              <a:spcAft>
                <a:spcPct val="35000"/>
              </a:spcAft>
            </a:pPr>
            <a:r>
              <a:rPr lang="en-US" sz="1400" kern="1200" dirty="0">
                <a:solidFill>
                  <a:schemeClr val="tx1"/>
                </a:solidFill>
                <a:latin typeface="+mj-lt"/>
                <a:cs typeface="Arial"/>
              </a:rPr>
              <a:t>In-house setup for Microwave-stimulated catalysis</a:t>
            </a:r>
            <a:endParaRPr lang="en-DE" sz="1400" kern="1200" cap="none" dirty="0">
              <a:solidFill>
                <a:srgbClr val="44546A"/>
              </a:solidFill>
              <a:latin typeface="+mj-lt"/>
              <a:cs typeface="Arial"/>
            </a:endParaRPr>
          </a:p>
        </p:txBody>
      </p:sp>
    </p:spTree>
    <p:extLst>
      <p:ext uri="{BB962C8B-B14F-4D97-AF65-F5344CB8AC3E}">
        <p14:creationId xmlns:p14="http://schemas.microsoft.com/office/powerpoint/2010/main" val="1276151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extLst>
              <p:ext uri="{D42A27DB-BD31-4B8C-83A1-F6EECF244321}">
                <p14:modId xmlns:p14="http://schemas.microsoft.com/office/powerpoint/2010/main" val="2398672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837"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6" name="Gruppieren 145">
            <a:extLst>
              <a:ext uri="{FF2B5EF4-FFF2-40B4-BE49-F238E27FC236}">
                <a16:creationId xmlns:a16="http://schemas.microsoft.com/office/drawing/2014/main" id="{0AD45224-399D-4A6A-9F31-EBEC74882D9E}"/>
              </a:ext>
            </a:extLst>
          </p:cNvPr>
          <p:cNvGrpSpPr>
            <a:grpSpLocks noChangeAspect="1"/>
          </p:cNvGrpSpPr>
          <p:nvPr/>
        </p:nvGrpSpPr>
        <p:grpSpPr>
          <a:xfrm>
            <a:off x="164377" y="4554517"/>
            <a:ext cx="945732" cy="920935"/>
            <a:chOff x="7675018" y="2436470"/>
            <a:chExt cx="1950499" cy="1950499"/>
          </a:xfrm>
        </p:grpSpPr>
        <p:sp>
          <p:nvSpPr>
            <p:cNvPr id="147" name="Ellipse 9">
              <a:extLst>
                <a:ext uri="{FF2B5EF4-FFF2-40B4-BE49-F238E27FC236}">
                  <a16:creationId xmlns:a16="http://schemas.microsoft.com/office/drawing/2014/main" id="{83FF2365-F342-4CEF-9425-8F5B145111BA}"/>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148" name="Gruppieren 147">
              <a:extLst>
                <a:ext uri="{FF2B5EF4-FFF2-40B4-BE49-F238E27FC236}">
                  <a16:creationId xmlns:a16="http://schemas.microsoft.com/office/drawing/2014/main" id="{EAA65120-5389-49DC-8216-4421262EF85C}"/>
                </a:ext>
              </a:extLst>
            </p:cNvPr>
            <p:cNvGrpSpPr>
              <a:grpSpLocks noChangeAspect="1"/>
            </p:cNvGrpSpPr>
            <p:nvPr/>
          </p:nvGrpSpPr>
          <p:grpSpPr>
            <a:xfrm>
              <a:off x="8112049" y="2728405"/>
              <a:ext cx="1076436" cy="1366629"/>
              <a:chOff x="4524775" y="1336089"/>
              <a:chExt cx="3079701" cy="3909947"/>
            </a:xfrm>
          </p:grpSpPr>
          <p:sp>
            <p:nvSpPr>
              <p:cNvPr id="149" name="Rechteck 4">
                <a:extLst>
                  <a:ext uri="{FF2B5EF4-FFF2-40B4-BE49-F238E27FC236}">
                    <a16:creationId xmlns:a16="http://schemas.microsoft.com/office/drawing/2014/main" id="{902C8CAA-3696-41E8-B926-09FD8EB84233}"/>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50" name="Halbbogen 5">
                <a:extLst>
                  <a:ext uri="{FF2B5EF4-FFF2-40B4-BE49-F238E27FC236}">
                    <a16:creationId xmlns:a16="http://schemas.microsoft.com/office/drawing/2014/main" id="{E87040A3-F6D9-4C77-B45D-319B85FE03C7}"/>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1" name="Rechteck 15">
                <a:extLst>
                  <a:ext uri="{FF2B5EF4-FFF2-40B4-BE49-F238E27FC236}">
                    <a16:creationId xmlns:a16="http://schemas.microsoft.com/office/drawing/2014/main" id="{CC4D3D53-983A-4A62-84A8-D9A73364A264}"/>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52" name="Freihandform 16">
                <a:extLst>
                  <a:ext uri="{FF2B5EF4-FFF2-40B4-BE49-F238E27FC236}">
                    <a16:creationId xmlns:a16="http://schemas.microsoft.com/office/drawing/2014/main" id="{0C529E6F-A5C6-43DC-BF51-06CEB6F50754}"/>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53" name="Halbbogen 17">
                <a:extLst>
                  <a:ext uri="{FF2B5EF4-FFF2-40B4-BE49-F238E27FC236}">
                    <a16:creationId xmlns:a16="http://schemas.microsoft.com/office/drawing/2014/main" id="{14860BD4-DFA9-4F03-9EF9-A123394C6A02}"/>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4" name="Halbbogen 18">
                <a:extLst>
                  <a:ext uri="{FF2B5EF4-FFF2-40B4-BE49-F238E27FC236}">
                    <a16:creationId xmlns:a16="http://schemas.microsoft.com/office/drawing/2014/main" id="{330340A5-D8ED-4BAB-98F5-D9AFDC4CE836}"/>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5" name="Halbbogen 18">
                <a:extLst>
                  <a:ext uri="{FF2B5EF4-FFF2-40B4-BE49-F238E27FC236}">
                    <a16:creationId xmlns:a16="http://schemas.microsoft.com/office/drawing/2014/main" id="{D3F6A79F-D626-4DD8-A706-677CC4287838}"/>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6" name="Halbbogen 18">
                <a:extLst>
                  <a:ext uri="{FF2B5EF4-FFF2-40B4-BE49-F238E27FC236}">
                    <a16:creationId xmlns:a16="http://schemas.microsoft.com/office/drawing/2014/main" id="{9EE0B850-E222-40B3-9122-74ABD302514A}"/>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grpSp>
        <p:nvGrpSpPr>
          <p:cNvPr id="135" name="Gruppieren 134">
            <a:extLst>
              <a:ext uri="{FF2B5EF4-FFF2-40B4-BE49-F238E27FC236}">
                <a16:creationId xmlns:a16="http://schemas.microsoft.com/office/drawing/2014/main" id="{302A90E4-0FE1-4173-8D2C-04248840D562}"/>
              </a:ext>
            </a:extLst>
          </p:cNvPr>
          <p:cNvGrpSpPr>
            <a:grpSpLocks noChangeAspect="1"/>
          </p:cNvGrpSpPr>
          <p:nvPr/>
        </p:nvGrpSpPr>
        <p:grpSpPr>
          <a:xfrm>
            <a:off x="164377" y="1971534"/>
            <a:ext cx="945732" cy="920935"/>
            <a:chOff x="7675018" y="2436470"/>
            <a:chExt cx="1950499" cy="1950499"/>
          </a:xfrm>
        </p:grpSpPr>
        <p:sp>
          <p:nvSpPr>
            <p:cNvPr id="136" name="Ellipse 9">
              <a:extLst>
                <a:ext uri="{FF2B5EF4-FFF2-40B4-BE49-F238E27FC236}">
                  <a16:creationId xmlns:a16="http://schemas.microsoft.com/office/drawing/2014/main" id="{0111F1E4-5B61-473B-8B32-C57FC045C420}"/>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137" name="Gruppieren 136">
              <a:extLst>
                <a:ext uri="{FF2B5EF4-FFF2-40B4-BE49-F238E27FC236}">
                  <a16:creationId xmlns:a16="http://schemas.microsoft.com/office/drawing/2014/main" id="{FB3E1CB8-71F5-43C1-B6FC-67730D5312C3}"/>
                </a:ext>
              </a:extLst>
            </p:cNvPr>
            <p:cNvGrpSpPr>
              <a:grpSpLocks noChangeAspect="1"/>
            </p:cNvGrpSpPr>
            <p:nvPr/>
          </p:nvGrpSpPr>
          <p:grpSpPr>
            <a:xfrm>
              <a:off x="8112049" y="2728405"/>
              <a:ext cx="1076436" cy="1366629"/>
              <a:chOff x="4524775" y="1336089"/>
              <a:chExt cx="3079701" cy="3909947"/>
            </a:xfrm>
          </p:grpSpPr>
          <p:sp>
            <p:nvSpPr>
              <p:cNvPr id="138" name="Rechteck 4">
                <a:extLst>
                  <a:ext uri="{FF2B5EF4-FFF2-40B4-BE49-F238E27FC236}">
                    <a16:creationId xmlns:a16="http://schemas.microsoft.com/office/drawing/2014/main" id="{CB93CF34-E35B-4149-9512-28CC757B1B3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39" name="Halbbogen 5">
                <a:extLst>
                  <a:ext uri="{FF2B5EF4-FFF2-40B4-BE49-F238E27FC236}">
                    <a16:creationId xmlns:a16="http://schemas.microsoft.com/office/drawing/2014/main" id="{AC92B585-5AC2-460C-88BF-95D1499B7298}"/>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0" name="Rechteck 15">
                <a:extLst>
                  <a:ext uri="{FF2B5EF4-FFF2-40B4-BE49-F238E27FC236}">
                    <a16:creationId xmlns:a16="http://schemas.microsoft.com/office/drawing/2014/main" id="{0E3D91EE-48FD-4835-BB8C-46EA15A7D5B3}"/>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41" name="Freihandform 16">
                <a:extLst>
                  <a:ext uri="{FF2B5EF4-FFF2-40B4-BE49-F238E27FC236}">
                    <a16:creationId xmlns:a16="http://schemas.microsoft.com/office/drawing/2014/main" id="{35480B66-833D-4A62-8D9D-9E46DAF0C39A}"/>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42" name="Halbbogen 17">
                <a:extLst>
                  <a:ext uri="{FF2B5EF4-FFF2-40B4-BE49-F238E27FC236}">
                    <a16:creationId xmlns:a16="http://schemas.microsoft.com/office/drawing/2014/main" id="{D2266DF0-8A35-4EBB-8F41-B3B4A42B58D4}"/>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3" name="Halbbogen 18">
                <a:extLst>
                  <a:ext uri="{FF2B5EF4-FFF2-40B4-BE49-F238E27FC236}">
                    <a16:creationId xmlns:a16="http://schemas.microsoft.com/office/drawing/2014/main" id="{1313F517-2681-4AAA-ACDD-ECBDFC6C41A6}"/>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4" name="Halbbogen 18">
                <a:extLst>
                  <a:ext uri="{FF2B5EF4-FFF2-40B4-BE49-F238E27FC236}">
                    <a16:creationId xmlns:a16="http://schemas.microsoft.com/office/drawing/2014/main" id="{56D52558-7936-4632-8FDE-828FC40C637B}"/>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5" name="Halbbogen 18">
                <a:extLst>
                  <a:ext uri="{FF2B5EF4-FFF2-40B4-BE49-F238E27FC236}">
                    <a16:creationId xmlns:a16="http://schemas.microsoft.com/office/drawing/2014/main" id="{A2E3367E-4482-4883-BBC3-CFECB1F234B0}"/>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cs typeface="Segoe UI" panose="020B0502040204020203" pitchFamily="34" charset="0"/>
              </a:rPr>
              <a:t>Scientific Objectives - Production</a:t>
            </a:r>
          </a:p>
        </p:txBody>
      </p:sp>
      <p:sp>
        <p:nvSpPr>
          <p:cNvPr id="7" name="Rechteck 6">
            <a:extLst>
              <a:ext uri="{FF2B5EF4-FFF2-40B4-BE49-F238E27FC236}">
                <a16:creationId xmlns:a16="http://schemas.microsoft.com/office/drawing/2014/main" id="{413C1C28-74EB-4C6F-9E6C-4D4965B623FA}"/>
              </a:ext>
            </a:extLst>
          </p:cNvPr>
          <p:cNvSpPr/>
          <p:nvPr/>
        </p:nvSpPr>
        <p:spPr>
          <a:xfrm>
            <a:off x="1112220" y="1157583"/>
            <a:ext cx="4033519" cy="230107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Exploration of chemo-, bio- and electro-catalytic pathways for the selective formation of C-H, C-C, C-O, and C-N bonds from renewable resources with the aim to i</a:t>
            </a:r>
            <a:r>
              <a:rPr lang="en-US" sz="1400" dirty="0">
                <a:solidFill>
                  <a:srgbClr val="1C5DAB"/>
                </a:solidFill>
                <a:ea typeface="Calibri" panose="020F0502020204030204" pitchFamily="34" charset="0"/>
              </a:rPr>
              <a:t>ntegrate the individual transformations into optimized synthetic pathways</a:t>
            </a:r>
            <a:r>
              <a:rPr lang="en-US" sz="1400" dirty="0">
                <a:ea typeface="Calibri" panose="020F0502020204030204" pitchFamily="34" charset="0"/>
              </a:rPr>
              <a:t> for fuels and chemicals (concatenation) and their validation in view of </a:t>
            </a:r>
            <a:r>
              <a:rPr lang="en-US" sz="1400" dirty="0">
                <a:solidFill>
                  <a:srgbClr val="1C5DAB"/>
                </a:solidFill>
                <a:ea typeface="Calibri" panose="020F0502020204030204" pitchFamily="34" charset="0"/>
              </a:rPr>
              <a:t>feedstock variation and energy fluctuation </a:t>
            </a:r>
            <a:r>
              <a:rPr lang="en-US" sz="1400" dirty="0">
                <a:ea typeface="Calibri" panose="020F0502020204030204" pitchFamily="34" charset="0"/>
              </a:rPr>
              <a:t>in post-fossil value chains (translation).</a:t>
            </a:r>
            <a:endParaRPr lang="de-DE" sz="1400" dirty="0">
              <a:solidFill>
                <a:srgbClr val="0068B4"/>
              </a:solidFill>
              <a:ea typeface="Calibri" panose="020F0502020204030204" pitchFamily="34" charset="0"/>
            </a:endParaRPr>
          </a:p>
        </p:txBody>
      </p:sp>
      <p:sp>
        <p:nvSpPr>
          <p:cNvPr id="13" name="Rechteck 12">
            <a:extLst>
              <a:ext uri="{FF2B5EF4-FFF2-40B4-BE49-F238E27FC236}">
                <a16:creationId xmlns:a16="http://schemas.microsoft.com/office/drawing/2014/main" id="{1BDA46E5-BD79-4A98-93A5-9B6E579A4F43}"/>
              </a:ext>
            </a:extLst>
          </p:cNvPr>
          <p:cNvSpPr/>
          <p:nvPr/>
        </p:nvSpPr>
        <p:spPr>
          <a:xfrm>
            <a:off x="1059543" y="4137850"/>
            <a:ext cx="4033519" cy="180555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Advancing the toolbox in experiment and theory for the investigation of complex catalytic reactions and processes to derive design principles from the molecular to the process level as input for and in response to the interdisciplinary analysis in the </a:t>
            </a:r>
            <a:r>
              <a:rPr lang="en-US" sz="1400" dirty="0">
                <a:solidFill>
                  <a:srgbClr val="1C5DAB"/>
                </a:solidFill>
                <a:ea typeface="Calibri" panose="020F0502020204030204" pitchFamily="34" charset="0"/>
              </a:rPr>
              <a:t>Fuel &amp; Chemical Design Forum</a:t>
            </a:r>
            <a:r>
              <a:rPr lang="en-US" sz="1400" dirty="0">
                <a:ea typeface="Calibri" panose="020F0502020204030204" pitchFamily="34" charset="0"/>
              </a:rPr>
              <a:t>.</a:t>
            </a:r>
            <a:endParaRPr lang="de-DE" sz="1400" dirty="0">
              <a:solidFill>
                <a:srgbClr val="0068B4"/>
              </a:solidFill>
              <a:ea typeface="Calibri" panose="020F0502020204030204" pitchFamily="34" charset="0"/>
            </a:endParaRPr>
          </a:p>
        </p:txBody>
      </p:sp>
      <p:pic>
        <p:nvPicPr>
          <p:cNvPr id="131" name="Grafik 130">
            <a:extLst>
              <a:ext uri="{FF2B5EF4-FFF2-40B4-BE49-F238E27FC236}">
                <a16:creationId xmlns:a16="http://schemas.microsoft.com/office/drawing/2014/main" id="{0698D41F-8918-421A-A4B5-BED99E4AD45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142505" y="811015"/>
            <a:ext cx="6993832" cy="5040000"/>
          </a:xfrm>
          <a:prstGeom prst="rect">
            <a:avLst/>
          </a:prstGeom>
        </p:spPr>
      </p:pic>
    </p:spTree>
    <p:extLst>
      <p:ext uri="{BB962C8B-B14F-4D97-AF65-F5344CB8AC3E}">
        <p14:creationId xmlns:p14="http://schemas.microsoft.com/office/powerpoint/2010/main" val="3127242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1906067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85"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57AB26"/>
                </a:solidFill>
                <a:cs typeface="Segoe UI" panose="020B0502040204020203" pitchFamily="34" charset="0"/>
              </a:rPr>
              <a:t>Strategic Research Area III: Concatenated Synthetic Pathways</a:t>
            </a:r>
          </a:p>
          <a:p>
            <a:pPr lvl="0" defTabSz="914400">
              <a:defRPr/>
            </a:pPr>
            <a:r>
              <a:rPr lang="en-US" sz="2400" dirty="0">
                <a:solidFill>
                  <a:srgbClr val="57AB26"/>
                </a:solidFill>
                <a:cs typeface="Segoe UI" panose="020B0502040204020203" pitchFamily="34" charset="0"/>
              </a:rPr>
              <a:t>Catalytic Toolbox to Generate a Flexible Bio-hybrid Molecular Platform</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138254" name="Picture 14" descr="Ein Bild, das Diagramm, Text, Reihe, Schrift enthält.&#10;&#10;Automatisch generierte Beschreibung">
            <a:extLst>
              <a:ext uri="{FF2B5EF4-FFF2-40B4-BE49-F238E27FC236}">
                <a16:creationId xmlns:a16="http://schemas.microsoft.com/office/drawing/2014/main" id="{4A60135B-8C97-4550-8887-DD1306EEE8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4958" y="2575684"/>
            <a:ext cx="7271181" cy="3642060"/>
          </a:xfrm>
          <a:prstGeom prst="rect">
            <a:avLst/>
          </a:prstGeom>
          <a:noFill/>
          <a:extLst>
            <a:ext uri="{909E8E84-426E-40DD-AFC4-6F175D3DCCD1}">
              <a14:hiddenFill xmlns:a14="http://schemas.microsoft.com/office/drawing/2010/main">
                <a:solidFill>
                  <a:srgbClr val="FFFFFF"/>
                </a:solidFill>
              </a14:hiddenFill>
            </a:ext>
          </a:extLst>
        </p:spPr>
      </p:pic>
      <p:sp>
        <p:nvSpPr>
          <p:cNvPr id="241" name="Rechteck 240">
            <a:extLst>
              <a:ext uri="{FF2B5EF4-FFF2-40B4-BE49-F238E27FC236}">
                <a16:creationId xmlns:a16="http://schemas.microsoft.com/office/drawing/2014/main" id="{2CB18127-912D-4A81-8878-3D17246C6F0D}"/>
              </a:ext>
            </a:extLst>
          </p:cNvPr>
          <p:cNvSpPr/>
          <p:nvPr/>
        </p:nvSpPr>
        <p:spPr>
          <a:xfrm>
            <a:off x="2468519" y="1225560"/>
            <a:ext cx="4173632" cy="1508105"/>
          </a:xfrm>
          <a:prstGeom prst="rect">
            <a:avLst/>
          </a:prstGeom>
        </p:spPr>
        <p:txBody>
          <a:bodyPr wrap="square">
            <a:spAutoFit/>
          </a:bodyPr>
          <a:lstStyle/>
          <a:p>
            <a:r>
              <a:rPr lang="en-US" altLang="en-US" sz="2000" dirty="0">
                <a:solidFill>
                  <a:srgbClr val="57AB26"/>
                </a:solidFill>
              </a:rPr>
              <a:t>Separation Technologies</a:t>
            </a:r>
            <a:endParaRPr lang="en-US" sz="2000" dirty="0">
              <a:solidFill>
                <a:srgbClr val="57AB26"/>
              </a:solidFill>
            </a:endParaRPr>
          </a:p>
          <a:p>
            <a:pPr marL="266700" lvl="1"/>
            <a:r>
              <a:rPr lang="en-US" dirty="0"/>
              <a:t>distillation</a:t>
            </a:r>
            <a:br>
              <a:rPr lang="en-US" dirty="0"/>
            </a:br>
            <a:r>
              <a:rPr lang="en-US" dirty="0"/>
              <a:t>phase separation</a:t>
            </a:r>
            <a:br>
              <a:rPr lang="en-US" dirty="0"/>
            </a:br>
            <a:r>
              <a:rPr lang="en-US" dirty="0"/>
              <a:t>membrane</a:t>
            </a:r>
            <a:br>
              <a:rPr lang="en-US" dirty="0"/>
            </a:br>
            <a:r>
              <a:rPr lang="en-US" dirty="0"/>
              <a:t>crystallization</a:t>
            </a:r>
          </a:p>
        </p:txBody>
      </p:sp>
      <p:sp>
        <p:nvSpPr>
          <p:cNvPr id="44" name="Rechteck 43">
            <a:extLst>
              <a:ext uri="{FF2B5EF4-FFF2-40B4-BE49-F238E27FC236}">
                <a16:creationId xmlns:a16="http://schemas.microsoft.com/office/drawing/2014/main" id="{34E99AF2-585D-4964-839A-EDF8278592E8}"/>
              </a:ext>
            </a:extLst>
          </p:cNvPr>
          <p:cNvSpPr/>
          <p:nvPr/>
        </p:nvSpPr>
        <p:spPr>
          <a:xfrm>
            <a:off x="5698897" y="1225560"/>
            <a:ext cx="4173632" cy="1815882"/>
          </a:xfrm>
          <a:prstGeom prst="rect">
            <a:avLst/>
          </a:prstGeom>
        </p:spPr>
        <p:txBody>
          <a:bodyPr wrap="square">
            <a:spAutoFit/>
          </a:bodyPr>
          <a:lstStyle/>
          <a:p>
            <a:pPr lvl="0"/>
            <a:r>
              <a:rPr lang="en-US" altLang="en-US" sz="2000" dirty="0">
                <a:solidFill>
                  <a:srgbClr val="57AB26"/>
                </a:solidFill>
              </a:rPr>
              <a:t>Catalyst &amp; Reaction System</a:t>
            </a:r>
            <a:endParaRPr lang="en-US" sz="2000" dirty="0">
              <a:solidFill>
                <a:srgbClr val="57AB26"/>
              </a:solidFill>
            </a:endParaRPr>
          </a:p>
          <a:p>
            <a:pPr marL="266700" lvl="1"/>
            <a:r>
              <a:rPr lang="en-US" dirty="0"/>
              <a:t>activity</a:t>
            </a:r>
            <a:br>
              <a:rPr lang="en-US" dirty="0"/>
            </a:br>
            <a:r>
              <a:rPr lang="en-US" dirty="0"/>
              <a:t>selectivity</a:t>
            </a:r>
            <a:br>
              <a:rPr lang="en-US" dirty="0"/>
            </a:br>
            <a:r>
              <a:rPr lang="en-US" dirty="0"/>
              <a:t>stability</a:t>
            </a:r>
            <a:br>
              <a:rPr lang="en-US" dirty="0"/>
            </a:br>
            <a:r>
              <a:rPr lang="en-US" dirty="0"/>
              <a:t>reaction conditions</a:t>
            </a:r>
            <a:endParaRPr lang="en-US" dirty="0">
              <a:solidFill>
                <a:srgbClr val="006065"/>
              </a:solidFill>
            </a:endParaRPr>
          </a:p>
          <a:p>
            <a:endParaRPr lang="en-US" sz="2000" dirty="0">
              <a:solidFill>
                <a:srgbClr val="006065"/>
              </a:solidFill>
            </a:endParaRPr>
          </a:p>
        </p:txBody>
      </p:sp>
      <p:sp>
        <p:nvSpPr>
          <p:cNvPr id="45" name="Rechteck 44">
            <a:extLst>
              <a:ext uri="{FF2B5EF4-FFF2-40B4-BE49-F238E27FC236}">
                <a16:creationId xmlns:a16="http://schemas.microsoft.com/office/drawing/2014/main" id="{1DCA7995-B5DF-44C7-9144-5787092E376A}"/>
              </a:ext>
            </a:extLst>
          </p:cNvPr>
          <p:cNvSpPr/>
          <p:nvPr/>
        </p:nvSpPr>
        <p:spPr>
          <a:xfrm>
            <a:off x="9180043" y="1225560"/>
            <a:ext cx="4173632" cy="1815882"/>
          </a:xfrm>
          <a:prstGeom prst="rect">
            <a:avLst/>
          </a:prstGeom>
        </p:spPr>
        <p:txBody>
          <a:bodyPr wrap="square">
            <a:spAutoFit/>
          </a:bodyPr>
          <a:lstStyle/>
          <a:p>
            <a:pPr lvl="0"/>
            <a:r>
              <a:rPr lang="en-US" altLang="en-US" sz="2000" dirty="0">
                <a:solidFill>
                  <a:srgbClr val="57AB26"/>
                </a:solidFill>
              </a:rPr>
              <a:t>Molecular Design </a:t>
            </a:r>
          </a:p>
          <a:p>
            <a:pPr marL="266700" lvl="1"/>
            <a:r>
              <a:rPr lang="en-US" dirty="0"/>
              <a:t>active sites</a:t>
            </a:r>
            <a:br>
              <a:rPr lang="en-US" dirty="0"/>
            </a:br>
            <a:r>
              <a:rPr lang="en-US" dirty="0"/>
              <a:t>mechanisms</a:t>
            </a:r>
            <a:br>
              <a:rPr lang="en-US" dirty="0"/>
            </a:br>
            <a:r>
              <a:rPr lang="en-US" dirty="0"/>
              <a:t>local environment</a:t>
            </a:r>
            <a:endParaRPr lang="en-US" dirty="0">
              <a:solidFill>
                <a:srgbClr val="006065"/>
              </a:solidFill>
            </a:endParaRPr>
          </a:p>
          <a:p>
            <a:pPr marL="266700" lvl="1"/>
            <a:endParaRPr lang="en-US" dirty="0">
              <a:solidFill>
                <a:srgbClr val="006065"/>
              </a:solidFill>
            </a:endParaRPr>
          </a:p>
          <a:p>
            <a:endParaRPr lang="en-US" sz="2000" dirty="0">
              <a:solidFill>
                <a:srgbClr val="006065"/>
              </a:solidFill>
            </a:endParaRPr>
          </a:p>
        </p:txBody>
      </p:sp>
      <p:pic>
        <p:nvPicPr>
          <p:cNvPr id="138256" name="Picture 16">
            <a:extLst>
              <a:ext uri="{FF2B5EF4-FFF2-40B4-BE49-F238E27FC236}">
                <a16:creationId xmlns:a16="http://schemas.microsoft.com/office/drawing/2014/main" id="{BE14E1B9-7F6C-4DBF-8196-136CCDAB6F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3412" y="7282831"/>
            <a:ext cx="5781675" cy="3038475"/>
          </a:xfrm>
          <a:prstGeom prst="rect">
            <a:avLst/>
          </a:prstGeom>
          <a:noFill/>
          <a:extLst>
            <a:ext uri="{909E8E84-426E-40DD-AFC4-6F175D3DCCD1}">
              <a14:hiddenFill xmlns:a14="http://schemas.microsoft.com/office/drawing/2010/main">
                <a:solidFill>
                  <a:srgbClr val="FFFFFF"/>
                </a:solidFill>
              </a14:hiddenFill>
            </a:ext>
          </a:extLst>
        </p:spPr>
      </p:pic>
      <p:pic>
        <p:nvPicPr>
          <p:cNvPr id="138258" name="Picture 18">
            <a:extLst>
              <a:ext uri="{FF2B5EF4-FFF2-40B4-BE49-F238E27FC236}">
                <a16:creationId xmlns:a16="http://schemas.microsoft.com/office/drawing/2014/main" id="{C76877ED-7EE1-414C-9AAD-AE75BC7B40B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8827"/>
          <a:stretch/>
        </p:blipFill>
        <p:spPr bwMode="auto">
          <a:xfrm>
            <a:off x="4689673" y="6703786"/>
            <a:ext cx="3190875" cy="3360775"/>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0FF0ADE3-3481-4D64-AFF2-7D0A93EA5F99}"/>
              </a:ext>
            </a:extLst>
          </p:cNvPr>
          <p:cNvPicPr>
            <a:picLocks noChangeAspect="1"/>
          </p:cNvPicPr>
          <p:nvPr/>
        </p:nvPicPr>
        <p:blipFill>
          <a:blip r:embed="rId9"/>
          <a:stretch>
            <a:fillRect/>
          </a:stretch>
        </p:blipFill>
        <p:spPr>
          <a:xfrm>
            <a:off x="853156" y="1162568"/>
            <a:ext cx="1140051" cy="4877223"/>
          </a:xfrm>
          <a:prstGeom prst="rect">
            <a:avLst/>
          </a:prstGeom>
        </p:spPr>
      </p:pic>
      <p:pic>
        <p:nvPicPr>
          <p:cNvPr id="138264" name="Picture 24" descr="Ein Bild, das Text, Screenshot, Schrift, Diagramm enthält.&#10;&#10;Automatisch generierte Beschreibung">
            <a:extLst>
              <a:ext uri="{FF2B5EF4-FFF2-40B4-BE49-F238E27FC236}">
                <a16:creationId xmlns:a16="http://schemas.microsoft.com/office/drawing/2014/main" id="{5AB2BDDE-2613-4900-BE06-BE0B455567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366" y="2509458"/>
            <a:ext cx="7067107" cy="365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68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xEl>
                                              <p:pRg st="1" end="1"/>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38254"/>
                                        </p:tgtEl>
                                        <p:attrNameLst>
                                          <p:attrName>style.visibility</p:attrName>
                                        </p:attrNameLst>
                                      </p:cBhvr>
                                      <p:to>
                                        <p:strVal val="visible"/>
                                      </p:to>
                                    </p:set>
                                    <p:animEffect transition="in" filter="fade">
                                      <p:cBhvr>
                                        <p:cTn id="17" dur="500"/>
                                        <p:tgtEl>
                                          <p:spTgt spid="138254"/>
                                        </p:tgtEl>
                                      </p:cBhvr>
                                    </p:animEffect>
                                  </p:childTnLst>
                                </p:cTn>
                              </p:par>
                              <p:par>
                                <p:cTn id="18" presetID="10" presetClass="exit" presetSubtype="0" fill="hold" nodeType="withEffect">
                                  <p:stCondLst>
                                    <p:cond delay="0"/>
                                  </p:stCondLst>
                                  <p:childTnLst>
                                    <p:animEffect transition="out" filter="fade">
                                      <p:cBhvr>
                                        <p:cTn id="19" dur="500"/>
                                        <p:tgtEl>
                                          <p:spTgt spid="138254"/>
                                        </p:tgtEl>
                                      </p:cBhvr>
                                    </p:animEffect>
                                    <p:set>
                                      <p:cBhvr>
                                        <p:cTn id="20" dur="1" fill="hold">
                                          <p:stCondLst>
                                            <p:cond delay="499"/>
                                          </p:stCondLst>
                                        </p:cTn>
                                        <p:tgtEl>
                                          <p:spTgt spid="13825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38258"/>
                                        </p:tgtEl>
                                        <p:attrNameLst>
                                          <p:attrName>style.visibility</p:attrName>
                                        </p:attrNameLst>
                                      </p:cBhvr>
                                      <p:to>
                                        <p:strVal val="visible"/>
                                      </p:to>
                                    </p:set>
                                    <p:animEffect transition="in" filter="fade">
                                      <p:cBhvr>
                                        <p:cTn id="23" dur="500"/>
                                        <p:tgtEl>
                                          <p:spTgt spid="138258"/>
                                        </p:tgtEl>
                                      </p:cBhvr>
                                    </p:animEffect>
                                  </p:childTnLst>
                                </p:cTn>
                              </p:par>
                              <p:par>
                                <p:cTn id="24" presetID="10" presetClass="exit" presetSubtype="0" fill="hold" nodeType="withEffect">
                                  <p:stCondLst>
                                    <p:cond delay="0"/>
                                  </p:stCondLst>
                                  <p:childTnLst>
                                    <p:animEffect transition="out" filter="fade">
                                      <p:cBhvr>
                                        <p:cTn id="25" dur="500"/>
                                        <p:tgtEl>
                                          <p:spTgt spid="138258"/>
                                        </p:tgtEl>
                                      </p:cBhvr>
                                    </p:animEffect>
                                    <p:set>
                                      <p:cBhvr>
                                        <p:cTn id="26" dur="1" fill="hold">
                                          <p:stCondLst>
                                            <p:cond delay="499"/>
                                          </p:stCondLst>
                                        </p:cTn>
                                        <p:tgtEl>
                                          <p:spTgt spid="13825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38264"/>
                                        </p:tgtEl>
                                        <p:attrNameLst>
                                          <p:attrName>style.visibility</p:attrName>
                                        </p:attrNameLst>
                                      </p:cBhvr>
                                      <p:to>
                                        <p:strVal val="visible"/>
                                      </p:to>
                                    </p:set>
                                    <p:animEffect transition="in" filter="fade">
                                      <p:cBhvr>
                                        <p:cTn id="29" dur="500"/>
                                        <p:tgtEl>
                                          <p:spTgt spid="138264"/>
                                        </p:tgtEl>
                                      </p:cBhvr>
                                    </p:animEffect>
                                  </p:childTnLst>
                                </p:cTn>
                              </p:par>
                              <p:par>
                                <p:cTn id="30" presetID="10" presetClass="exit" presetSubtype="0" fill="hold" nodeType="withEffect">
                                  <p:stCondLst>
                                    <p:cond delay="0"/>
                                  </p:stCondLst>
                                  <p:childTnLst>
                                    <p:animEffect transition="out" filter="fade">
                                      <p:cBhvr>
                                        <p:cTn id="31" dur="500"/>
                                        <p:tgtEl>
                                          <p:spTgt spid="138264"/>
                                        </p:tgtEl>
                                      </p:cBhvr>
                                    </p:animEffect>
                                    <p:set>
                                      <p:cBhvr>
                                        <p:cTn id="32" dur="1" fill="hold">
                                          <p:stCondLst>
                                            <p:cond delay="499"/>
                                          </p:stCondLst>
                                        </p:cTn>
                                        <p:tgtEl>
                                          <p:spTgt spid="1382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hteck 55">
            <a:extLst>
              <a:ext uri="{FF2B5EF4-FFF2-40B4-BE49-F238E27FC236}">
                <a16:creationId xmlns:a16="http://schemas.microsoft.com/office/drawing/2014/main" id="{A8C5F5C0-5158-473A-B8BD-C5EAC7A7846F}"/>
              </a:ext>
            </a:extLst>
          </p:cNvPr>
          <p:cNvSpPr>
            <a:spLocks noChangeAspect="1"/>
          </p:cNvSpPr>
          <p:nvPr/>
        </p:nvSpPr>
        <p:spPr>
          <a:xfrm>
            <a:off x="2090663" y="2734731"/>
            <a:ext cx="5424623" cy="3272367"/>
          </a:xfrm>
          <a:prstGeom prst="rect">
            <a:avLst/>
          </a:prstGeom>
          <a:solidFill>
            <a:schemeClr val="bg1"/>
          </a:solidFill>
          <a:ln w="19050" cmpd="sng">
            <a:solidFill>
              <a:srgbClr val="BDCC00"/>
            </a:solidFill>
            <a:prstDash val="solid"/>
            <a:tailEnd type="triangle" w="lg" len="med"/>
          </a:ln>
          <a:effectLst/>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de-DE"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7" name="Rechteck 56">
            <a:extLst>
              <a:ext uri="{FF2B5EF4-FFF2-40B4-BE49-F238E27FC236}">
                <a16:creationId xmlns:a16="http://schemas.microsoft.com/office/drawing/2014/main" id="{031C25DB-DCE8-4381-B6A6-A1A506B389DB}"/>
              </a:ext>
            </a:extLst>
          </p:cNvPr>
          <p:cNvSpPr>
            <a:spLocks noChangeAspect="1"/>
          </p:cNvSpPr>
          <p:nvPr/>
        </p:nvSpPr>
        <p:spPr>
          <a:xfrm>
            <a:off x="7714953" y="2734731"/>
            <a:ext cx="4397313" cy="3272367"/>
          </a:xfrm>
          <a:prstGeom prst="rect">
            <a:avLst/>
          </a:prstGeom>
          <a:solidFill>
            <a:schemeClr val="bg1"/>
          </a:solidFill>
          <a:ln w="19050" cmpd="sng">
            <a:solidFill>
              <a:srgbClr val="BDCC00"/>
            </a:solidFill>
            <a:prstDash val="solid"/>
            <a:tailEnd type="triangle" w="lg" len="med"/>
          </a:ln>
          <a:effectLst/>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de-DE"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771"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BDCC00"/>
                </a:solidFill>
                <a:cs typeface="Segoe UI" panose="020B0502040204020203" pitchFamily="34" charset="0"/>
              </a:rPr>
              <a:t>Strategic Research Area IV: Translational Catalytic Processes</a:t>
            </a:r>
          </a:p>
          <a:p>
            <a:pPr lvl="0" defTabSz="914400">
              <a:defRPr/>
            </a:pPr>
            <a:r>
              <a:rPr lang="en-US" sz="2400" dirty="0">
                <a:solidFill>
                  <a:srgbClr val="BDCC00"/>
                </a:solidFill>
                <a:cs typeface="Segoe UI" panose="020B0502040204020203" pitchFamily="34" charset="0"/>
              </a:rPr>
              <a:t>Robustness and Stability despite Complex, Fluctuating  Feedstocks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4525496" y="1366222"/>
            <a:ext cx="3595448" cy="1508105"/>
          </a:xfrm>
          <a:prstGeom prst="rect">
            <a:avLst/>
          </a:prstGeom>
        </p:spPr>
        <p:txBody>
          <a:bodyPr wrap="square">
            <a:spAutoFit/>
          </a:bodyPr>
          <a:lstStyle/>
          <a:p>
            <a:r>
              <a:rPr lang="en-US" altLang="en-US" sz="2000" dirty="0">
                <a:solidFill>
                  <a:srgbClr val="BDCC00"/>
                </a:solidFill>
              </a:rPr>
              <a:t>Adaptive Catalytic Systems</a:t>
            </a:r>
          </a:p>
          <a:p>
            <a:pPr marL="266700" lvl="1"/>
            <a:r>
              <a:rPr lang="en-US" dirty="0"/>
              <a:t>external stimulus</a:t>
            </a:r>
            <a:br>
              <a:rPr lang="en-US" dirty="0"/>
            </a:br>
            <a:r>
              <a:rPr lang="en-US" dirty="0"/>
              <a:t>switchable systems</a:t>
            </a:r>
            <a:br>
              <a:rPr lang="en-US" dirty="0"/>
            </a:br>
            <a:r>
              <a:rPr lang="en-US" dirty="0"/>
              <a:t>multiscale control</a:t>
            </a:r>
          </a:p>
          <a:p>
            <a:pPr marL="266700" lvl="1"/>
            <a:endParaRPr lang="en-US" dirty="0"/>
          </a:p>
        </p:txBody>
      </p:sp>
      <p:sp>
        <p:nvSpPr>
          <p:cNvPr id="99" name="Rechteck 98">
            <a:extLst>
              <a:ext uri="{FF2B5EF4-FFF2-40B4-BE49-F238E27FC236}">
                <a16:creationId xmlns:a16="http://schemas.microsoft.com/office/drawing/2014/main" id="{E1728AB4-37E6-4482-86C7-E6A98525EC72}"/>
              </a:ext>
            </a:extLst>
          </p:cNvPr>
          <p:cNvSpPr/>
          <p:nvPr/>
        </p:nvSpPr>
        <p:spPr>
          <a:xfrm>
            <a:off x="2093577" y="1366222"/>
            <a:ext cx="3347739" cy="1815882"/>
          </a:xfrm>
          <a:prstGeom prst="rect">
            <a:avLst/>
          </a:prstGeom>
        </p:spPr>
        <p:txBody>
          <a:bodyPr wrap="square">
            <a:spAutoFit/>
          </a:bodyPr>
          <a:lstStyle/>
          <a:p>
            <a:pPr lvl="0"/>
            <a:r>
              <a:rPr lang="en-US" altLang="en-US" sz="2000" dirty="0">
                <a:solidFill>
                  <a:srgbClr val="BDCC00"/>
                </a:solidFill>
              </a:rPr>
              <a:t>Robust &amp; Flexible</a:t>
            </a:r>
            <a:endParaRPr lang="en-US" sz="2000" dirty="0">
              <a:solidFill>
                <a:srgbClr val="BDCC00"/>
              </a:solidFill>
            </a:endParaRPr>
          </a:p>
          <a:p>
            <a:pPr marL="266700" lvl="1"/>
            <a:r>
              <a:rPr lang="en-US" dirty="0"/>
              <a:t>quality variation</a:t>
            </a:r>
            <a:br>
              <a:rPr lang="en-US" dirty="0"/>
            </a:br>
            <a:r>
              <a:rPr lang="en-US" dirty="0"/>
              <a:t>substrate mixtures</a:t>
            </a:r>
            <a:br>
              <a:rPr lang="en-US" dirty="0"/>
            </a:br>
            <a:r>
              <a:rPr lang="en-US" dirty="0"/>
              <a:t>trace impurities</a:t>
            </a:r>
          </a:p>
          <a:p>
            <a:pPr marL="266700" lvl="1"/>
            <a:endParaRPr lang="en-US" dirty="0">
              <a:solidFill>
                <a:srgbClr val="006065"/>
              </a:solidFill>
            </a:endParaRPr>
          </a:p>
          <a:p>
            <a:endParaRPr lang="en-US" sz="2000" dirty="0">
              <a:solidFill>
                <a:srgbClr val="006065"/>
              </a:solidFill>
            </a:endParaRPr>
          </a:p>
        </p:txBody>
      </p:sp>
      <p:sp>
        <p:nvSpPr>
          <p:cNvPr id="100" name="Rechteck 99">
            <a:extLst>
              <a:ext uri="{FF2B5EF4-FFF2-40B4-BE49-F238E27FC236}">
                <a16:creationId xmlns:a16="http://schemas.microsoft.com/office/drawing/2014/main" id="{49F06C5F-D30A-4F2B-BB6D-63A5C180F964}"/>
              </a:ext>
            </a:extLst>
          </p:cNvPr>
          <p:cNvSpPr/>
          <p:nvPr/>
        </p:nvSpPr>
        <p:spPr>
          <a:xfrm>
            <a:off x="7976669" y="1366222"/>
            <a:ext cx="4135597" cy="1538883"/>
          </a:xfrm>
          <a:prstGeom prst="rect">
            <a:avLst/>
          </a:prstGeom>
        </p:spPr>
        <p:txBody>
          <a:bodyPr wrap="square">
            <a:spAutoFit/>
          </a:bodyPr>
          <a:lstStyle/>
          <a:p>
            <a:pPr lvl="0"/>
            <a:r>
              <a:rPr lang="en-US" altLang="en-US" sz="2000" dirty="0">
                <a:solidFill>
                  <a:srgbClr val="BDCC00"/>
                </a:solidFill>
              </a:rPr>
              <a:t>Dynamics of Catalytic Systems </a:t>
            </a:r>
          </a:p>
          <a:p>
            <a:pPr marL="266700" lvl="1"/>
            <a:r>
              <a:rPr lang="en-US" dirty="0"/>
              <a:t>operando spectroscopic techniques</a:t>
            </a:r>
            <a:br>
              <a:rPr lang="en-US" dirty="0"/>
            </a:br>
            <a:r>
              <a:rPr lang="en-US" dirty="0"/>
              <a:t>online kinetic analysis</a:t>
            </a:r>
            <a:br>
              <a:rPr lang="en-US" dirty="0"/>
            </a:br>
            <a:r>
              <a:rPr lang="en-US" dirty="0"/>
              <a:t>complex phase behavior</a:t>
            </a:r>
            <a:endParaRPr lang="en-US" dirty="0">
              <a:solidFill>
                <a:srgbClr val="006065"/>
              </a:solidFill>
            </a:endParaRPr>
          </a:p>
          <a:p>
            <a:endParaRPr lang="en-US" sz="2000" dirty="0">
              <a:solidFill>
                <a:srgbClr val="006065"/>
              </a:solidFill>
            </a:endParaRPr>
          </a:p>
        </p:txBody>
      </p:sp>
      <p:pic>
        <p:nvPicPr>
          <p:cNvPr id="3" name="Grafik 2">
            <a:extLst>
              <a:ext uri="{FF2B5EF4-FFF2-40B4-BE49-F238E27FC236}">
                <a16:creationId xmlns:a16="http://schemas.microsoft.com/office/drawing/2014/main" id="{386AD7DB-F763-4737-8981-DD365B2BFED0}"/>
              </a:ext>
            </a:extLst>
          </p:cNvPr>
          <p:cNvPicPr>
            <a:picLocks noChangeAspect="1"/>
          </p:cNvPicPr>
          <p:nvPr/>
        </p:nvPicPr>
        <p:blipFill>
          <a:blip r:embed="rId6"/>
          <a:stretch>
            <a:fillRect/>
          </a:stretch>
        </p:blipFill>
        <p:spPr>
          <a:xfrm>
            <a:off x="839533" y="1185197"/>
            <a:ext cx="1140051" cy="4877223"/>
          </a:xfrm>
          <a:prstGeom prst="rect">
            <a:avLst/>
          </a:prstGeom>
        </p:spPr>
      </p:pic>
      <p:pic>
        <p:nvPicPr>
          <p:cNvPr id="139284" name="Picture 20" descr="Description unavailable">
            <a:extLst>
              <a:ext uri="{FF2B5EF4-FFF2-40B4-BE49-F238E27FC236}">
                <a16:creationId xmlns:a16="http://schemas.microsoft.com/office/drawing/2014/main" id="{159322DD-8EE9-436D-9121-FDCE2A09C0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6415" y="1085939"/>
            <a:ext cx="481965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39286" name="Picture 22" descr="Ein Bild, das Screenshot, Design enthält.&#10;&#10;Automatisch generierte Beschreibung">
            <a:extLst>
              <a:ext uri="{FF2B5EF4-FFF2-40B4-BE49-F238E27FC236}">
                <a16:creationId xmlns:a16="http://schemas.microsoft.com/office/drawing/2014/main" id="{3F6F097A-4D3E-4872-800F-3044DFA697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720" y="7119884"/>
            <a:ext cx="12192000" cy="4624387"/>
          </a:xfrm>
          <a:prstGeom prst="rect">
            <a:avLst/>
          </a:prstGeom>
          <a:noFill/>
          <a:extLst>
            <a:ext uri="{909E8E84-426E-40DD-AFC4-6F175D3DCCD1}">
              <a14:hiddenFill xmlns:a14="http://schemas.microsoft.com/office/drawing/2010/main">
                <a:solidFill>
                  <a:srgbClr val="FFFFFF"/>
                </a:solidFill>
              </a14:hiddenFill>
            </a:ext>
          </a:extLst>
        </p:spPr>
      </p:pic>
      <p:pic>
        <p:nvPicPr>
          <p:cNvPr id="139288" name="Picture 24">
            <a:extLst>
              <a:ext uri="{FF2B5EF4-FFF2-40B4-BE49-F238E27FC236}">
                <a16:creationId xmlns:a16="http://schemas.microsoft.com/office/drawing/2014/main" id="{7D49D7B7-02DD-407C-A389-8BDB548943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2765" y="7372800"/>
            <a:ext cx="12192000" cy="493077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ieren 15">
            <a:extLst>
              <a:ext uri="{FF2B5EF4-FFF2-40B4-BE49-F238E27FC236}">
                <a16:creationId xmlns:a16="http://schemas.microsoft.com/office/drawing/2014/main" id="{03218BA4-D9E6-4A3D-A8F8-76A302053EDC}"/>
              </a:ext>
            </a:extLst>
          </p:cNvPr>
          <p:cNvGrpSpPr>
            <a:grpSpLocks noChangeAspect="1"/>
          </p:cNvGrpSpPr>
          <p:nvPr/>
        </p:nvGrpSpPr>
        <p:grpSpPr>
          <a:xfrm>
            <a:off x="2193343" y="2811028"/>
            <a:ext cx="5327641" cy="3102702"/>
            <a:chOff x="2078567" y="1273131"/>
            <a:chExt cx="8039100" cy="4591138"/>
          </a:xfrm>
        </p:grpSpPr>
        <p:pic>
          <p:nvPicPr>
            <p:cNvPr id="17" name="Picture 16">
              <a:extLst>
                <a:ext uri="{FF2B5EF4-FFF2-40B4-BE49-F238E27FC236}">
                  <a16:creationId xmlns:a16="http://schemas.microsoft.com/office/drawing/2014/main" id="{7C478771-C334-45CB-A172-3CDA0CB01604}"/>
                </a:ext>
              </a:extLst>
            </p:cNvPr>
            <p:cNvPicPr/>
            <p:nvPr/>
          </p:nvPicPr>
          <p:blipFill rotWithShape="1">
            <a:blip r:embed="rId10">
              <a:extLst>
                <a:ext uri="{28A0092B-C50C-407E-A947-70E740481C1C}">
                  <a14:useLocalDpi xmlns:a14="http://schemas.microsoft.com/office/drawing/2010/main" val="0"/>
                </a:ext>
              </a:extLst>
            </a:blip>
            <a:srcRect l="39723" r="-1847"/>
            <a:stretch/>
          </p:blipFill>
          <p:spPr bwMode="auto">
            <a:xfrm>
              <a:off x="2078567" y="1273131"/>
              <a:ext cx="8039100" cy="4591138"/>
            </a:xfrm>
            <a:prstGeom prst="rect">
              <a:avLst/>
            </a:prstGeom>
            <a:ln>
              <a:noFill/>
            </a:ln>
            <a:extLst>
              <a:ext uri="{53640926-AAD7-44D8-BBD7-CCE9431645EC}">
                <a14:shadowObscured xmlns:a14="http://schemas.microsoft.com/office/drawing/2010/main"/>
              </a:ext>
            </a:extLst>
          </p:spPr>
        </p:pic>
        <p:sp>
          <p:nvSpPr>
            <p:cNvPr id="18" name="Rechteck 17">
              <a:extLst>
                <a:ext uri="{FF2B5EF4-FFF2-40B4-BE49-F238E27FC236}">
                  <a16:creationId xmlns:a16="http://schemas.microsoft.com/office/drawing/2014/main" id="{26F6CEC9-CB73-4858-A94D-6822B61EB120}"/>
                </a:ext>
              </a:extLst>
            </p:cNvPr>
            <p:cNvSpPr/>
            <p:nvPr/>
          </p:nvSpPr>
          <p:spPr>
            <a:xfrm>
              <a:off x="2078567" y="1273131"/>
              <a:ext cx="575733" cy="56413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de-DE"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7" name="Gruppieren 46">
            <a:extLst>
              <a:ext uri="{FF2B5EF4-FFF2-40B4-BE49-F238E27FC236}">
                <a16:creationId xmlns:a16="http://schemas.microsoft.com/office/drawing/2014/main" id="{EE1D83C1-77A8-47B0-9232-953787F167E4}"/>
              </a:ext>
            </a:extLst>
          </p:cNvPr>
          <p:cNvGrpSpPr/>
          <p:nvPr/>
        </p:nvGrpSpPr>
        <p:grpSpPr>
          <a:xfrm>
            <a:off x="7895166" y="3014133"/>
            <a:ext cx="4017433" cy="2554976"/>
            <a:chOff x="2440400" y="1484253"/>
            <a:chExt cx="5604815" cy="3249969"/>
          </a:xfrm>
        </p:grpSpPr>
        <p:grpSp>
          <p:nvGrpSpPr>
            <p:cNvPr id="48" name="Gruppieren 47">
              <a:extLst>
                <a:ext uri="{FF2B5EF4-FFF2-40B4-BE49-F238E27FC236}">
                  <a16:creationId xmlns:a16="http://schemas.microsoft.com/office/drawing/2014/main" id="{F2E5E687-57F1-48A1-B9C6-88A442CC4B4E}"/>
                </a:ext>
              </a:extLst>
            </p:cNvPr>
            <p:cNvGrpSpPr/>
            <p:nvPr/>
          </p:nvGrpSpPr>
          <p:grpSpPr>
            <a:xfrm>
              <a:off x="3317332" y="1484253"/>
              <a:ext cx="4727883" cy="3249969"/>
              <a:chOff x="656920" y="558278"/>
              <a:chExt cx="4727883" cy="3249969"/>
            </a:xfrm>
          </p:grpSpPr>
          <p:grpSp>
            <p:nvGrpSpPr>
              <p:cNvPr id="52" name="Gruppieren 51">
                <a:extLst>
                  <a:ext uri="{FF2B5EF4-FFF2-40B4-BE49-F238E27FC236}">
                    <a16:creationId xmlns:a16="http://schemas.microsoft.com/office/drawing/2014/main" id="{A38026FF-C563-4888-B9E9-FDDA77F3A23F}"/>
                  </a:ext>
                </a:extLst>
              </p:cNvPr>
              <p:cNvGrpSpPr/>
              <p:nvPr/>
            </p:nvGrpSpPr>
            <p:grpSpPr>
              <a:xfrm>
                <a:off x="656920" y="615362"/>
                <a:ext cx="4674452" cy="3192885"/>
                <a:chOff x="3514420" y="1232589"/>
                <a:chExt cx="4674452" cy="3192885"/>
              </a:xfrm>
            </p:grpSpPr>
            <p:pic>
              <p:nvPicPr>
                <p:cNvPr id="54" name="Grafik 53">
                  <a:extLst>
                    <a:ext uri="{FF2B5EF4-FFF2-40B4-BE49-F238E27FC236}">
                      <a16:creationId xmlns:a16="http://schemas.microsoft.com/office/drawing/2014/main" id="{2CEE54CD-06A5-42E9-B4E8-F22000347822}"/>
                    </a:ext>
                  </a:extLst>
                </p:cNvPr>
                <p:cNvPicPr>
                  <a:picLocks noChangeAspect="1"/>
                </p:cNvPicPr>
                <p:nvPr/>
              </p:nvPicPr>
              <p:blipFill rotWithShape="1">
                <a:blip r:embed="rId11"/>
                <a:srcRect l="5050" t="44750" r="133" b="41172"/>
                <a:stretch/>
              </p:blipFill>
              <p:spPr>
                <a:xfrm rot="13105968">
                  <a:off x="3536091" y="2366112"/>
                  <a:ext cx="1262651" cy="184449"/>
                </a:xfrm>
                <a:prstGeom prst="rect">
                  <a:avLst/>
                </a:prstGeom>
              </p:spPr>
            </p:pic>
            <p:pic>
              <p:nvPicPr>
                <p:cNvPr id="55" name="Grafik 54">
                  <a:extLst>
                    <a:ext uri="{FF2B5EF4-FFF2-40B4-BE49-F238E27FC236}">
                      <a16:creationId xmlns:a16="http://schemas.microsoft.com/office/drawing/2014/main" id="{DB960283-A645-4CD6-B004-A73DD264E463}"/>
                    </a:ext>
                  </a:extLst>
                </p:cNvPr>
                <p:cNvPicPr>
                  <a:picLocks noChangeAspect="1"/>
                </p:cNvPicPr>
                <p:nvPr/>
              </p:nvPicPr>
              <p:blipFill rotWithShape="1">
                <a:blip r:embed="rId12"/>
                <a:srcRect r="21881"/>
                <a:stretch/>
              </p:blipFill>
              <p:spPr>
                <a:xfrm>
                  <a:off x="3514420" y="1232589"/>
                  <a:ext cx="4674452" cy="3192885"/>
                </a:xfrm>
                <a:prstGeom prst="rect">
                  <a:avLst/>
                </a:prstGeom>
              </p:spPr>
            </p:pic>
          </p:grpSp>
          <p:sp>
            <p:nvSpPr>
              <p:cNvPr id="53" name="Rechteck 52">
                <a:extLst>
                  <a:ext uri="{FF2B5EF4-FFF2-40B4-BE49-F238E27FC236}">
                    <a16:creationId xmlns:a16="http://schemas.microsoft.com/office/drawing/2014/main" id="{612B6C59-BBDE-4700-9DCA-F86B766C98BD}"/>
                  </a:ext>
                </a:extLst>
              </p:cNvPr>
              <p:cNvSpPr/>
              <p:nvPr/>
            </p:nvSpPr>
            <p:spPr>
              <a:xfrm>
                <a:off x="4573252" y="558278"/>
                <a:ext cx="811551" cy="1514620"/>
              </a:xfrm>
              <a:prstGeom prst="rect">
                <a:avLst/>
              </a:prstGeom>
              <a:solidFill>
                <a:srgbClr val="FFFFFF"/>
              </a:solidFill>
              <a:ln w="19050" cap="flat" cmpd="sng" algn="ctr">
                <a:noFill/>
                <a:prstDash val="dash"/>
                <a:miter lim="800000"/>
                <a:tailEnd type="triangle" w="lg" len="med"/>
              </a:ln>
              <a:effectLst/>
            </p:spPr>
            <p:txBody>
              <a:bodyPr wrap="square" lIns="144000" tIns="108000" rIns="144000" bIns="144000" rtlCol="0" anchor="t" anchorCtr="0"/>
              <a:lstStyle/>
              <a:p>
                <a:pPr marL="0" marR="0" lvl="0" indent="0" defTabSz="457200" eaLnBrk="1" fontAlgn="auto" latinLnBrk="0" hangingPunct="1">
                  <a:lnSpc>
                    <a:spcPct val="100000"/>
                  </a:lnSpc>
                  <a:spcBef>
                    <a:spcPts val="1150"/>
                  </a:spcBef>
                  <a:spcAft>
                    <a:spcPts val="0"/>
                  </a:spcAft>
                  <a:buClr>
                    <a:srgbClr val="116656"/>
                  </a:buClr>
                  <a:buSzPct val="120000"/>
                  <a:buFontTx/>
                  <a:buNone/>
                  <a:tabLst/>
                  <a:defRPr/>
                </a:pPr>
                <a:endParaRPr kumimoji="0" lang="de-DE" sz="1100" b="1"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9" name="Gruppieren 48">
              <a:extLst>
                <a:ext uri="{FF2B5EF4-FFF2-40B4-BE49-F238E27FC236}">
                  <a16:creationId xmlns:a16="http://schemas.microsoft.com/office/drawing/2014/main" id="{0EE7CD10-19F2-4D66-BC68-10B63DFD2ED2}"/>
                </a:ext>
              </a:extLst>
            </p:cNvPr>
            <p:cNvGrpSpPr/>
            <p:nvPr/>
          </p:nvGrpSpPr>
          <p:grpSpPr>
            <a:xfrm>
              <a:off x="2440400" y="1962085"/>
              <a:ext cx="984378" cy="451413"/>
              <a:chOff x="4629874" y="4734222"/>
              <a:chExt cx="984378" cy="451413"/>
            </a:xfrm>
          </p:grpSpPr>
          <p:sp>
            <p:nvSpPr>
              <p:cNvPr id="50" name="Rechteck: abgerundete Ecken 49">
                <a:extLst>
                  <a:ext uri="{FF2B5EF4-FFF2-40B4-BE49-F238E27FC236}">
                    <a16:creationId xmlns:a16="http://schemas.microsoft.com/office/drawing/2014/main" id="{2BFD8E03-E552-432D-97D4-51E804B89781}"/>
                  </a:ext>
                </a:extLst>
              </p:cNvPr>
              <p:cNvSpPr/>
              <p:nvPr/>
            </p:nvSpPr>
            <p:spPr>
              <a:xfrm>
                <a:off x="4629874" y="4734222"/>
                <a:ext cx="978060" cy="451413"/>
              </a:xfrm>
              <a:prstGeom prst="roundRect">
                <a:avLst/>
              </a:prstGeom>
              <a:solidFill>
                <a:srgbClr val="348A85"/>
              </a:solidFill>
              <a:ln w="19050" cap="flat" cmpd="sng" algn="ctr">
                <a:solidFill>
                  <a:srgbClr val="000000">
                    <a:lumMod val="65000"/>
                    <a:lumOff val="35000"/>
                  </a:srgbClr>
                </a:solidFill>
                <a:prstDash val="solid"/>
                <a:miter lim="800000"/>
                <a:tailEnd type="triangle" w="lg" len="med"/>
              </a:ln>
              <a:effectLst/>
            </p:spPr>
            <p:txBody>
              <a:bodyPr wrap="square" lIns="144000" tIns="108000" rIns="144000" bIns="144000" rtlCol="0" anchor="t" anchorCtr="0"/>
              <a:lstStyle/>
              <a:p>
                <a:pPr marL="0" marR="0" lvl="0" indent="0" defTabSz="457200" eaLnBrk="1" fontAlgn="auto" latinLnBrk="0" hangingPunct="1">
                  <a:lnSpc>
                    <a:spcPct val="100000"/>
                  </a:lnSpc>
                  <a:spcBef>
                    <a:spcPts val="1150"/>
                  </a:spcBef>
                  <a:spcAft>
                    <a:spcPts val="0"/>
                  </a:spcAft>
                  <a:buClr>
                    <a:srgbClr val="116656"/>
                  </a:buClr>
                  <a:buSzPct val="120000"/>
                  <a:buFontTx/>
                  <a:buNone/>
                  <a:tabLst/>
                  <a:defRPr/>
                </a:pPr>
                <a:endParaRPr kumimoji="0" lang="de-DE" sz="1100" b="1"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1" name="Textfeld 50">
                <a:extLst>
                  <a:ext uri="{FF2B5EF4-FFF2-40B4-BE49-F238E27FC236}">
                    <a16:creationId xmlns:a16="http://schemas.microsoft.com/office/drawing/2014/main" id="{87568C9E-1627-46A0-8C06-48C49945BC57}"/>
                  </a:ext>
                </a:extLst>
              </p:cNvPr>
              <p:cNvSpPr txBox="1"/>
              <p:nvPr/>
            </p:nvSpPr>
            <p:spPr>
              <a:xfrm>
                <a:off x="4653538" y="4840632"/>
                <a:ext cx="960714" cy="199496"/>
              </a:xfrm>
              <a:prstGeom prst="rect">
                <a:avLst/>
              </a:prstGeom>
              <a:noFill/>
            </p:spPr>
            <p:txBody>
              <a:bodyPr wrap="none" lIns="0" tIns="0" rIns="0" bIns="0" rtlCol="0" anchor="t" anchorCtr="0">
                <a:spAutoFit/>
              </a:bodyPr>
              <a:lstStyle/>
              <a:p>
                <a:pPr marL="0" marR="0" lvl="0" indent="0" algn="ctr" defTabSz="457200" eaLnBrk="1" fontAlgn="auto" latinLnBrk="0" hangingPunct="1">
                  <a:lnSpc>
                    <a:spcPct val="100000"/>
                  </a:lnSpc>
                  <a:spcBef>
                    <a:spcPts val="1150"/>
                  </a:spcBef>
                  <a:spcAft>
                    <a:spcPts val="0"/>
                  </a:spcAft>
                  <a:buClrTx/>
                  <a:buSzTx/>
                  <a:buFontTx/>
                  <a:buNone/>
                  <a:tabLst/>
                  <a:defRPr/>
                </a:pPr>
                <a:r>
                  <a:rPr kumimoji="0" lang="de-DE" sz="1100" b="1" i="0" u="none" strike="noStrike" kern="0" cap="none" spc="0" normalizeH="0" baseline="0" noProof="0" dirty="0" err="1">
                    <a:ln>
                      <a:noFill/>
                    </a:ln>
                    <a:solidFill>
                      <a:srgbClr val="FFFFFF"/>
                    </a:solidFill>
                    <a:effectLst/>
                    <a:uLnTx/>
                    <a:uFillTx/>
                  </a:rPr>
                  <a:t>Borescope</a:t>
                </a:r>
                <a:endParaRPr kumimoji="0" lang="de-DE" sz="1100" b="1" i="0" u="none" strike="noStrike" kern="0" cap="none" spc="0" normalizeH="0" baseline="0" noProof="0" dirty="0">
                  <a:ln>
                    <a:noFill/>
                  </a:ln>
                  <a:solidFill>
                    <a:srgbClr val="FFFFFF"/>
                  </a:solidFill>
                  <a:effectLst/>
                  <a:uLnTx/>
                  <a:uFillTx/>
                </a:endParaRPr>
              </a:p>
            </p:txBody>
          </p:sp>
        </p:grpSp>
      </p:grpSp>
    </p:spTree>
    <p:extLst>
      <p:ext uri="{BB962C8B-B14F-4D97-AF65-F5344CB8AC3E}">
        <p14:creationId xmlns:p14="http://schemas.microsoft.com/office/powerpoint/2010/main" val="1744415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84"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cs typeface="Segoe UI" panose="020B0502040204020203" pitchFamily="34" charset="0"/>
              </a:rPr>
              <a:t>Scientific Objectives - System</a:t>
            </a:r>
          </a:p>
        </p:txBody>
      </p:sp>
      <p:sp>
        <p:nvSpPr>
          <p:cNvPr id="10" name="Rechteck 9">
            <a:extLst>
              <a:ext uri="{FF2B5EF4-FFF2-40B4-BE49-F238E27FC236}">
                <a16:creationId xmlns:a16="http://schemas.microsoft.com/office/drawing/2014/main" id="{81241E9F-DFC5-4A1B-8FFE-36FB3D3CE259}"/>
              </a:ext>
            </a:extLst>
          </p:cNvPr>
          <p:cNvSpPr/>
          <p:nvPr/>
        </p:nvSpPr>
        <p:spPr>
          <a:xfrm>
            <a:off x="8738772" y="1619638"/>
            <a:ext cx="3361371" cy="4360104"/>
          </a:xfrm>
          <a:prstGeom prst="rect">
            <a:avLst/>
          </a:prstGeom>
        </p:spPr>
        <p:txBody>
          <a:bodyPr wrap="square">
            <a:spAutoFit/>
          </a:bodyPr>
          <a:lstStyle/>
          <a:p>
            <a:pPr algn="just">
              <a:lnSpc>
                <a:spcPct val="115000"/>
              </a:lnSpc>
              <a:spcBef>
                <a:spcPts val="300"/>
              </a:spcBef>
              <a:spcAft>
                <a:spcPts val="300"/>
              </a:spcAft>
            </a:pPr>
            <a:r>
              <a:rPr lang="en-US" sz="1400" dirty="0"/>
              <a:t>System integration of the developed fuels, processes and pathways is enabled by interdisciplinary assessment and optimization of </a:t>
            </a:r>
            <a:r>
              <a:rPr lang="en-US" sz="1400" dirty="0">
                <a:solidFill>
                  <a:srgbClr val="1C5DAB"/>
                </a:solidFill>
              </a:rPr>
              <a:t>resilient and adaptive intersectoral conversion systems </a:t>
            </a:r>
            <a:r>
              <a:rPr lang="en-US" sz="1400" dirty="0"/>
              <a:t>based on systemic risks, stakeholder perspectives, policies and sustainability criteria. </a:t>
            </a:r>
          </a:p>
          <a:p>
            <a:pPr algn="just">
              <a:lnSpc>
                <a:spcPct val="115000"/>
              </a:lnSpc>
              <a:spcBef>
                <a:spcPts val="300"/>
              </a:spcBef>
              <a:spcAft>
                <a:spcPts val="300"/>
              </a:spcAft>
            </a:pPr>
            <a:r>
              <a:rPr lang="en-US" sz="1400" dirty="0"/>
              <a:t>Life-cycle assessment will be extended to better analyze the sustainable impacts and to optimize fuels and chemicals based on a cross-sectorial approach integrating prediction-based (eco-)toxicity assessment, regarding planetary boundaries, and integrating socio-political implications and circular economy aspects.</a:t>
            </a:r>
            <a:endParaRPr lang="de-DE" sz="1400" dirty="0"/>
          </a:p>
        </p:txBody>
      </p:sp>
      <p:sp>
        <p:nvSpPr>
          <p:cNvPr id="12" name="Rechteck 11">
            <a:extLst>
              <a:ext uri="{FF2B5EF4-FFF2-40B4-BE49-F238E27FC236}">
                <a16:creationId xmlns:a16="http://schemas.microsoft.com/office/drawing/2014/main" id="{78EF6A92-3F4D-487C-AEC2-29F014426F1C}"/>
              </a:ext>
            </a:extLst>
          </p:cNvPr>
          <p:cNvSpPr/>
          <p:nvPr/>
        </p:nvSpPr>
        <p:spPr>
          <a:xfrm>
            <a:off x="279025" y="1957031"/>
            <a:ext cx="2857303" cy="2796599"/>
          </a:xfrm>
          <a:prstGeom prst="rect">
            <a:avLst/>
          </a:prstGeom>
        </p:spPr>
        <p:txBody>
          <a:bodyPr wrap="square">
            <a:spAutoFit/>
          </a:bodyPr>
          <a:lstStyle/>
          <a:p>
            <a:pPr algn="just">
              <a:lnSpc>
                <a:spcPct val="115000"/>
              </a:lnSpc>
              <a:spcBef>
                <a:spcPts val="300"/>
              </a:spcBef>
              <a:spcAft>
                <a:spcPts val="300"/>
              </a:spcAft>
            </a:pPr>
            <a:r>
              <a:rPr lang="en-US" sz="1400" dirty="0">
                <a:solidFill>
                  <a:srgbClr val="1C5DAB"/>
                </a:solidFill>
                <a:ea typeface="Arial" panose="020B0604020202020204" pitchFamily="34" charset="0"/>
              </a:rPr>
              <a:t>The fuel and chemical design</a:t>
            </a:r>
            <a:r>
              <a:rPr lang="en-US" sz="1400" dirty="0">
                <a:ea typeface="Arial" panose="020B0604020202020204" pitchFamily="34" charset="0"/>
              </a:rPr>
              <a:t> optimizes the overall conversion performance, accounting for fleet-compatible and novel propulsion concepts and co-production of chemicals and fuels; this is done by developing and employing cutting-edge methods from propulsion equipment design, production process development, and machine learning.</a:t>
            </a:r>
            <a:endParaRPr lang="de-DE" sz="1400" dirty="0">
              <a:ea typeface="Calibri" panose="020F0502020204030204" pitchFamily="34" charset="0"/>
            </a:endParaRPr>
          </a:p>
        </p:txBody>
      </p:sp>
      <p:grpSp>
        <p:nvGrpSpPr>
          <p:cNvPr id="13" name="Gruppieren 12">
            <a:extLst>
              <a:ext uri="{FF2B5EF4-FFF2-40B4-BE49-F238E27FC236}">
                <a16:creationId xmlns:a16="http://schemas.microsoft.com/office/drawing/2014/main" id="{0B8D141D-12D7-4D17-9FAF-F7D99C8971AF}"/>
              </a:ext>
            </a:extLst>
          </p:cNvPr>
          <p:cNvGrpSpPr>
            <a:grpSpLocks noChangeAspect="1"/>
          </p:cNvGrpSpPr>
          <p:nvPr/>
        </p:nvGrpSpPr>
        <p:grpSpPr>
          <a:xfrm>
            <a:off x="1234810" y="1043095"/>
            <a:ext cx="945732" cy="920935"/>
            <a:chOff x="7675018" y="2436470"/>
            <a:chExt cx="1950499" cy="1950499"/>
          </a:xfrm>
        </p:grpSpPr>
        <p:sp>
          <p:nvSpPr>
            <p:cNvPr id="14" name="Ellipse 9">
              <a:extLst>
                <a:ext uri="{FF2B5EF4-FFF2-40B4-BE49-F238E27FC236}">
                  <a16:creationId xmlns:a16="http://schemas.microsoft.com/office/drawing/2014/main" id="{A3A14300-77DF-4FEB-8FC6-A242AFF77359}"/>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15" name="Gruppieren 14">
              <a:extLst>
                <a:ext uri="{FF2B5EF4-FFF2-40B4-BE49-F238E27FC236}">
                  <a16:creationId xmlns:a16="http://schemas.microsoft.com/office/drawing/2014/main" id="{A5895193-FE4F-4732-A8D1-CBAFDE095CB8}"/>
                </a:ext>
              </a:extLst>
            </p:cNvPr>
            <p:cNvGrpSpPr>
              <a:grpSpLocks noChangeAspect="1"/>
            </p:cNvGrpSpPr>
            <p:nvPr/>
          </p:nvGrpSpPr>
          <p:grpSpPr>
            <a:xfrm>
              <a:off x="8112049" y="2728405"/>
              <a:ext cx="1076436" cy="1366629"/>
              <a:chOff x="4524775" y="1336089"/>
              <a:chExt cx="3079701" cy="3909947"/>
            </a:xfrm>
          </p:grpSpPr>
          <p:sp>
            <p:nvSpPr>
              <p:cNvPr id="16" name="Rechteck 4">
                <a:extLst>
                  <a:ext uri="{FF2B5EF4-FFF2-40B4-BE49-F238E27FC236}">
                    <a16:creationId xmlns:a16="http://schemas.microsoft.com/office/drawing/2014/main" id="{1DA92EFC-4E30-416B-8ADE-EF455A44E0E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7" name="Halbbogen 5">
                <a:extLst>
                  <a:ext uri="{FF2B5EF4-FFF2-40B4-BE49-F238E27FC236}">
                    <a16:creationId xmlns:a16="http://schemas.microsoft.com/office/drawing/2014/main" id="{5E34D583-1A6C-4E19-A473-0A56159BD6B6}"/>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8" name="Rechteck 15">
                <a:extLst>
                  <a:ext uri="{FF2B5EF4-FFF2-40B4-BE49-F238E27FC236}">
                    <a16:creationId xmlns:a16="http://schemas.microsoft.com/office/drawing/2014/main" id="{F9471E03-B342-428E-8623-64E2011E88CF}"/>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9" name="Freihandform 16">
                <a:extLst>
                  <a:ext uri="{FF2B5EF4-FFF2-40B4-BE49-F238E27FC236}">
                    <a16:creationId xmlns:a16="http://schemas.microsoft.com/office/drawing/2014/main" id="{9912C273-8A8E-49DA-8A92-06DFF3C883D2}"/>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20" name="Halbbogen 17">
                <a:extLst>
                  <a:ext uri="{FF2B5EF4-FFF2-40B4-BE49-F238E27FC236}">
                    <a16:creationId xmlns:a16="http://schemas.microsoft.com/office/drawing/2014/main" id="{7907D5D4-5292-4A54-B8C3-8794A70823BB}"/>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1" name="Halbbogen 18">
                <a:extLst>
                  <a:ext uri="{FF2B5EF4-FFF2-40B4-BE49-F238E27FC236}">
                    <a16:creationId xmlns:a16="http://schemas.microsoft.com/office/drawing/2014/main" id="{9863F11C-EDF7-4E5E-A345-45D7B618C6ED}"/>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2" name="Halbbogen 18">
                <a:extLst>
                  <a:ext uri="{FF2B5EF4-FFF2-40B4-BE49-F238E27FC236}">
                    <a16:creationId xmlns:a16="http://schemas.microsoft.com/office/drawing/2014/main" id="{1B2180CF-1436-464E-8EBA-FAD43DA07CE2}"/>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3" name="Halbbogen 18">
                <a:extLst>
                  <a:ext uri="{FF2B5EF4-FFF2-40B4-BE49-F238E27FC236}">
                    <a16:creationId xmlns:a16="http://schemas.microsoft.com/office/drawing/2014/main" id="{F162C62E-E882-4AA3-8CEF-F83CAEBBAF4B}"/>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grpSp>
        <p:nvGrpSpPr>
          <p:cNvPr id="24" name="Gruppieren 23">
            <a:extLst>
              <a:ext uri="{FF2B5EF4-FFF2-40B4-BE49-F238E27FC236}">
                <a16:creationId xmlns:a16="http://schemas.microsoft.com/office/drawing/2014/main" id="{C91AD85B-92BE-4C0B-9689-A681CB1D7CE6}"/>
              </a:ext>
            </a:extLst>
          </p:cNvPr>
          <p:cNvGrpSpPr>
            <a:grpSpLocks noChangeAspect="1"/>
          </p:cNvGrpSpPr>
          <p:nvPr/>
        </p:nvGrpSpPr>
        <p:grpSpPr>
          <a:xfrm>
            <a:off x="10203664" y="529122"/>
            <a:ext cx="945732" cy="920935"/>
            <a:chOff x="7675018" y="2436470"/>
            <a:chExt cx="1950499" cy="1950499"/>
          </a:xfrm>
        </p:grpSpPr>
        <p:sp>
          <p:nvSpPr>
            <p:cNvPr id="25" name="Ellipse 9">
              <a:extLst>
                <a:ext uri="{FF2B5EF4-FFF2-40B4-BE49-F238E27FC236}">
                  <a16:creationId xmlns:a16="http://schemas.microsoft.com/office/drawing/2014/main" id="{5155412A-346E-4E00-B52F-BD87A79C6343}"/>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26" name="Gruppieren 25">
              <a:extLst>
                <a:ext uri="{FF2B5EF4-FFF2-40B4-BE49-F238E27FC236}">
                  <a16:creationId xmlns:a16="http://schemas.microsoft.com/office/drawing/2014/main" id="{CD4B1D81-3DF2-4706-8D15-38288D3EDE20}"/>
                </a:ext>
              </a:extLst>
            </p:cNvPr>
            <p:cNvGrpSpPr>
              <a:grpSpLocks noChangeAspect="1"/>
            </p:cNvGrpSpPr>
            <p:nvPr/>
          </p:nvGrpSpPr>
          <p:grpSpPr>
            <a:xfrm>
              <a:off x="8112049" y="2728405"/>
              <a:ext cx="1076436" cy="1366629"/>
              <a:chOff x="4524775" y="1336089"/>
              <a:chExt cx="3079701" cy="3909947"/>
            </a:xfrm>
          </p:grpSpPr>
          <p:sp>
            <p:nvSpPr>
              <p:cNvPr id="27" name="Rechteck 4">
                <a:extLst>
                  <a:ext uri="{FF2B5EF4-FFF2-40B4-BE49-F238E27FC236}">
                    <a16:creationId xmlns:a16="http://schemas.microsoft.com/office/drawing/2014/main" id="{1219E982-7A98-47C5-9523-6A7568BD33E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28" name="Halbbogen 5">
                <a:extLst>
                  <a:ext uri="{FF2B5EF4-FFF2-40B4-BE49-F238E27FC236}">
                    <a16:creationId xmlns:a16="http://schemas.microsoft.com/office/drawing/2014/main" id="{C4AD78CD-6989-4B50-8497-3A65FD80C202}"/>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9" name="Rechteck 15">
                <a:extLst>
                  <a:ext uri="{FF2B5EF4-FFF2-40B4-BE49-F238E27FC236}">
                    <a16:creationId xmlns:a16="http://schemas.microsoft.com/office/drawing/2014/main" id="{0934B630-9FD0-470C-AA7C-96BF5E5EBA1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30" name="Freihandform 16">
                <a:extLst>
                  <a:ext uri="{FF2B5EF4-FFF2-40B4-BE49-F238E27FC236}">
                    <a16:creationId xmlns:a16="http://schemas.microsoft.com/office/drawing/2014/main" id="{5DFC505E-7A64-4365-B413-7C4CB18E7DBD}"/>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31" name="Halbbogen 17">
                <a:extLst>
                  <a:ext uri="{FF2B5EF4-FFF2-40B4-BE49-F238E27FC236}">
                    <a16:creationId xmlns:a16="http://schemas.microsoft.com/office/drawing/2014/main" id="{C8FC2006-97C9-4124-823B-87A99B0D8520}"/>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32" name="Halbbogen 18">
                <a:extLst>
                  <a:ext uri="{FF2B5EF4-FFF2-40B4-BE49-F238E27FC236}">
                    <a16:creationId xmlns:a16="http://schemas.microsoft.com/office/drawing/2014/main" id="{67AC76F3-E27D-4291-9319-7E41FA80E149}"/>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33" name="Halbbogen 18">
                <a:extLst>
                  <a:ext uri="{FF2B5EF4-FFF2-40B4-BE49-F238E27FC236}">
                    <a16:creationId xmlns:a16="http://schemas.microsoft.com/office/drawing/2014/main" id="{3B9E990A-9F48-4628-BB1F-443E2721AC2B}"/>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34" name="Halbbogen 18">
                <a:extLst>
                  <a:ext uri="{FF2B5EF4-FFF2-40B4-BE49-F238E27FC236}">
                    <a16:creationId xmlns:a16="http://schemas.microsoft.com/office/drawing/2014/main" id="{1667B045-AC76-48FE-8D7A-411DC3A96AC9}"/>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pic>
        <p:nvPicPr>
          <p:cNvPr id="2" name="Grafik 1">
            <a:extLst>
              <a:ext uri="{FF2B5EF4-FFF2-40B4-BE49-F238E27FC236}">
                <a16:creationId xmlns:a16="http://schemas.microsoft.com/office/drawing/2014/main" id="{1246FEA5-D091-47D9-9D17-CBCFA586596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166127" y="959104"/>
            <a:ext cx="6908515" cy="5040000"/>
          </a:xfrm>
          <a:prstGeom prst="rect">
            <a:avLst/>
          </a:prstGeom>
        </p:spPr>
      </p:pic>
    </p:spTree>
    <p:extLst>
      <p:ext uri="{BB962C8B-B14F-4D97-AF65-F5344CB8AC3E}">
        <p14:creationId xmlns:p14="http://schemas.microsoft.com/office/powerpoint/2010/main" val="230735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4"/>
          <a:srcRect l="18807" r="17517"/>
          <a:stretch/>
        </p:blipFill>
        <p:spPr>
          <a:xfrm>
            <a:off x="1994295" y="2962067"/>
            <a:ext cx="2924325" cy="2791493"/>
          </a:xfrm>
          <a:prstGeom prst="rect">
            <a:avLst/>
          </a:prstGeom>
        </p:spPr>
      </p:pic>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8" name="think-cell Folie" r:id="rId5" imgW="415" imgH="416" progId="TCLayout.ActiveDocument.1">
                  <p:embed/>
                </p:oleObj>
              </mc:Choice>
              <mc:Fallback>
                <p:oleObj name="think-cell Folie" r:id="rId5"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5105061" y="2966386"/>
            <a:ext cx="6814785" cy="2782855"/>
          </a:xfrm>
          <a:prstGeom prst="rect">
            <a:avLst/>
          </a:prstGeom>
          <a:ln>
            <a:solidFill>
              <a:srgbClr val="0070C0"/>
            </a:solidFill>
          </a:ln>
        </p:spPr>
      </p:pic>
      <p:grpSp>
        <p:nvGrpSpPr>
          <p:cNvPr id="10" name="Gruppieren 9">
            <a:extLst>
              <a:ext uri="{FF2B5EF4-FFF2-40B4-BE49-F238E27FC236}">
                <a16:creationId xmlns:a16="http://schemas.microsoft.com/office/drawing/2014/main" id="{F17AEFFC-5919-48A0-98E2-28D50319BE3B}"/>
              </a:ext>
            </a:extLst>
          </p:cNvPr>
          <p:cNvGrpSpPr/>
          <p:nvPr/>
        </p:nvGrpSpPr>
        <p:grpSpPr>
          <a:xfrm>
            <a:off x="4836551" y="3727265"/>
            <a:ext cx="347364" cy="1261097"/>
            <a:chOff x="4836551" y="4107044"/>
            <a:chExt cx="347364" cy="1261097"/>
          </a:xfrm>
          <a:solidFill>
            <a:srgbClr val="1C5DAB"/>
          </a:solidFill>
        </p:grpSpPr>
        <p:sp>
          <p:nvSpPr>
            <p:cNvPr id="20" name="Pfeil: nach links und rechts 19">
              <a:extLst>
                <a:ext uri="{FF2B5EF4-FFF2-40B4-BE49-F238E27FC236}">
                  <a16:creationId xmlns:a16="http://schemas.microsoft.com/office/drawing/2014/main" id="{892155BF-37C0-4323-8DDC-7565D4EC4E40}"/>
                </a:ext>
              </a:extLst>
            </p:cNvPr>
            <p:cNvSpPr/>
            <p:nvPr/>
          </p:nvSpPr>
          <p:spPr>
            <a:xfrm>
              <a:off x="4836551" y="5167532"/>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feil: nach links und rechts 20">
              <a:extLst>
                <a:ext uri="{FF2B5EF4-FFF2-40B4-BE49-F238E27FC236}">
                  <a16:creationId xmlns:a16="http://schemas.microsoft.com/office/drawing/2014/main" id="{A1D9617D-879C-4283-BF32-C1A4F7CC5D63}"/>
                </a:ext>
              </a:extLst>
            </p:cNvPr>
            <p:cNvSpPr/>
            <p:nvPr/>
          </p:nvSpPr>
          <p:spPr>
            <a:xfrm>
              <a:off x="4836551" y="4107044"/>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hteck 22">
            <a:extLst>
              <a:ext uri="{FF2B5EF4-FFF2-40B4-BE49-F238E27FC236}">
                <a16:creationId xmlns:a16="http://schemas.microsoft.com/office/drawing/2014/main" id="{3F0C399E-2AAC-46CB-B3C4-69C6D99E9C66}"/>
              </a:ext>
            </a:extLst>
          </p:cNvPr>
          <p:cNvSpPr/>
          <p:nvPr/>
        </p:nvSpPr>
        <p:spPr>
          <a:xfrm>
            <a:off x="2080427" y="1249147"/>
            <a:ext cx="3256071" cy="1231106"/>
          </a:xfrm>
          <a:prstGeom prst="rect">
            <a:avLst/>
          </a:prstGeom>
        </p:spPr>
        <p:txBody>
          <a:bodyPr wrap="square">
            <a:spAutoFit/>
          </a:bodyPr>
          <a:lstStyle/>
          <a:p>
            <a:r>
              <a:rPr lang="en-US" altLang="en-US" sz="2000" dirty="0">
                <a:solidFill>
                  <a:srgbClr val="F6A700"/>
                </a:solidFill>
              </a:rPr>
              <a:t>Product – Process Design</a:t>
            </a:r>
          </a:p>
          <a:p>
            <a:pPr marL="266700" lvl="1"/>
            <a:r>
              <a:rPr lang="en-US" dirty="0"/>
              <a:t>production – propulsion</a:t>
            </a:r>
          </a:p>
          <a:p>
            <a:pPr marL="266700" lvl="1"/>
            <a:r>
              <a:rPr lang="en-US" dirty="0"/>
              <a:t>fuel/chemical – process</a:t>
            </a:r>
          </a:p>
          <a:p>
            <a:pPr marL="266700" lvl="1"/>
            <a:r>
              <a:rPr lang="en-US" dirty="0"/>
              <a:t>optimization &amp; prediction</a:t>
            </a:r>
          </a:p>
        </p:txBody>
      </p:sp>
    </p:spTree>
    <p:extLst>
      <p:ext uri="{BB962C8B-B14F-4D97-AF65-F5344CB8AC3E}">
        <p14:creationId xmlns:p14="http://schemas.microsoft.com/office/powerpoint/2010/main" val="3657873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2020091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34"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05FE6727-41CC-4746-A884-AAAB75771AC7}"/>
              </a:ext>
            </a:extLst>
          </p:cNvPr>
          <p:cNvSpPr/>
          <p:nvPr/>
        </p:nvSpPr>
        <p:spPr>
          <a:xfrm>
            <a:off x="3742532" y="3090834"/>
            <a:ext cx="7633514" cy="2335292"/>
          </a:xfrm>
          <a:prstGeom prst="rect">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Fuel &amp; Chemical Conversion System</a:t>
            </a:r>
          </a:p>
          <a:p>
            <a:pPr algn="ctr"/>
            <a:r>
              <a:rPr lang="en-US" sz="1400" dirty="0">
                <a:solidFill>
                  <a:schemeClr val="bg1"/>
                </a:solidFill>
              </a:rPr>
              <a:t>multisectoral global model</a:t>
            </a:r>
          </a:p>
        </p:txBody>
      </p:sp>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6"/>
          <a:srcRect l="18807" r="17517"/>
          <a:stretch/>
        </p:blipFill>
        <p:spPr>
          <a:xfrm>
            <a:off x="1994295" y="3433579"/>
            <a:ext cx="1686541" cy="1609933"/>
          </a:xfrm>
          <a:prstGeom prst="rect">
            <a:avLst/>
          </a:prstGeom>
        </p:spPr>
      </p:pic>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grpSp>
        <p:nvGrpSpPr>
          <p:cNvPr id="10" name="Gruppieren 9">
            <a:extLst>
              <a:ext uri="{FF2B5EF4-FFF2-40B4-BE49-F238E27FC236}">
                <a16:creationId xmlns:a16="http://schemas.microsoft.com/office/drawing/2014/main" id="{F17AEFFC-5919-48A0-98E2-28D50319BE3B}"/>
              </a:ext>
            </a:extLst>
          </p:cNvPr>
          <p:cNvGrpSpPr>
            <a:grpSpLocks noChangeAspect="1"/>
          </p:cNvGrpSpPr>
          <p:nvPr/>
        </p:nvGrpSpPr>
        <p:grpSpPr>
          <a:xfrm>
            <a:off x="3576389" y="3844759"/>
            <a:ext cx="216935" cy="787572"/>
            <a:chOff x="4836551" y="4107044"/>
            <a:chExt cx="347364" cy="1261097"/>
          </a:xfrm>
          <a:solidFill>
            <a:srgbClr val="1C5DAB"/>
          </a:solidFill>
        </p:grpSpPr>
        <p:sp>
          <p:nvSpPr>
            <p:cNvPr id="20" name="Pfeil: nach links und rechts 19">
              <a:extLst>
                <a:ext uri="{FF2B5EF4-FFF2-40B4-BE49-F238E27FC236}">
                  <a16:creationId xmlns:a16="http://schemas.microsoft.com/office/drawing/2014/main" id="{892155BF-37C0-4323-8DDC-7565D4EC4E40}"/>
                </a:ext>
              </a:extLst>
            </p:cNvPr>
            <p:cNvSpPr/>
            <p:nvPr/>
          </p:nvSpPr>
          <p:spPr>
            <a:xfrm>
              <a:off x="4836551" y="5167532"/>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feil: nach links und rechts 20">
              <a:extLst>
                <a:ext uri="{FF2B5EF4-FFF2-40B4-BE49-F238E27FC236}">
                  <a16:creationId xmlns:a16="http://schemas.microsoft.com/office/drawing/2014/main" id="{A1D9617D-879C-4283-BF32-C1A4F7CC5D63}"/>
                </a:ext>
              </a:extLst>
            </p:cNvPr>
            <p:cNvSpPr/>
            <p:nvPr/>
          </p:nvSpPr>
          <p:spPr>
            <a:xfrm>
              <a:off x="4836551" y="4107044"/>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3982848" y="3929742"/>
            <a:ext cx="3526336" cy="1440000"/>
          </a:xfrm>
          <a:prstGeom prst="rect">
            <a:avLst/>
          </a:prstGeom>
          <a:ln>
            <a:solidFill>
              <a:srgbClr val="0070C0"/>
            </a:solidFill>
          </a:ln>
        </p:spPr>
      </p:pic>
      <p:sp>
        <p:nvSpPr>
          <p:cNvPr id="5" name="Rechteck 4">
            <a:extLst>
              <a:ext uri="{FF2B5EF4-FFF2-40B4-BE49-F238E27FC236}">
                <a16:creationId xmlns:a16="http://schemas.microsoft.com/office/drawing/2014/main" id="{E53C5B96-7F4C-49CB-9415-C61F4C7CBB06}"/>
              </a:ext>
            </a:extLst>
          </p:cNvPr>
          <p:cNvSpPr/>
          <p:nvPr/>
        </p:nvSpPr>
        <p:spPr>
          <a:xfrm>
            <a:off x="7607731" y="3929742"/>
            <a:ext cx="3528000" cy="1440000"/>
          </a:xfrm>
          <a:prstGeom prst="rect">
            <a:avLst/>
          </a:prstGeom>
          <a:solidFill>
            <a:schemeClr val="bg1"/>
          </a:solidFill>
          <a:ln w="9525">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lvl="1" indent="-300038">
              <a:lnSpc>
                <a:spcPct val="90000"/>
              </a:lnSpc>
              <a:spcBef>
                <a:spcPts val="600"/>
              </a:spcBef>
              <a:defRPr/>
            </a:pPr>
            <a:r>
              <a:rPr lang="en-US" sz="1600" dirty="0">
                <a:solidFill>
                  <a:srgbClr val="F6A700"/>
                </a:solidFill>
                <a:latin typeface="+mj-lt"/>
                <a:cs typeface="Arial" panose="020B0604020202020204" pitchFamily="34" charset="0"/>
              </a:rPr>
              <a:t>Competitive</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chemicals &amp; fuels, energy</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process paths</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demand sectors</a:t>
            </a:r>
            <a:endParaRPr lang="en-US" sz="1600" dirty="0"/>
          </a:p>
        </p:txBody>
      </p:sp>
      <p:grpSp>
        <p:nvGrpSpPr>
          <p:cNvPr id="14" name="Gruppieren 13">
            <a:extLst>
              <a:ext uri="{FF2B5EF4-FFF2-40B4-BE49-F238E27FC236}">
                <a16:creationId xmlns:a16="http://schemas.microsoft.com/office/drawing/2014/main" id="{68CE31AD-E8DF-4B7D-9239-136737EBE213}"/>
              </a:ext>
            </a:extLst>
          </p:cNvPr>
          <p:cNvGrpSpPr>
            <a:grpSpLocks noChangeAspect="1"/>
          </p:cNvGrpSpPr>
          <p:nvPr/>
        </p:nvGrpSpPr>
        <p:grpSpPr>
          <a:xfrm>
            <a:off x="7327860" y="4418313"/>
            <a:ext cx="462859" cy="462859"/>
            <a:chOff x="8976852" y="2654710"/>
            <a:chExt cx="900000" cy="900000"/>
          </a:xfrm>
        </p:grpSpPr>
        <p:sp>
          <p:nvSpPr>
            <p:cNvPr id="13" name="Ellipse 12">
              <a:extLst>
                <a:ext uri="{FF2B5EF4-FFF2-40B4-BE49-F238E27FC236}">
                  <a16:creationId xmlns:a16="http://schemas.microsoft.com/office/drawing/2014/main" id="{3EE54A47-D9F0-47D3-B88C-7DFC28A2D6F0}"/>
                </a:ext>
              </a:extLst>
            </p:cNvPr>
            <p:cNvSpPr/>
            <p:nvPr/>
          </p:nvSpPr>
          <p:spPr>
            <a:xfrm>
              <a:off x="8976852" y="2654710"/>
              <a:ext cx="900000" cy="900000"/>
            </a:xfrm>
            <a:prstGeom prst="ellipse">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Hinzufügen">
              <a:extLst>
                <a:ext uri="{FF2B5EF4-FFF2-40B4-BE49-F238E27FC236}">
                  <a16:creationId xmlns:a16="http://schemas.microsoft.com/office/drawing/2014/main" id="{496C41FE-A583-4BE2-8894-0119FD5D7A2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66852" y="2744710"/>
              <a:ext cx="720000" cy="720000"/>
            </a:xfrm>
            <a:prstGeom prst="rect">
              <a:avLst/>
            </a:prstGeom>
          </p:spPr>
        </p:pic>
      </p:grpSp>
      <p:sp>
        <p:nvSpPr>
          <p:cNvPr id="15" name="Textfeld 14">
            <a:extLst>
              <a:ext uri="{FF2B5EF4-FFF2-40B4-BE49-F238E27FC236}">
                <a16:creationId xmlns:a16="http://schemas.microsoft.com/office/drawing/2014/main" id="{D0324728-FE10-435A-9413-5078D9CE22DC}"/>
              </a:ext>
            </a:extLst>
          </p:cNvPr>
          <p:cNvSpPr txBox="1"/>
          <p:nvPr/>
        </p:nvSpPr>
        <p:spPr>
          <a:xfrm>
            <a:off x="4416165" y="3560410"/>
            <a:ext cx="2659702" cy="369332"/>
          </a:xfrm>
          <a:prstGeom prst="rect">
            <a:avLst/>
          </a:prstGeom>
          <a:noFill/>
        </p:spPr>
        <p:txBody>
          <a:bodyPr wrap="none" rtlCol="0">
            <a:spAutoFit/>
          </a:bodyPr>
          <a:lstStyle/>
          <a:p>
            <a:r>
              <a:rPr lang="en-US" dirty="0">
                <a:solidFill>
                  <a:schemeClr val="bg1"/>
                </a:solidFill>
              </a:rPr>
              <a:t>Fuel &amp; Chemical Design</a:t>
            </a:r>
          </a:p>
        </p:txBody>
      </p:sp>
      <p:sp>
        <p:nvSpPr>
          <p:cNvPr id="22" name="Textfeld 21">
            <a:extLst>
              <a:ext uri="{FF2B5EF4-FFF2-40B4-BE49-F238E27FC236}">
                <a16:creationId xmlns:a16="http://schemas.microsoft.com/office/drawing/2014/main" id="{0711A9FD-2820-4018-9DE8-2AAD1CED9823}"/>
              </a:ext>
            </a:extLst>
          </p:cNvPr>
          <p:cNvSpPr txBox="1"/>
          <p:nvPr/>
        </p:nvSpPr>
        <p:spPr>
          <a:xfrm>
            <a:off x="8324008" y="3560410"/>
            <a:ext cx="2095445" cy="369332"/>
          </a:xfrm>
          <a:prstGeom prst="rect">
            <a:avLst/>
          </a:prstGeom>
          <a:noFill/>
        </p:spPr>
        <p:txBody>
          <a:bodyPr wrap="none" rtlCol="0">
            <a:spAutoFit/>
          </a:bodyPr>
          <a:lstStyle/>
          <a:p>
            <a:r>
              <a:rPr lang="en-US" dirty="0">
                <a:solidFill>
                  <a:schemeClr val="bg1"/>
                </a:solidFill>
              </a:rPr>
              <a:t>System Expansion</a:t>
            </a:r>
          </a:p>
        </p:txBody>
      </p:sp>
      <p:sp>
        <p:nvSpPr>
          <p:cNvPr id="25" name="Rechteck 24">
            <a:extLst>
              <a:ext uri="{FF2B5EF4-FFF2-40B4-BE49-F238E27FC236}">
                <a16:creationId xmlns:a16="http://schemas.microsoft.com/office/drawing/2014/main" id="{1B4D845E-D607-4F0E-AD40-3519902E4E56}"/>
              </a:ext>
            </a:extLst>
          </p:cNvPr>
          <p:cNvSpPr/>
          <p:nvPr/>
        </p:nvSpPr>
        <p:spPr>
          <a:xfrm>
            <a:off x="2080427" y="1249147"/>
            <a:ext cx="3256071" cy="1231106"/>
          </a:xfrm>
          <a:prstGeom prst="rect">
            <a:avLst/>
          </a:prstGeom>
        </p:spPr>
        <p:txBody>
          <a:bodyPr wrap="square">
            <a:spAutoFit/>
          </a:bodyPr>
          <a:lstStyle/>
          <a:p>
            <a:r>
              <a:rPr lang="en-US" altLang="en-US" sz="2000" dirty="0">
                <a:solidFill>
                  <a:srgbClr val="F6A700"/>
                </a:solidFill>
              </a:rPr>
              <a:t>Product – Process Design</a:t>
            </a:r>
          </a:p>
          <a:p>
            <a:pPr marL="266700" lvl="1"/>
            <a:r>
              <a:rPr lang="en-US" dirty="0"/>
              <a:t>production – propulsion</a:t>
            </a:r>
          </a:p>
          <a:p>
            <a:pPr marL="266700" lvl="1"/>
            <a:r>
              <a:rPr lang="en-US" dirty="0"/>
              <a:t>fuel/chemical – process</a:t>
            </a:r>
          </a:p>
          <a:p>
            <a:pPr marL="266700" lvl="1"/>
            <a:r>
              <a:rPr lang="en-US" dirty="0"/>
              <a:t>optimization &amp; prediction</a:t>
            </a:r>
          </a:p>
        </p:txBody>
      </p:sp>
      <p:sp>
        <p:nvSpPr>
          <p:cNvPr id="26" name="Rechteck 25">
            <a:extLst>
              <a:ext uri="{FF2B5EF4-FFF2-40B4-BE49-F238E27FC236}">
                <a16:creationId xmlns:a16="http://schemas.microsoft.com/office/drawing/2014/main" id="{6E702047-17B1-4583-AA97-4502C708A0A2}"/>
              </a:ext>
            </a:extLst>
          </p:cNvPr>
          <p:cNvSpPr/>
          <p:nvPr/>
        </p:nvSpPr>
        <p:spPr>
          <a:xfrm>
            <a:off x="5295898" y="1258855"/>
            <a:ext cx="3749987" cy="1231106"/>
          </a:xfrm>
          <a:prstGeom prst="rect">
            <a:avLst/>
          </a:prstGeom>
        </p:spPr>
        <p:txBody>
          <a:bodyPr wrap="square">
            <a:spAutoFit/>
          </a:bodyPr>
          <a:lstStyle/>
          <a:p>
            <a:pPr lvl="0" algn="ctr"/>
            <a:r>
              <a:rPr lang="en-US" altLang="en-US" sz="2000" dirty="0">
                <a:solidFill>
                  <a:srgbClr val="F6A700"/>
                </a:solidFill>
              </a:rPr>
              <a:t>Conversion System</a:t>
            </a:r>
          </a:p>
          <a:p>
            <a:pPr marL="266700" lvl="1" algn="ctr"/>
            <a:r>
              <a:rPr lang="en-US" dirty="0"/>
              <a:t>behavior, unintended effects, interrelations, communication</a:t>
            </a:r>
          </a:p>
          <a:p>
            <a:pPr marL="266700" lvl="1" algn="ctr"/>
            <a:r>
              <a:rPr lang="en-US" dirty="0"/>
              <a:t>analysis, prediction, prescription</a:t>
            </a:r>
            <a:endParaRPr lang="en-US" sz="2000" dirty="0">
              <a:solidFill>
                <a:srgbClr val="006065"/>
              </a:solidFill>
            </a:endParaRPr>
          </a:p>
        </p:txBody>
      </p:sp>
    </p:spTree>
    <p:extLst>
      <p:ext uri="{BB962C8B-B14F-4D97-AF65-F5344CB8AC3E}">
        <p14:creationId xmlns:p14="http://schemas.microsoft.com/office/powerpoint/2010/main" val="37614150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245652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707"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05FE6727-41CC-4746-A884-AAAB75771AC7}"/>
              </a:ext>
            </a:extLst>
          </p:cNvPr>
          <p:cNvSpPr/>
          <p:nvPr/>
        </p:nvSpPr>
        <p:spPr>
          <a:xfrm>
            <a:off x="3742532" y="3380394"/>
            <a:ext cx="7633514" cy="2335292"/>
          </a:xfrm>
          <a:prstGeom prst="rect">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Fuel &amp; Chemical Conversion System</a:t>
            </a:r>
          </a:p>
          <a:p>
            <a:pPr algn="ctr"/>
            <a:r>
              <a:rPr lang="en-US" sz="1400" dirty="0">
                <a:solidFill>
                  <a:schemeClr val="bg1"/>
                </a:solidFill>
              </a:rPr>
              <a:t>multisectoral global model</a:t>
            </a:r>
          </a:p>
        </p:txBody>
      </p:sp>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6"/>
          <a:srcRect l="18807" r="17517"/>
          <a:stretch/>
        </p:blipFill>
        <p:spPr>
          <a:xfrm>
            <a:off x="1994295" y="3723139"/>
            <a:ext cx="1686541" cy="1609933"/>
          </a:xfrm>
          <a:prstGeom prst="rect">
            <a:avLst/>
          </a:prstGeom>
        </p:spPr>
      </p:pic>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80427" y="1249147"/>
            <a:ext cx="3256071" cy="1231106"/>
          </a:xfrm>
          <a:prstGeom prst="rect">
            <a:avLst/>
          </a:prstGeom>
        </p:spPr>
        <p:txBody>
          <a:bodyPr wrap="square">
            <a:spAutoFit/>
          </a:bodyPr>
          <a:lstStyle/>
          <a:p>
            <a:r>
              <a:rPr lang="en-US" altLang="en-US" sz="2000" dirty="0">
                <a:solidFill>
                  <a:srgbClr val="F6A700"/>
                </a:solidFill>
              </a:rPr>
              <a:t>Product – Process Design</a:t>
            </a:r>
          </a:p>
          <a:p>
            <a:pPr marL="266700" lvl="1"/>
            <a:r>
              <a:rPr lang="en-US" dirty="0"/>
              <a:t>production – propulsion</a:t>
            </a:r>
          </a:p>
          <a:p>
            <a:pPr marL="266700" lvl="1"/>
            <a:r>
              <a:rPr lang="en-US" dirty="0"/>
              <a:t>fuel/chemical – process</a:t>
            </a:r>
          </a:p>
          <a:p>
            <a:pPr marL="266700" lvl="1"/>
            <a:r>
              <a:rPr lang="en-US" dirty="0"/>
              <a:t>optimization &amp; prediction</a:t>
            </a:r>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grpSp>
        <p:nvGrpSpPr>
          <p:cNvPr id="10" name="Gruppieren 9">
            <a:extLst>
              <a:ext uri="{FF2B5EF4-FFF2-40B4-BE49-F238E27FC236}">
                <a16:creationId xmlns:a16="http://schemas.microsoft.com/office/drawing/2014/main" id="{F17AEFFC-5919-48A0-98E2-28D50319BE3B}"/>
              </a:ext>
            </a:extLst>
          </p:cNvPr>
          <p:cNvGrpSpPr>
            <a:grpSpLocks noChangeAspect="1"/>
          </p:cNvGrpSpPr>
          <p:nvPr/>
        </p:nvGrpSpPr>
        <p:grpSpPr>
          <a:xfrm>
            <a:off x="3576389" y="4134319"/>
            <a:ext cx="216935" cy="787572"/>
            <a:chOff x="4836551" y="4107044"/>
            <a:chExt cx="347364" cy="1261097"/>
          </a:xfrm>
          <a:solidFill>
            <a:srgbClr val="1C5DAB"/>
          </a:solidFill>
        </p:grpSpPr>
        <p:sp>
          <p:nvSpPr>
            <p:cNvPr id="20" name="Pfeil: nach links und rechts 19">
              <a:extLst>
                <a:ext uri="{FF2B5EF4-FFF2-40B4-BE49-F238E27FC236}">
                  <a16:creationId xmlns:a16="http://schemas.microsoft.com/office/drawing/2014/main" id="{892155BF-37C0-4323-8DDC-7565D4EC4E40}"/>
                </a:ext>
              </a:extLst>
            </p:cNvPr>
            <p:cNvSpPr/>
            <p:nvPr/>
          </p:nvSpPr>
          <p:spPr>
            <a:xfrm>
              <a:off x="4836551" y="5167532"/>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feil: nach links und rechts 20">
              <a:extLst>
                <a:ext uri="{FF2B5EF4-FFF2-40B4-BE49-F238E27FC236}">
                  <a16:creationId xmlns:a16="http://schemas.microsoft.com/office/drawing/2014/main" id="{A1D9617D-879C-4283-BF32-C1A4F7CC5D63}"/>
                </a:ext>
              </a:extLst>
            </p:cNvPr>
            <p:cNvSpPr/>
            <p:nvPr/>
          </p:nvSpPr>
          <p:spPr>
            <a:xfrm>
              <a:off x="4836551" y="4107044"/>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3982848" y="4219302"/>
            <a:ext cx="3526336" cy="1440000"/>
          </a:xfrm>
          <a:prstGeom prst="rect">
            <a:avLst/>
          </a:prstGeom>
          <a:ln>
            <a:solidFill>
              <a:srgbClr val="0070C0"/>
            </a:solidFill>
          </a:ln>
        </p:spPr>
      </p:pic>
      <p:sp>
        <p:nvSpPr>
          <p:cNvPr id="5" name="Rechteck 4">
            <a:extLst>
              <a:ext uri="{FF2B5EF4-FFF2-40B4-BE49-F238E27FC236}">
                <a16:creationId xmlns:a16="http://schemas.microsoft.com/office/drawing/2014/main" id="{E53C5B96-7F4C-49CB-9415-C61F4C7CBB06}"/>
              </a:ext>
            </a:extLst>
          </p:cNvPr>
          <p:cNvSpPr/>
          <p:nvPr/>
        </p:nvSpPr>
        <p:spPr>
          <a:xfrm>
            <a:off x="7607731" y="4219302"/>
            <a:ext cx="3528000" cy="1440000"/>
          </a:xfrm>
          <a:prstGeom prst="rect">
            <a:avLst/>
          </a:prstGeom>
          <a:solidFill>
            <a:schemeClr val="bg1"/>
          </a:solidFill>
          <a:ln w="9525">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lvl="1" indent="-300038">
              <a:lnSpc>
                <a:spcPct val="90000"/>
              </a:lnSpc>
              <a:spcBef>
                <a:spcPts val="600"/>
              </a:spcBef>
              <a:defRPr/>
            </a:pPr>
            <a:r>
              <a:rPr lang="en-US" sz="1600" dirty="0">
                <a:solidFill>
                  <a:srgbClr val="F6A700"/>
                </a:solidFill>
                <a:latin typeface="+mj-lt"/>
                <a:cs typeface="Arial" panose="020B0604020202020204" pitchFamily="34" charset="0"/>
              </a:rPr>
              <a:t>Competitive</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chemicals &amp; fuels, energy</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process paths</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demand sectors</a:t>
            </a:r>
            <a:endParaRPr lang="en-US" sz="1600" dirty="0"/>
          </a:p>
        </p:txBody>
      </p:sp>
      <p:grpSp>
        <p:nvGrpSpPr>
          <p:cNvPr id="14" name="Gruppieren 13">
            <a:extLst>
              <a:ext uri="{FF2B5EF4-FFF2-40B4-BE49-F238E27FC236}">
                <a16:creationId xmlns:a16="http://schemas.microsoft.com/office/drawing/2014/main" id="{68CE31AD-E8DF-4B7D-9239-136737EBE213}"/>
              </a:ext>
            </a:extLst>
          </p:cNvPr>
          <p:cNvGrpSpPr>
            <a:grpSpLocks noChangeAspect="1"/>
          </p:cNvGrpSpPr>
          <p:nvPr/>
        </p:nvGrpSpPr>
        <p:grpSpPr>
          <a:xfrm>
            <a:off x="7327860" y="4707873"/>
            <a:ext cx="462859" cy="462859"/>
            <a:chOff x="8976852" y="2654710"/>
            <a:chExt cx="900000" cy="900000"/>
          </a:xfrm>
        </p:grpSpPr>
        <p:sp>
          <p:nvSpPr>
            <p:cNvPr id="13" name="Ellipse 12">
              <a:extLst>
                <a:ext uri="{FF2B5EF4-FFF2-40B4-BE49-F238E27FC236}">
                  <a16:creationId xmlns:a16="http://schemas.microsoft.com/office/drawing/2014/main" id="{3EE54A47-D9F0-47D3-B88C-7DFC28A2D6F0}"/>
                </a:ext>
              </a:extLst>
            </p:cNvPr>
            <p:cNvSpPr/>
            <p:nvPr/>
          </p:nvSpPr>
          <p:spPr>
            <a:xfrm>
              <a:off x="8976852" y="2654710"/>
              <a:ext cx="900000" cy="900000"/>
            </a:xfrm>
            <a:prstGeom prst="ellipse">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Hinzufügen">
              <a:extLst>
                <a:ext uri="{FF2B5EF4-FFF2-40B4-BE49-F238E27FC236}">
                  <a16:creationId xmlns:a16="http://schemas.microsoft.com/office/drawing/2014/main" id="{496C41FE-A583-4BE2-8894-0119FD5D7A2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66852" y="2744710"/>
              <a:ext cx="720000" cy="720000"/>
            </a:xfrm>
            <a:prstGeom prst="rect">
              <a:avLst/>
            </a:prstGeom>
          </p:spPr>
        </p:pic>
      </p:grpSp>
      <p:sp>
        <p:nvSpPr>
          <p:cNvPr id="15" name="Textfeld 14">
            <a:extLst>
              <a:ext uri="{FF2B5EF4-FFF2-40B4-BE49-F238E27FC236}">
                <a16:creationId xmlns:a16="http://schemas.microsoft.com/office/drawing/2014/main" id="{D0324728-FE10-435A-9413-5078D9CE22DC}"/>
              </a:ext>
            </a:extLst>
          </p:cNvPr>
          <p:cNvSpPr txBox="1"/>
          <p:nvPr/>
        </p:nvSpPr>
        <p:spPr>
          <a:xfrm>
            <a:off x="4416165" y="3849970"/>
            <a:ext cx="2659702" cy="369332"/>
          </a:xfrm>
          <a:prstGeom prst="rect">
            <a:avLst/>
          </a:prstGeom>
          <a:noFill/>
        </p:spPr>
        <p:txBody>
          <a:bodyPr wrap="none" rtlCol="0">
            <a:spAutoFit/>
          </a:bodyPr>
          <a:lstStyle/>
          <a:p>
            <a:r>
              <a:rPr lang="en-US" dirty="0">
                <a:solidFill>
                  <a:schemeClr val="bg1"/>
                </a:solidFill>
              </a:rPr>
              <a:t>Fuel &amp; Chemical Design</a:t>
            </a:r>
          </a:p>
        </p:txBody>
      </p:sp>
      <p:sp>
        <p:nvSpPr>
          <p:cNvPr id="22" name="Textfeld 21">
            <a:extLst>
              <a:ext uri="{FF2B5EF4-FFF2-40B4-BE49-F238E27FC236}">
                <a16:creationId xmlns:a16="http://schemas.microsoft.com/office/drawing/2014/main" id="{0711A9FD-2820-4018-9DE8-2AAD1CED9823}"/>
              </a:ext>
            </a:extLst>
          </p:cNvPr>
          <p:cNvSpPr txBox="1"/>
          <p:nvPr/>
        </p:nvSpPr>
        <p:spPr>
          <a:xfrm>
            <a:off x="8324008" y="3849970"/>
            <a:ext cx="2095445" cy="369332"/>
          </a:xfrm>
          <a:prstGeom prst="rect">
            <a:avLst/>
          </a:prstGeom>
          <a:noFill/>
        </p:spPr>
        <p:txBody>
          <a:bodyPr wrap="none" rtlCol="0">
            <a:spAutoFit/>
          </a:bodyPr>
          <a:lstStyle/>
          <a:p>
            <a:r>
              <a:rPr lang="en-US" dirty="0">
                <a:solidFill>
                  <a:schemeClr val="bg1"/>
                </a:solidFill>
              </a:rPr>
              <a:t>System Expansion</a:t>
            </a:r>
          </a:p>
        </p:txBody>
      </p:sp>
      <p:sp>
        <p:nvSpPr>
          <p:cNvPr id="23" name="Rechteck 22">
            <a:extLst>
              <a:ext uri="{FF2B5EF4-FFF2-40B4-BE49-F238E27FC236}">
                <a16:creationId xmlns:a16="http://schemas.microsoft.com/office/drawing/2014/main" id="{6E974B79-C114-4D9C-B77B-216845673DD7}"/>
              </a:ext>
            </a:extLst>
          </p:cNvPr>
          <p:cNvSpPr/>
          <p:nvPr/>
        </p:nvSpPr>
        <p:spPr>
          <a:xfrm>
            <a:off x="5295898" y="1258855"/>
            <a:ext cx="3749987" cy="1231106"/>
          </a:xfrm>
          <a:prstGeom prst="rect">
            <a:avLst/>
          </a:prstGeom>
        </p:spPr>
        <p:txBody>
          <a:bodyPr wrap="square">
            <a:spAutoFit/>
          </a:bodyPr>
          <a:lstStyle/>
          <a:p>
            <a:pPr lvl="0" algn="ctr"/>
            <a:r>
              <a:rPr lang="en-US" altLang="en-US" sz="2000" dirty="0">
                <a:solidFill>
                  <a:srgbClr val="F6A700"/>
                </a:solidFill>
              </a:rPr>
              <a:t>Conversion System</a:t>
            </a:r>
          </a:p>
          <a:p>
            <a:pPr marL="266700" lvl="1" algn="ctr"/>
            <a:r>
              <a:rPr lang="en-US" dirty="0"/>
              <a:t>behavior, unintended effects, interrelations, communication</a:t>
            </a:r>
          </a:p>
          <a:p>
            <a:pPr marL="266700" lvl="1" algn="ctr"/>
            <a:r>
              <a:rPr lang="en-US" dirty="0"/>
              <a:t>analysis, prediction, prescription</a:t>
            </a:r>
            <a:endParaRPr lang="en-US" sz="2000" dirty="0">
              <a:solidFill>
                <a:srgbClr val="006065"/>
              </a:solidFill>
            </a:endParaRPr>
          </a:p>
        </p:txBody>
      </p:sp>
      <p:sp>
        <p:nvSpPr>
          <p:cNvPr id="8" name="Rechteck 7">
            <a:extLst>
              <a:ext uri="{FF2B5EF4-FFF2-40B4-BE49-F238E27FC236}">
                <a16:creationId xmlns:a16="http://schemas.microsoft.com/office/drawing/2014/main" id="{2DAB0C87-0F81-4DAC-B8FC-2A25DAA81E20}"/>
              </a:ext>
            </a:extLst>
          </p:cNvPr>
          <p:cNvSpPr/>
          <p:nvPr/>
        </p:nvSpPr>
        <p:spPr>
          <a:xfrm>
            <a:off x="3742532"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Stakeholders</a:t>
            </a:r>
          </a:p>
          <a:p>
            <a:pPr algn="ctr"/>
            <a:r>
              <a:rPr lang="en-US" sz="1200" dirty="0"/>
              <a:t>Perspectives </a:t>
            </a:r>
            <a:r>
              <a:rPr lang="en-US" sz="1200" dirty="0">
                <a:sym typeface="Wingdings" panose="05000000000000000000" pitchFamily="2" charset="2"/>
              </a:rPr>
              <a:t> Incentives</a:t>
            </a:r>
            <a:endParaRPr lang="en-US" sz="1200" dirty="0"/>
          </a:p>
        </p:txBody>
      </p:sp>
      <p:sp>
        <p:nvSpPr>
          <p:cNvPr id="31" name="Rechteck 30">
            <a:extLst>
              <a:ext uri="{FF2B5EF4-FFF2-40B4-BE49-F238E27FC236}">
                <a16:creationId xmlns:a16="http://schemas.microsoft.com/office/drawing/2014/main" id="{CD37A091-2531-4D11-9E89-B2C2375BD969}"/>
              </a:ext>
            </a:extLst>
          </p:cNvPr>
          <p:cNvSpPr/>
          <p:nvPr/>
        </p:nvSpPr>
        <p:spPr>
          <a:xfrm>
            <a:off x="8856046"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Systemic Risk</a:t>
            </a:r>
          </a:p>
          <a:p>
            <a:pPr algn="ctr"/>
            <a:r>
              <a:rPr lang="en-US" sz="1200" dirty="0"/>
              <a:t>Stressors </a:t>
            </a:r>
            <a:r>
              <a:rPr lang="en-US" sz="1200" dirty="0">
                <a:sym typeface="Wingdings" panose="05000000000000000000" pitchFamily="2" charset="2"/>
              </a:rPr>
              <a:t> Measures</a:t>
            </a:r>
            <a:endParaRPr lang="en-US" sz="1200" dirty="0"/>
          </a:p>
        </p:txBody>
      </p:sp>
      <p:sp>
        <p:nvSpPr>
          <p:cNvPr id="32" name="Rechteck 31">
            <a:extLst>
              <a:ext uri="{FF2B5EF4-FFF2-40B4-BE49-F238E27FC236}">
                <a16:creationId xmlns:a16="http://schemas.microsoft.com/office/drawing/2014/main" id="{16DD9810-76C4-4499-A86E-88CD27EB580A}"/>
              </a:ext>
            </a:extLst>
          </p:cNvPr>
          <p:cNvSpPr/>
          <p:nvPr/>
        </p:nvSpPr>
        <p:spPr>
          <a:xfrm>
            <a:off x="6299289"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Policies</a:t>
            </a:r>
          </a:p>
          <a:p>
            <a:pPr algn="ctr"/>
            <a:r>
              <a:rPr lang="en-US" sz="1200" dirty="0"/>
              <a:t>Assessment </a:t>
            </a:r>
            <a:r>
              <a:rPr lang="en-US" sz="1200" dirty="0">
                <a:sym typeface="Wingdings" panose="05000000000000000000" pitchFamily="2" charset="2"/>
              </a:rPr>
              <a:t> Design</a:t>
            </a:r>
            <a:endParaRPr lang="en-US" sz="1200" dirty="0"/>
          </a:p>
        </p:txBody>
      </p:sp>
      <p:pic>
        <p:nvPicPr>
          <p:cNvPr id="38" name="Grafik 37" descr="Benutzer">
            <a:extLst>
              <a:ext uri="{FF2B5EF4-FFF2-40B4-BE49-F238E27FC236}">
                <a16:creationId xmlns:a16="http://schemas.microsoft.com/office/drawing/2014/main" id="{B621D341-CF3E-4E19-B8BE-041E2903A97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99589" y="2449457"/>
            <a:ext cx="828000" cy="828000"/>
          </a:xfrm>
          <a:prstGeom prst="rect">
            <a:avLst/>
          </a:prstGeom>
        </p:spPr>
      </p:pic>
      <p:pic>
        <p:nvPicPr>
          <p:cNvPr id="39" name="Grafik 38" descr="Ausrufezeichen">
            <a:extLst>
              <a:ext uri="{FF2B5EF4-FFF2-40B4-BE49-F238E27FC236}">
                <a16:creationId xmlns:a16="http://schemas.microsoft.com/office/drawing/2014/main" id="{57B1BBC1-AA96-4D2A-8780-B74CF945318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75656" y="2594605"/>
            <a:ext cx="720150" cy="720150"/>
          </a:xfrm>
          <a:prstGeom prst="rect">
            <a:avLst/>
          </a:prstGeom>
        </p:spPr>
      </p:pic>
      <p:sp>
        <p:nvSpPr>
          <p:cNvPr id="12" name="Textfeld 11">
            <a:extLst>
              <a:ext uri="{FF2B5EF4-FFF2-40B4-BE49-F238E27FC236}">
                <a16:creationId xmlns:a16="http://schemas.microsoft.com/office/drawing/2014/main" id="{AECD5102-8972-4E66-8AAC-74F2D5CFE656}"/>
              </a:ext>
            </a:extLst>
          </p:cNvPr>
          <p:cNvSpPr txBox="1"/>
          <p:nvPr/>
        </p:nvSpPr>
        <p:spPr>
          <a:xfrm>
            <a:off x="8268280" y="2423207"/>
            <a:ext cx="569387" cy="923330"/>
          </a:xfrm>
          <a:prstGeom prst="rect">
            <a:avLst/>
          </a:prstGeom>
          <a:noFill/>
        </p:spPr>
        <p:txBody>
          <a:bodyPr wrap="none" rtlCol="0">
            <a:spAutoFit/>
          </a:bodyPr>
          <a:lstStyle/>
          <a:p>
            <a:r>
              <a:rPr lang="en-US" sz="5400" dirty="0">
                <a:solidFill>
                  <a:srgbClr val="F6A700"/>
                </a:solidFill>
              </a:rPr>
              <a:t>§</a:t>
            </a:r>
          </a:p>
        </p:txBody>
      </p:sp>
    </p:spTree>
    <p:extLst>
      <p:ext uri="{BB962C8B-B14F-4D97-AF65-F5344CB8AC3E}">
        <p14:creationId xmlns:p14="http://schemas.microsoft.com/office/powerpoint/2010/main" val="35268109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43"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0B8C6855-4DF1-46E4-8874-868092A347C1}"/>
              </a:ext>
            </a:extLst>
          </p:cNvPr>
          <p:cNvSpPr/>
          <p:nvPr/>
        </p:nvSpPr>
        <p:spPr>
          <a:xfrm>
            <a:off x="7472963" y="6039774"/>
            <a:ext cx="5196115" cy="838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eck 3">
            <a:extLst>
              <a:ext uri="{FF2B5EF4-FFF2-40B4-BE49-F238E27FC236}">
                <a16:creationId xmlns:a16="http://schemas.microsoft.com/office/drawing/2014/main" id="{05FE6727-41CC-4746-A884-AAAB75771AC7}"/>
              </a:ext>
            </a:extLst>
          </p:cNvPr>
          <p:cNvSpPr/>
          <p:nvPr/>
        </p:nvSpPr>
        <p:spPr>
          <a:xfrm>
            <a:off x="3742532" y="3380394"/>
            <a:ext cx="7633514" cy="2335292"/>
          </a:xfrm>
          <a:prstGeom prst="rect">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Fuel &amp; Chemical Conversion System</a:t>
            </a:r>
          </a:p>
          <a:p>
            <a:pPr algn="ctr"/>
            <a:r>
              <a:rPr lang="en-US" sz="1400" dirty="0">
                <a:solidFill>
                  <a:schemeClr val="bg1"/>
                </a:solidFill>
              </a:rPr>
              <a:t>multisectoral global model</a:t>
            </a:r>
          </a:p>
        </p:txBody>
      </p:sp>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6"/>
          <a:srcRect l="18807" r="17517"/>
          <a:stretch/>
        </p:blipFill>
        <p:spPr>
          <a:xfrm>
            <a:off x="1994295" y="3723139"/>
            <a:ext cx="1686541" cy="1609933"/>
          </a:xfrm>
          <a:prstGeom prst="rect">
            <a:avLst/>
          </a:prstGeom>
        </p:spPr>
      </p:pic>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80427" y="1249147"/>
            <a:ext cx="3256071" cy="1231106"/>
          </a:xfrm>
          <a:prstGeom prst="rect">
            <a:avLst/>
          </a:prstGeom>
        </p:spPr>
        <p:txBody>
          <a:bodyPr wrap="square">
            <a:spAutoFit/>
          </a:bodyPr>
          <a:lstStyle/>
          <a:p>
            <a:r>
              <a:rPr lang="en-US" altLang="en-US" sz="2000" dirty="0">
                <a:solidFill>
                  <a:srgbClr val="F6A700"/>
                </a:solidFill>
              </a:rPr>
              <a:t>Product – Process Design</a:t>
            </a:r>
          </a:p>
          <a:p>
            <a:pPr marL="266700" lvl="1"/>
            <a:r>
              <a:rPr lang="en-US" dirty="0"/>
              <a:t>production – propulsion</a:t>
            </a:r>
          </a:p>
          <a:p>
            <a:pPr marL="266700" lvl="1"/>
            <a:r>
              <a:rPr lang="en-US" dirty="0"/>
              <a:t>fuel/chemical – process</a:t>
            </a:r>
          </a:p>
          <a:p>
            <a:pPr marL="266700" lvl="1"/>
            <a:r>
              <a:rPr lang="en-US" dirty="0"/>
              <a:t>optimization &amp; prediction</a:t>
            </a:r>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grpSp>
        <p:nvGrpSpPr>
          <p:cNvPr id="10" name="Gruppieren 9">
            <a:extLst>
              <a:ext uri="{FF2B5EF4-FFF2-40B4-BE49-F238E27FC236}">
                <a16:creationId xmlns:a16="http://schemas.microsoft.com/office/drawing/2014/main" id="{F17AEFFC-5919-48A0-98E2-28D50319BE3B}"/>
              </a:ext>
            </a:extLst>
          </p:cNvPr>
          <p:cNvGrpSpPr>
            <a:grpSpLocks noChangeAspect="1"/>
          </p:cNvGrpSpPr>
          <p:nvPr/>
        </p:nvGrpSpPr>
        <p:grpSpPr>
          <a:xfrm>
            <a:off x="3576389" y="4134319"/>
            <a:ext cx="216935" cy="787572"/>
            <a:chOff x="4836551" y="4107044"/>
            <a:chExt cx="347364" cy="1261097"/>
          </a:xfrm>
          <a:solidFill>
            <a:srgbClr val="1C5DAB"/>
          </a:solidFill>
        </p:grpSpPr>
        <p:sp>
          <p:nvSpPr>
            <p:cNvPr id="20" name="Pfeil: nach links und rechts 19">
              <a:extLst>
                <a:ext uri="{FF2B5EF4-FFF2-40B4-BE49-F238E27FC236}">
                  <a16:creationId xmlns:a16="http://schemas.microsoft.com/office/drawing/2014/main" id="{892155BF-37C0-4323-8DDC-7565D4EC4E40}"/>
                </a:ext>
              </a:extLst>
            </p:cNvPr>
            <p:cNvSpPr/>
            <p:nvPr/>
          </p:nvSpPr>
          <p:spPr>
            <a:xfrm>
              <a:off x="4836551" y="5167532"/>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feil: nach links und rechts 20">
              <a:extLst>
                <a:ext uri="{FF2B5EF4-FFF2-40B4-BE49-F238E27FC236}">
                  <a16:creationId xmlns:a16="http://schemas.microsoft.com/office/drawing/2014/main" id="{A1D9617D-879C-4283-BF32-C1A4F7CC5D63}"/>
                </a:ext>
              </a:extLst>
            </p:cNvPr>
            <p:cNvSpPr/>
            <p:nvPr/>
          </p:nvSpPr>
          <p:spPr>
            <a:xfrm>
              <a:off x="4836551" y="4107044"/>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3982848" y="4219302"/>
            <a:ext cx="3526336" cy="1440000"/>
          </a:xfrm>
          <a:prstGeom prst="rect">
            <a:avLst/>
          </a:prstGeom>
          <a:ln>
            <a:solidFill>
              <a:srgbClr val="0070C0"/>
            </a:solidFill>
          </a:ln>
        </p:spPr>
      </p:pic>
      <p:sp>
        <p:nvSpPr>
          <p:cNvPr id="5" name="Rechteck 4">
            <a:extLst>
              <a:ext uri="{FF2B5EF4-FFF2-40B4-BE49-F238E27FC236}">
                <a16:creationId xmlns:a16="http://schemas.microsoft.com/office/drawing/2014/main" id="{E53C5B96-7F4C-49CB-9415-C61F4C7CBB06}"/>
              </a:ext>
            </a:extLst>
          </p:cNvPr>
          <p:cNvSpPr/>
          <p:nvPr/>
        </p:nvSpPr>
        <p:spPr>
          <a:xfrm>
            <a:off x="7607731" y="4219302"/>
            <a:ext cx="3528000" cy="1440000"/>
          </a:xfrm>
          <a:prstGeom prst="rect">
            <a:avLst/>
          </a:prstGeom>
          <a:solidFill>
            <a:schemeClr val="bg1"/>
          </a:solidFill>
          <a:ln w="9525">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lvl="1" indent="-300038">
              <a:lnSpc>
                <a:spcPct val="90000"/>
              </a:lnSpc>
              <a:spcBef>
                <a:spcPts val="600"/>
              </a:spcBef>
              <a:defRPr/>
            </a:pPr>
            <a:r>
              <a:rPr lang="en-US" sz="1600" dirty="0">
                <a:solidFill>
                  <a:srgbClr val="F6A700"/>
                </a:solidFill>
                <a:latin typeface="+mj-lt"/>
                <a:cs typeface="Arial" panose="020B0604020202020204" pitchFamily="34" charset="0"/>
              </a:rPr>
              <a:t>Competitive</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chemicals &amp; fuels, energy</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process paths</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demand sectors</a:t>
            </a:r>
            <a:endParaRPr lang="en-US" sz="1600" dirty="0"/>
          </a:p>
        </p:txBody>
      </p:sp>
      <p:grpSp>
        <p:nvGrpSpPr>
          <p:cNvPr id="14" name="Gruppieren 13">
            <a:extLst>
              <a:ext uri="{FF2B5EF4-FFF2-40B4-BE49-F238E27FC236}">
                <a16:creationId xmlns:a16="http://schemas.microsoft.com/office/drawing/2014/main" id="{68CE31AD-E8DF-4B7D-9239-136737EBE213}"/>
              </a:ext>
            </a:extLst>
          </p:cNvPr>
          <p:cNvGrpSpPr>
            <a:grpSpLocks noChangeAspect="1"/>
          </p:cNvGrpSpPr>
          <p:nvPr/>
        </p:nvGrpSpPr>
        <p:grpSpPr>
          <a:xfrm>
            <a:off x="7327860" y="4707873"/>
            <a:ext cx="462859" cy="462859"/>
            <a:chOff x="8976852" y="2654710"/>
            <a:chExt cx="900000" cy="900000"/>
          </a:xfrm>
        </p:grpSpPr>
        <p:sp>
          <p:nvSpPr>
            <p:cNvPr id="13" name="Ellipse 12">
              <a:extLst>
                <a:ext uri="{FF2B5EF4-FFF2-40B4-BE49-F238E27FC236}">
                  <a16:creationId xmlns:a16="http://schemas.microsoft.com/office/drawing/2014/main" id="{3EE54A47-D9F0-47D3-B88C-7DFC28A2D6F0}"/>
                </a:ext>
              </a:extLst>
            </p:cNvPr>
            <p:cNvSpPr/>
            <p:nvPr/>
          </p:nvSpPr>
          <p:spPr>
            <a:xfrm>
              <a:off x="8976852" y="2654710"/>
              <a:ext cx="900000" cy="900000"/>
            </a:xfrm>
            <a:prstGeom prst="ellipse">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Hinzufügen">
              <a:extLst>
                <a:ext uri="{FF2B5EF4-FFF2-40B4-BE49-F238E27FC236}">
                  <a16:creationId xmlns:a16="http://schemas.microsoft.com/office/drawing/2014/main" id="{496C41FE-A583-4BE2-8894-0119FD5D7A2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66852" y="2744710"/>
              <a:ext cx="720000" cy="720000"/>
            </a:xfrm>
            <a:prstGeom prst="rect">
              <a:avLst/>
            </a:prstGeom>
          </p:spPr>
        </p:pic>
      </p:grpSp>
      <p:sp>
        <p:nvSpPr>
          <p:cNvPr id="15" name="Textfeld 14">
            <a:extLst>
              <a:ext uri="{FF2B5EF4-FFF2-40B4-BE49-F238E27FC236}">
                <a16:creationId xmlns:a16="http://schemas.microsoft.com/office/drawing/2014/main" id="{D0324728-FE10-435A-9413-5078D9CE22DC}"/>
              </a:ext>
            </a:extLst>
          </p:cNvPr>
          <p:cNvSpPr txBox="1"/>
          <p:nvPr/>
        </p:nvSpPr>
        <p:spPr>
          <a:xfrm>
            <a:off x="4416165" y="3849970"/>
            <a:ext cx="2659702" cy="369332"/>
          </a:xfrm>
          <a:prstGeom prst="rect">
            <a:avLst/>
          </a:prstGeom>
          <a:noFill/>
        </p:spPr>
        <p:txBody>
          <a:bodyPr wrap="none" rtlCol="0">
            <a:spAutoFit/>
          </a:bodyPr>
          <a:lstStyle/>
          <a:p>
            <a:r>
              <a:rPr lang="en-US" dirty="0">
                <a:solidFill>
                  <a:schemeClr val="bg1"/>
                </a:solidFill>
              </a:rPr>
              <a:t>Fuel &amp; Chemical Design</a:t>
            </a:r>
          </a:p>
        </p:txBody>
      </p:sp>
      <p:sp>
        <p:nvSpPr>
          <p:cNvPr id="22" name="Textfeld 21">
            <a:extLst>
              <a:ext uri="{FF2B5EF4-FFF2-40B4-BE49-F238E27FC236}">
                <a16:creationId xmlns:a16="http://schemas.microsoft.com/office/drawing/2014/main" id="{0711A9FD-2820-4018-9DE8-2AAD1CED9823}"/>
              </a:ext>
            </a:extLst>
          </p:cNvPr>
          <p:cNvSpPr txBox="1"/>
          <p:nvPr/>
        </p:nvSpPr>
        <p:spPr>
          <a:xfrm>
            <a:off x="8324008" y="3849970"/>
            <a:ext cx="2095445" cy="369332"/>
          </a:xfrm>
          <a:prstGeom prst="rect">
            <a:avLst/>
          </a:prstGeom>
          <a:noFill/>
        </p:spPr>
        <p:txBody>
          <a:bodyPr wrap="none" rtlCol="0">
            <a:spAutoFit/>
          </a:bodyPr>
          <a:lstStyle/>
          <a:p>
            <a:r>
              <a:rPr lang="en-US" dirty="0">
                <a:solidFill>
                  <a:schemeClr val="bg1"/>
                </a:solidFill>
              </a:rPr>
              <a:t>System Expansion</a:t>
            </a:r>
          </a:p>
        </p:txBody>
      </p:sp>
      <p:sp>
        <p:nvSpPr>
          <p:cNvPr id="23" name="Rechteck 22">
            <a:extLst>
              <a:ext uri="{FF2B5EF4-FFF2-40B4-BE49-F238E27FC236}">
                <a16:creationId xmlns:a16="http://schemas.microsoft.com/office/drawing/2014/main" id="{6E974B79-C114-4D9C-B77B-216845673DD7}"/>
              </a:ext>
            </a:extLst>
          </p:cNvPr>
          <p:cNvSpPr/>
          <p:nvPr/>
        </p:nvSpPr>
        <p:spPr>
          <a:xfrm>
            <a:off x="5295898" y="1258855"/>
            <a:ext cx="3749987" cy="1231106"/>
          </a:xfrm>
          <a:prstGeom prst="rect">
            <a:avLst/>
          </a:prstGeom>
        </p:spPr>
        <p:txBody>
          <a:bodyPr wrap="square">
            <a:spAutoFit/>
          </a:bodyPr>
          <a:lstStyle/>
          <a:p>
            <a:pPr lvl="0" algn="ctr"/>
            <a:r>
              <a:rPr lang="en-US" altLang="en-US" sz="2000" dirty="0">
                <a:solidFill>
                  <a:srgbClr val="F6A700"/>
                </a:solidFill>
              </a:rPr>
              <a:t>Conversion System</a:t>
            </a:r>
          </a:p>
          <a:p>
            <a:pPr marL="266700" lvl="1" algn="ctr"/>
            <a:r>
              <a:rPr lang="en-US" dirty="0"/>
              <a:t>behavior, unintended effects, interrelations, communication</a:t>
            </a:r>
          </a:p>
          <a:p>
            <a:pPr marL="266700" lvl="1" algn="ctr"/>
            <a:r>
              <a:rPr lang="en-US" dirty="0"/>
              <a:t>analysis, prediction, prescription</a:t>
            </a:r>
            <a:endParaRPr lang="en-US" sz="2000" dirty="0">
              <a:solidFill>
                <a:srgbClr val="006065"/>
              </a:solidFill>
            </a:endParaRPr>
          </a:p>
        </p:txBody>
      </p:sp>
      <p:sp>
        <p:nvSpPr>
          <p:cNvPr id="8" name="Rechteck 7">
            <a:extLst>
              <a:ext uri="{FF2B5EF4-FFF2-40B4-BE49-F238E27FC236}">
                <a16:creationId xmlns:a16="http://schemas.microsoft.com/office/drawing/2014/main" id="{2DAB0C87-0F81-4DAC-B8FC-2A25DAA81E20}"/>
              </a:ext>
            </a:extLst>
          </p:cNvPr>
          <p:cNvSpPr/>
          <p:nvPr/>
        </p:nvSpPr>
        <p:spPr>
          <a:xfrm>
            <a:off x="3742532"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Stakeholders</a:t>
            </a:r>
          </a:p>
          <a:p>
            <a:pPr algn="ctr"/>
            <a:r>
              <a:rPr lang="en-US" sz="1200" dirty="0"/>
              <a:t>Perspectives </a:t>
            </a:r>
            <a:r>
              <a:rPr lang="en-US" sz="1200" dirty="0">
                <a:sym typeface="Wingdings" panose="05000000000000000000" pitchFamily="2" charset="2"/>
              </a:rPr>
              <a:t> Incentives</a:t>
            </a:r>
            <a:endParaRPr lang="en-US" sz="1200" dirty="0"/>
          </a:p>
        </p:txBody>
      </p:sp>
      <p:sp>
        <p:nvSpPr>
          <p:cNvPr id="31" name="Rechteck 30">
            <a:extLst>
              <a:ext uri="{FF2B5EF4-FFF2-40B4-BE49-F238E27FC236}">
                <a16:creationId xmlns:a16="http://schemas.microsoft.com/office/drawing/2014/main" id="{CD37A091-2531-4D11-9E89-B2C2375BD969}"/>
              </a:ext>
            </a:extLst>
          </p:cNvPr>
          <p:cNvSpPr/>
          <p:nvPr/>
        </p:nvSpPr>
        <p:spPr>
          <a:xfrm>
            <a:off x="8856046"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Systemic Risk</a:t>
            </a:r>
          </a:p>
          <a:p>
            <a:pPr algn="ctr"/>
            <a:r>
              <a:rPr lang="en-US" sz="1200" dirty="0"/>
              <a:t>Stressors </a:t>
            </a:r>
            <a:r>
              <a:rPr lang="en-US" sz="1200" dirty="0">
                <a:sym typeface="Wingdings" panose="05000000000000000000" pitchFamily="2" charset="2"/>
              </a:rPr>
              <a:t> Measures</a:t>
            </a:r>
            <a:endParaRPr lang="en-US" sz="1200" dirty="0"/>
          </a:p>
        </p:txBody>
      </p:sp>
      <p:sp>
        <p:nvSpPr>
          <p:cNvPr id="32" name="Rechteck 31">
            <a:extLst>
              <a:ext uri="{FF2B5EF4-FFF2-40B4-BE49-F238E27FC236}">
                <a16:creationId xmlns:a16="http://schemas.microsoft.com/office/drawing/2014/main" id="{16DD9810-76C4-4499-A86E-88CD27EB580A}"/>
              </a:ext>
            </a:extLst>
          </p:cNvPr>
          <p:cNvSpPr/>
          <p:nvPr/>
        </p:nvSpPr>
        <p:spPr>
          <a:xfrm>
            <a:off x="6299289"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Policies</a:t>
            </a:r>
          </a:p>
          <a:p>
            <a:pPr algn="ctr"/>
            <a:r>
              <a:rPr lang="en-US" sz="1200" dirty="0"/>
              <a:t>Assessment </a:t>
            </a:r>
            <a:r>
              <a:rPr lang="en-US" sz="1200" dirty="0">
                <a:sym typeface="Wingdings" panose="05000000000000000000" pitchFamily="2" charset="2"/>
              </a:rPr>
              <a:t> Design</a:t>
            </a:r>
            <a:endParaRPr lang="en-US" sz="1200" dirty="0"/>
          </a:p>
        </p:txBody>
      </p:sp>
      <p:sp>
        <p:nvSpPr>
          <p:cNvPr id="34" name="Rechteck 33">
            <a:extLst>
              <a:ext uri="{FF2B5EF4-FFF2-40B4-BE49-F238E27FC236}">
                <a16:creationId xmlns:a16="http://schemas.microsoft.com/office/drawing/2014/main" id="{4E638052-E1F1-4DC8-94C3-51B9B051B475}"/>
              </a:ext>
            </a:extLst>
          </p:cNvPr>
          <p:cNvSpPr/>
          <p:nvPr/>
        </p:nvSpPr>
        <p:spPr>
          <a:xfrm>
            <a:off x="3742532" y="5739866"/>
            <a:ext cx="2520000" cy="774000"/>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a:t>Toxicity</a:t>
            </a:r>
          </a:p>
          <a:p>
            <a:pPr algn="ctr"/>
            <a:r>
              <a:rPr lang="en-US" sz="1200" dirty="0"/>
              <a:t>Endpoints, Prediction &amp; Uncertainties</a:t>
            </a:r>
          </a:p>
        </p:txBody>
      </p:sp>
      <p:sp>
        <p:nvSpPr>
          <p:cNvPr id="36" name="Rechteck 35">
            <a:extLst>
              <a:ext uri="{FF2B5EF4-FFF2-40B4-BE49-F238E27FC236}">
                <a16:creationId xmlns:a16="http://schemas.microsoft.com/office/drawing/2014/main" id="{530C4789-162E-4EF6-ACA3-86D4A4CE5E37}"/>
              </a:ext>
            </a:extLst>
          </p:cNvPr>
          <p:cNvSpPr/>
          <p:nvPr/>
        </p:nvSpPr>
        <p:spPr>
          <a:xfrm>
            <a:off x="6299289" y="5739866"/>
            <a:ext cx="2520000" cy="774000"/>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Policies</a:t>
            </a:r>
          </a:p>
          <a:p>
            <a:pPr algn="ctr"/>
            <a:r>
              <a:rPr lang="en-US" sz="1200" dirty="0"/>
              <a:t>Assessment </a:t>
            </a:r>
            <a:r>
              <a:rPr lang="en-US" sz="1200" dirty="0">
                <a:sym typeface="Wingdings" panose="05000000000000000000" pitchFamily="2" charset="2"/>
              </a:rPr>
              <a:t> Design</a:t>
            </a:r>
            <a:endParaRPr lang="en-US" sz="1200" dirty="0"/>
          </a:p>
        </p:txBody>
      </p:sp>
      <p:pic>
        <p:nvPicPr>
          <p:cNvPr id="38" name="Grafik 37" descr="Benutzer">
            <a:extLst>
              <a:ext uri="{FF2B5EF4-FFF2-40B4-BE49-F238E27FC236}">
                <a16:creationId xmlns:a16="http://schemas.microsoft.com/office/drawing/2014/main" id="{B621D341-CF3E-4E19-B8BE-041E2903A97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99589" y="2449457"/>
            <a:ext cx="828000" cy="828000"/>
          </a:xfrm>
          <a:prstGeom prst="rect">
            <a:avLst/>
          </a:prstGeom>
        </p:spPr>
      </p:pic>
      <p:pic>
        <p:nvPicPr>
          <p:cNvPr id="39" name="Grafik 38" descr="Ausrufezeichen">
            <a:extLst>
              <a:ext uri="{FF2B5EF4-FFF2-40B4-BE49-F238E27FC236}">
                <a16:creationId xmlns:a16="http://schemas.microsoft.com/office/drawing/2014/main" id="{57B1BBC1-AA96-4D2A-8780-B74CF945318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75656" y="2594605"/>
            <a:ext cx="720150" cy="720150"/>
          </a:xfrm>
          <a:prstGeom prst="rect">
            <a:avLst/>
          </a:prstGeom>
        </p:spPr>
      </p:pic>
      <p:pic>
        <p:nvPicPr>
          <p:cNvPr id="40" name="Grafik 39" descr="Gefahr">
            <a:extLst>
              <a:ext uri="{FF2B5EF4-FFF2-40B4-BE49-F238E27FC236}">
                <a16:creationId xmlns:a16="http://schemas.microsoft.com/office/drawing/2014/main" id="{3A4EE68D-1CEE-4506-99F7-A26A883299C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077544" y="5385973"/>
            <a:ext cx="849346" cy="849346"/>
          </a:xfrm>
          <a:prstGeom prst="rect">
            <a:avLst/>
          </a:prstGeom>
        </p:spPr>
      </p:pic>
      <p:sp>
        <p:nvSpPr>
          <p:cNvPr id="35" name="Rechteck 34">
            <a:extLst>
              <a:ext uri="{FF2B5EF4-FFF2-40B4-BE49-F238E27FC236}">
                <a16:creationId xmlns:a16="http://schemas.microsoft.com/office/drawing/2014/main" id="{57BF7085-5936-4F07-A747-E0DEFF9A8696}"/>
              </a:ext>
            </a:extLst>
          </p:cNvPr>
          <p:cNvSpPr/>
          <p:nvPr/>
        </p:nvSpPr>
        <p:spPr>
          <a:xfrm>
            <a:off x="8856046" y="5739866"/>
            <a:ext cx="2520000" cy="774000"/>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a:t>Circular Carbon Economy</a:t>
            </a:r>
          </a:p>
          <a:p>
            <a:pPr algn="ctr"/>
            <a:r>
              <a:rPr lang="en-US" sz="1200" dirty="0"/>
              <a:t>LCA &amp; MFA Integration &amp; Indicators</a:t>
            </a:r>
          </a:p>
        </p:txBody>
      </p:sp>
      <p:pic>
        <p:nvPicPr>
          <p:cNvPr id="41" name="Grafik 40" descr="Pfeil Kreis">
            <a:extLst>
              <a:ext uri="{FF2B5EF4-FFF2-40B4-BE49-F238E27FC236}">
                <a16:creationId xmlns:a16="http://schemas.microsoft.com/office/drawing/2014/main" id="{4CFF3379-258B-438C-8912-E03C356F3B5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117065" y="6073444"/>
            <a:ext cx="792000" cy="792000"/>
          </a:xfrm>
          <a:prstGeom prst="rect">
            <a:avLst/>
          </a:prstGeom>
        </p:spPr>
      </p:pic>
      <p:sp>
        <p:nvSpPr>
          <p:cNvPr id="12" name="Textfeld 11">
            <a:extLst>
              <a:ext uri="{FF2B5EF4-FFF2-40B4-BE49-F238E27FC236}">
                <a16:creationId xmlns:a16="http://schemas.microsoft.com/office/drawing/2014/main" id="{AECD5102-8972-4E66-8AAC-74F2D5CFE656}"/>
              </a:ext>
            </a:extLst>
          </p:cNvPr>
          <p:cNvSpPr txBox="1"/>
          <p:nvPr/>
        </p:nvSpPr>
        <p:spPr>
          <a:xfrm>
            <a:off x="8268280" y="2423207"/>
            <a:ext cx="569387" cy="923330"/>
          </a:xfrm>
          <a:prstGeom prst="rect">
            <a:avLst/>
          </a:prstGeom>
          <a:noFill/>
        </p:spPr>
        <p:txBody>
          <a:bodyPr wrap="none" rtlCol="0">
            <a:spAutoFit/>
          </a:bodyPr>
          <a:lstStyle/>
          <a:p>
            <a:r>
              <a:rPr lang="en-US" sz="5400" dirty="0">
                <a:solidFill>
                  <a:srgbClr val="F6A700"/>
                </a:solidFill>
              </a:rPr>
              <a:t>§</a:t>
            </a:r>
          </a:p>
        </p:txBody>
      </p:sp>
      <p:grpSp>
        <p:nvGrpSpPr>
          <p:cNvPr id="17" name="Gruppieren 16">
            <a:extLst>
              <a:ext uri="{FF2B5EF4-FFF2-40B4-BE49-F238E27FC236}">
                <a16:creationId xmlns:a16="http://schemas.microsoft.com/office/drawing/2014/main" id="{349CDB43-E721-4F4C-9253-F2328BD60D6F}"/>
              </a:ext>
            </a:extLst>
          </p:cNvPr>
          <p:cNvGrpSpPr>
            <a:grpSpLocks noChangeAspect="1"/>
          </p:cNvGrpSpPr>
          <p:nvPr/>
        </p:nvGrpSpPr>
        <p:grpSpPr>
          <a:xfrm>
            <a:off x="6202126" y="5697774"/>
            <a:ext cx="684000" cy="684000"/>
            <a:chOff x="5950117" y="6125540"/>
            <a:chExt cx="900000" cy="900000"/>
          </a:xfrm>
        </p:grpSpPr>
        <p:sp>
          <p:nvSpPr>
            <p:cNvPr id="16" name="Ellipse 15">
              <a:extLst>
                <a:ext uri="{FF2B5EF4-FFF2-40B4-BE49-F238E27FC236}">
                  <a16:creationId xmlns:a16="http://schemas.microsoft.com/office/drawing/2014/main" id="{61272283-4D2D-4C1E-A1FC-0EED152D2112}"/>
                </a:ext>
              </a:extLst>
            </p:cNvPr>
            <p:cNvSpPr>
              <a:spLocks noChangeAspect="1"/>
            </p:cNvSpPr>
            <p:nvPr/>
          </p:nvSpPr>
          <p:spPr>
            <a:xfrm>
              <a:off x="6058117" y="6233540"/>
              <a:ext cx="684000" cy="68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4" name="Grafik 43" descr="Erdkugel: Afrika und Europa">
              <a:extLst>
                <a:ext uri="{FF2B5EF4-FFF2-40B4-BE49-F238E27FC236}">
                  <a16:creationId xmlns:a16="http://schemas.microsoft.com/office/drawing/2014/main" id="{9F520048-EB64-428B-85E8-6659D16934F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50117" y="6125540"/>
              <a:ext cx="900000" cy="900000"/>
            </a:xfrm>
            <a:prstGeom prst="rect">
              <a:avLst/>
            </a:prstGeom>
          </p:spPr>
        </p:pic>
      </p:grpSp>
      <p:sp>
        <p:nvSpPr>
          <p:cNvPr id="46" name="Rechteck 45">
            <a:extLst>
              <a:ext uri="{FF2B5EF4-FFF2-40B4-BE49-F238E27FC236}">
                <a16:creationId xmlns:a16="http://schemas.microsoft.com/office/drawing/2014/main" id="{BA8DB3DA-CD30-4D1C-978A-EAF3B7EAB8C1}"/>
              </a:ext>
            </a:extLst>
          </p:cNvPr>
          <p:cNvSpPr/>
          <p:nvPr/>
        </p:nvSpPr>
        <p:spPr>
          <a:xfrm>
            <a:off x="9005285" y="1258855"/>
            <a:ext cx="3186715" cy="1538883"/>
          </a:xfrm>
          <a:prstGeom prst="rect">
            <a:avLst/>
          </a:prstGeom>
        </p:spPr>
        <p:txBody>
          <a:bodyPr wrap="square">
            <a:spAutoFit/>
          </a:bodyPr>
          <a:lstStyle/>
          <a:p>
            <a:pPr lvl="0"/>
            <a:r>
              <a:rPr lang="en-US" sz="2000" dirty="0">
                <a:solidFill>
                  <a:srgbClr val="F6A700"/>
                </a:solidFill>
              </a:rPr>
              <a:t>Sustainability Assessment</a:t>
            </a:r>
          </a:p>
          <a:p>
            <a:pPr marL="266700" lvl="1"/>
            <a:r>
              <a:rPr lang="en-US" dirty="0"/>
              <a:t>prediction-based toxicity</a:t>
            </a:r>
          </a:p>
          <a:p>
            <a:pPr marL="266700" lvl="1"/>
            <a:r>
              <a:rPr lang="en-US" dirty="0"/>
              <a:t>planetary boundaries vs. </a:t>
            </a:r>
          </a:p>
          <a:p>
            <a:pPr marL="266700" lvl="1"/>
            <a:r>
              <a:rPr lang="en-US" dirty="0"/>
              <a:t>basic (societal) needs</a:t>
            </a:r>
          </a:p>
          <a:p>
            <a:endParaRPr lang="en-US" sz="2000" dirty="0">
              <a:solidFill>
                <a:srgbClr val="006065"/>
              </a:solidFill>
            </a:endParaRPr>
          </a:p>
        </p:txBody>
      </p:sp>
    </p:spTree>
    <p:extLst>
      <p:ext uri="{BB962C8B-B14F-4D97-AF65-F5344CB8AC3E}">
        <p14:creationId xmlns:p14="http://schemas.microsoft.com/office/powerpoint/2010/main" val="38938342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EC5E30E-F207-43B0-826B-C9F0E16A257E}"/>
              </a:ext>
            </a:extLst>
          </p:cNvPr>
          <p:cNvGraphicFramePr>
            <a:graphicFrameLocks noChangeAspect="1"/>
          </p:cNvGraphicFramePr>
          <p:nvPr>
            <p:custDataLst>
              <p:tags r:id="rId2"/>
            </p:custDataLst>
            <p:extLst>
              <p:ext uri="{D42A27DB-BD31-4B8C-83A1-F6EECF244321}">
                <p14:modId xmlns:p14="http://schemas.microsoft.com/office/powerpoint/2010/main" val="3959790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807"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985704A-9222-4881-A5EC-CB984D41C06F}"/>
              </a:ext>
            </a:extLst>
          </p:cNvPr>
          <p:cNvSpPr>
            <a:spLocks noGrp="1"/>
          </p:cNvSpPr>
          <p:nvPr>
            <p:ph type="title"/>
          </p:nvPr>
        </p:nvSpPr>
        <p:spPr>
          <a:xfrm>
            <a:off x="334963" y="443725"/>
            <a:ext cx="11522075" cy="424732"/>
          </a:xfrm>
          <a:noFill/>
        </p:spPr>
        <p:txBody>
          <a:bodyPr vert="horz" wrap="square" rtlCol="0">
            <a:spAutoFit/>
          </a:bodyPr>
          <a:lstStyle/>
          <a:p>
            <a:pPr defTabSz="914400"/>
            <a:r>
              <a:rPr lang="en-US" dirty="0">
                <a:solidFill>
                  <a:srgbClr val="1C5DAB"/>
                </a:solidFill>
                <a:latin typeface="+mn-lt"/>
                <a:ea typeface="+mn-ea"/>
                <a:cs typeface="Segoe UI" panose="020B0502040204020203" pitchFamily="34" charset="0"/>
              </a:rPr>
              <a:t>Guiding Questions for the Discussion</a:t>
            </a:r>
          </a:p>
        </p:txBody>
      </p:sp>
      <p:sp>
        <p:nvSpPr>
          <p:cNvPr id="4" name="Textplatzhalter 3">
            <a:extLst>
              <a:ext uri="{FF2B5EF4-FFF2-40B4-BE49-F238E27FC236}">
                <a16:creationId xmlns:a16="http://schemas.microsoft.com/office/drawing/2014/main" id="{FE39EC52-DD05-4C4A-8A9D-DCB9CED1BC6C}"/>
              </a:ext>
            </a:extLst>
          </p:cNvPr>
          <p:cNvSpPr>
            <a:spLocks noGrp="1"/>
          </p:cNvSpPr>
          <p:nvPr>
            <p:ph type="body" sz="quarter" idx="14"/>
          </p:nvPr>
        </p:nvSpPr>
        <p:spPr>
          <a:xfrm>
            <a:off x="334962" y="1505380"/>
            <a:ext cx="11857038" cy="4273959"/>
          </a:xfrm>
        </p:spPr>
        <p:txBody>
          <a:bodyPr/>
          <a:lstStyle/>
          <a:p>
            <a:pPr defTabSz="630238"/>
            <a:r>
              <a:rPr lang="en-US" sz="1600" dirty="0"/>
              <a:t>1. Are the Vision &amp; Mission Well-Articulated?</a:t>
            </a:r>
          </a:p>
          <a:p>
            <a:pPr marL="538163" lvl="1" indent="-285750" defTabSz="630238">
              <a:buFont typeface="Arial" panose="020B0604020202020204" pitchFamily="34" charset="0"/>
              <a:buChar char="•"/>
            </a:pPr>
            <a:r>
              <a:rPr lang="en-US" sz="1400" dirty="0"/>
              <a:t>Does the mission statement of the research program clearly define its goals and purpose? </a:t>
            </a:r>
          </a:p>
          <a:p>
            <a:pPr marL="538163" lvl="1" indent="-285750" defTabSz="630238">
              <a:buFont typeface="Arial" panose="020B0604020202020204" pitchFamily="34" charset="0"/>
              <a:buChar char="•"/>
            </a:pPr>
            <a:r>
              <a:rPr lang="en-US" sz="1400" dirty="0"/>
              <a:t>Are the objectives of the research program aligned with the overall mission and vision?</a:t>
            </a:r>
            <a:endParaRPr lang="en-US" sz="1600" dirty="0"/>
          </a:p>
          <a:p>
            <a:pPr defTabSz="630238"/>
            <a:r>
              <a:rPr lang="en-US" sz="1600" dirty="0"/>
              <a:t>2. Is the Structure of the Research Program Sound?</a:t>
            </a:r>
          </a:p>
          <a:p>
            <a:pPr marL="538163" lvl="1" indent="-285750" defTabSz="630238">
              <a:buFont typeface="Arial" panose="020B0604020202020204" pitchFamily="34" charset="0"/>
              <a:buChar char="•"/>
            </a:pPr>
            <a:r>
              <a:rPr lang="en-US" sz="1400" dirty="0"/>
              <a:t>Do the Strategic Research Areas (SRAs) provide a logical and coherent structure that supports our goals?</a:t>
            </a:r>
          </a:p>
          <a:p>
            <a:pPr marL="538163" lvl="1" indent="-285750" defTabSz="630238">
              <a:buFont typeface="Arial" panose="020B0604020202020204" pitchFamily="34" charset="0"/>
              <a:buChar char="•"/>
            </a:pPr>
            <a:r>
              <a:rPr lang="en-US" sz="1400" dirty="0"/>
              <a:t>Are the different components of the program well-integrated and do they effectively contribute to the overall success?</a:t>
            </a:r>
          </a:p>
          <a:p>
            <a:pPr defTabSz="630238"/>
            <a:r>
              <a:rPr lang="en-US" sz="1600" dirty="0"/>
              <a:t>3. Is the Research Initiative Sufficiently Motivated?</a:t>
            </a:r>
          </a:p>
          <a:p>
            <a:pPr marL="538163" lvl="1" indent="-285750" defTabSz="630238">
              <a:buFont typeface="Arial" panose="020B0604020202020204" pitchFamily="34" charset="0"/>
              <a:buChar char="•"/>
            </a:pPr>
            <a:r>
              <a:rPr lang="en-US" sz="1400" dirty="0"/>
              <a:t> Have we provided a strong and compelling rationale for the research initiative? </a:t>
            </a:r>
          </a:p>
          <a:p>
            <a:pPr marL="538163" lvl="1" indent="-285750" defTabSz="630238">
              <a:buFont typeface="Arial" panose="020B0604020202020204" pitchFamily="34" charset="0"/>
              <a:buChar char="•"/>
            </a:pPr>
            <a:r>
              <a:rPr lang="en-US" sz="1400" dirty="0"/>
              <a:t>Do the proposed research questions address significant gaps or needs in the current knowledge?</a:t>
            </a:r>
          </a:p>
          <a:p>
            <a:pPr defTabSz="630238"/>
            <a:r>
              <a:rPr lang="en-US" sz="1600" dirty="0"/>
              <a:t>4. Are There Any Creative and Innovative Suggestions for Supporting Activities?</a:t>
            </a:r>
          </a:p>
          <a:p>
            <a:pPr marL="538163" lvl="1" indent="-285750" defTabSz="630238">
              <a:buFont typeface="Arial" panose="020B0604020202020204" pitchFamily="34" charset="0"/>
              <a:buChar char="•"/>
            </a:pPr>
            <a:r>
              <a:rPr lang="en-US" sz="1400" dirty="0"/>
              <a:t>What additional strategies can we employ to enhance the visibility and impact of the research program through public engagement and outreach?</a:t>
            </a:r>
          </a:p>
          <a:p>
            <a:pPr marL="538163" lvl="1" indent="-285750" defTabSz="630238">
              <a:buFont typeface="Arial" panose="020B0604020202020204" pitchFamily="34" charset="0"/>
              <a:buChar char="•"/>
            </a:pPr>
            <a:r>
              <a:rPr lang="en-US" sz="1400" dirty="0"/>
              <a:t>How can we improve our efforts in nurturing young talent and fostering the next generation of researchers within the program? </a:t>
            </a:r>
          </a:p>
          <a:p>
            <a:pPr marL="538163" lvl="1" indent="-285750" defTabSz="630238">
              <a:buFont typeface="Arial" panose="020B0604020202020204" pitchFamily="34" charset="0"/>
              <a:buChar char="•"/>
            </a:pPr>
            <a:r>
              <a:rPr lang="en-US" sz="1400" dirty="0"/>
              <a:t>Are there innovative approaches to knowledge transfer and collaboration that we should consider incorporating into our activities?</a:t>
            </a:r>
          </a:p>
        </p:txBody>
      </p:sp>
      <p:sp>
        <p:nvSpPr>
          <p:cNvPr id="6" name="Fußzeilenplatzhalter 5">
            <a:extLst>
              <a:ext uri="{FF2B5EF4-FFF2-40B4-BE49-F238E27FC236}">
                <a16:creationId xmlns:a16="http://schemas.microsoft.com/office/drawing/2014/main" id="{04266987-02DD-492A-BD96-AB397E88123E}"/>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spTree>
    <p:extLst>
      <p:ext uri="{BB962C8B-B14F-4D97-AF65-F5344CB8AC3E}">
        <p14:creationId xmlns:p14="http://schemas.microsoft.com/office/powerpoint/2010/main" val="1910993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67"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0B8C6855-4DF1-46E4-8874-868092A347C1}"/>
              </a:ext>
            </a:extLst>
          </p:cNvPr>
          <p:cNvSpPr/>
          <p:nvPr/>
        </p:nvSpPr>
        <p:spPr>
          <a:xfrm>
            <a:off x="7472963" y="6039774"/>
            <a:ext cx="5196115" cy="838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eck 3">
            <a:extLst>
              <a:ext uri="{FF2B5EF4-FFF2-40B4-BE49-F238E27FC236}">
                <a16:creationId xmlns:a16="http://schemas.microsoft.com/office/drawing/2014/main" id="{05FE6727-41CC-4746-A884-AAAB75771AC7}"/>
              </a:ext>
            </a:extLst>
          </p:cNvPr>
          <p:cNvSpPr/>
          <p:nvPr/>
        </p:nvSpPr>
        <p:spPr>
          <a:xfrm>
            <a:off x="3742532" y="3380394"/>
            <a:ext cx="7633514" cy="2335292"/>
          </a:xfrm>
          <a:prstGeom prst="rect">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Fuel &amp; Chemical Conversion System</a:t>
            </a:r>
          </a:p>
          <a:p>
            <a:pPr algn="ctr"/>
            <a:r>
              <a:rPr lang="en-US" sz="1400" dirty="0">
                <a:solidFill>
                  <a:schemeClr val="bg1"/>
                </a:solidFill>
              </a:rPr>
              <a:t>multisectoral global model</a:t>
            </a:r>
          </a:p>
        </p:txBody>
      </p:sp>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6"/>
          <a:srcRect l="18807" r="17517"/>
          <a:stretch/>
        </p:blipFill>
        <p:spPr>
          <a:xfrm>
            <a:off x="1994295" y="3723139"/>
            <a:ext cx="1686541" cy="1609933"/>
          </a:xfrm>
          <a:prstGeom prst="rect">
            <a:avLst/>
          </a:prstGeom>
        </p:spPr>
      </p:pic>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80427" y="1249147"/>
            <a:ext cx="3256071" cy="677108"/>
          </a:xfrm>
          <a:prstGeom prst="rect">
            <a:avLst/>
          </a:prstGeom>
        </p:spPr>
        <p:txBody>
          <a:bodyPr wrap="square">
            <a:spAutoFit/>
          </a:bodyPr>
          <a:lstStyle/>
          <a:p>
            <a:r>
              <a:rPr lang="en-US" altLang="en-US" sz="2000" dirty="0">
                <a:solidFill>
                  <a:srgbClr val="F6A700"/>
                </a:solidFill>
              </a:rPr>
              <a:t>Product – Process Design</a:t>
            </a:r>
          </a:p>
          <a:p>
            <a:pPr marL="266700" lvl="1"/>
            <a:endParaRPr lang="en-US" dirty="0"/>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grpSp>
        <p:nvGrpSpPr>
          <p:cNvPr id="10" name="Gruppieren 9">
            <a:extLst>
              <a:ext uri="{FF2B5EF4-FFF2-40B4-BE49-F238E27FC236}">
                <a16:creationId xmlns:a16="http://schemas.microsoft.com/office/drawing/2014/main" id="{F17AEFFC-5919-48A0-98E2-28D50319BE3B}"/>
              </a:ext>
            </a:extLst>
          </p:cNvPr>
          <p:cNvGrpSpPr>
            <a:grpSpLocks noChangeAspect="1"/>
          </p:cNvGrpSpPr>
          <p:nvPr/>
        </p:nvGrpSpPr>
        <p:grpSpPr>
          <a:xfrm>
            <a:off x="3576389" y="4134319"/>
            <a:ext cx="216935" cy="787572"/>
            <a:chOff x="4836551" y="4107044"/>
            <a:chExt cx="347364" cy="1261097"/>
          </a:xfrm>
          <a:solidFill>
            <a:srgbClr val="1C5DAB"/>
          </a:solidFill>
        </p:grpSpPr>
        <p:sp>
          <p:nvSpPr>
            <p:cNvPr id="20" name="Pfeil: nach links und rechts 19">
              <a:extLst>
                <a:ext uri="{FF2B5EF4-FFF2-40B4-BE49-F238E27FC236}">
                  <a16:creationId xmlns:a16="http://schemas.microsoft.com/office/drawing/2014/main" id="{892155BF-37C0-4323-8DDC-7565D4EC4E40}"/>
                </a:ext>
              </a:extLst>
            </p:cNvPr>
            <p:cNvSpPr/>
            <p:nvPr/>
          </p:nvSpPr>
          <p:spPr>
            <a:xfrm>
              <a:off x="4836551" y="5167532"/>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feil: nach links und rechts 20">
              <a:extLst>
                <a:ext uri="{FF2B5EF4-FFF2-40B4-BE49-F238E27FC236}">
                  <a16:creationId xmlns:a16="http://schemas.microsoft.com/office/drawing/2014/main" id="{A1D9617D-879C-4283-BF32-C1A4F7CC5D63}"/>
                </a:ext>
              </a:extLst>
            </p:cNvPr>
            <p:cNvSpPr/>
            <p:nvPr/>
          </p:nvSpPr>
          <p:spPr>
            <a:xfrm>
              <a:off x="4836551" y="4107044"/>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3982848" y="4219302"/>
            <a:ext cx="3526336" cy="1440000"/>
          </a:xfrm>
          <a:prstGeom prst="rect">
            <a:avLst/>
          </a:prstGeom>
          <a:ln>
            <a:solidFill>
              <a:srgbClr val="0070C0"/>
            </a:solidFill>
          </a:ln>
        </p:spPr>
      </p:pic>
      <p:sp>
        <p:nvSpPr>
          <p:cNvPr id="5" name="Rechteck 4">
            <a:extLst>
              <a:ext uri="{FF2B5EF4-FFF2-40B4-BE49-F238E27FC236}">
                <a16:creationId xmlns:a16="http://schemas.microsoft.com/office/drawing/2014/main" id="{E53C5B96-7F4C-49CB-9415-C61F4C7CBB06}"/>
              </a:ext>
            </a:extLst>
          </p:cNvPr>
          <p:cNvSpPr/>
          <p:nvPr/>
        </p:nvSpPr>
        <p:spPr>
          <a:xfrm>
            <a:off x="7607731" y="4219302"/>
            <a:ext cx="3528000" cy="1440000"/>
          </a:xfrm>
          <a:prstGeom prst="rect">
            <a:avLst/>
          </a:prstGeom>
          <a:solidFill>
            <a:schemeClr val="bg1"/>
          </a:solidFill>
          <a:ln w="9525">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lvl="1" indent="-300038">
              <a:lnSpc>
                <a:spcPct val="90000"/>
              </a:lnSpc>
              <a:spcBef>
                <a:spcPts val="600"/>
              </a:spcBef>
              <a:defRPr/>
            </a:pPr>
            <a:r>
              <a:rPr lang="en-US" sz="1600" dirty="0">
                <a:solidFill>
                  <a:srgbClr val="F6A700"/>
                </a:solidFill>
                <a:latin typeface="+mj-lt"/>
                <a:cs typeface="Arial" panose="020B0604020202020204" pitchFamily="34" charset="0"/>
              </a:rPr>
              <a:t>Competitive</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chemicals &amp; fuels, energy</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process paths</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demand sectors</a:t>
            </a:r>
            <a:endParaRPr lang="en-US" sz="1600" dirty="0"/>
          </a:p>
        </p:txBody>
      </p:sp>
      <p:grpSp>
        <p:nvGrpSpPr>
          <p:cNvPr id="14" name="Gruppieren 13">
            <a:extLst>
              <a:ext uri="{FF2B5EF4-FFF2-40B4-BE49-F238E27FC236}">
                <a16:creationId xmlns:a16="http://schemas.microsoft.com/office/drawing/2014/main" id="{68CE31AD-E8DF-4B7D-9239-136737EBE213}"/>
              </a:ext>
            </a:extLst>
          </p:cNvPr>
          <p:cNvGrpSpPr>
            <a:grpSpLocks noChangeAspect="1"/>
          </p:cNvGrpSpPr>
          <p:nvPr/>
        </p:nvGrpSpPr>
        <p:grpSpPr>
          <a:xfrm>
            <a:off x="7327860" y="4707873"/>
            <a:ext cx="462859" cy="462859"/>
            <a:chOff x="8976852" y="2654710"/>
            <a:chExt cx="900000" cy="900000"/>
          </a:xfrm>
        </p:grpSpPr>
        <p:sp>
          <p:nvSpPr>
            <p:cNvPr id="13" name="Ellipse 12">
              <a:extLst>
                <a:ext uri="{FF2B5EF4-FFF2-40B4-BE49-F238E27FC236}">
                  <a16:creationId xmlns:a16="http://schemas.microsoft.com/office/drawing/2014/main" id="{3EE54A47-D9F0-47D3-B88C-7DFC28A2D6F0}"/>
                </a:ext>
              </a:extLst>
            </p:cNvPr>
            <p:cNvSpPr/>
            <p:nvPr/>
          </p:nvSpPr>
          <p:spPr>
            <a:xfrm>
              <a:off x="8976852" y="2654710"/>
              <a:ext cx="900000" cy="900000"/>
            </a:xfrm>
            <a:prstGeom prst="ellipse">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Hinzufügen">
              <a:extLst>
                <a:ext uri="{FF2B5EF4-FFF2-40B4-BE49-F238E27FC236}">
                  <a16:creationId xmlns:a16="http://schemas.microsoft.com/office/drawing/2014/main" id="{496C41FE-A583-4BE2-8894-0119FD5D7A2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66852" y="2744710"/>
              <a:ext cx="720000" cy="720000"/>
            </a:xfrm>
            <a:prstGeom prst="rect">
              <a:avLst/>
            </a:prstGeom>
          </p:spPr>
        </p:pic>
      </p:grpSp>
      <p:sp>
        <p:nvSpPr>
          <p:cNvPr id="15" name="Textfeld 14">
            <a:extLst>
              <a:ext uri="{FF2B5EF4-FFF2-40B4-BE49-F238E27FC236}">
                <a16:creationId xmlns:a16="http://schemas.microsoft.com/office/drawing/2014/main" id="{D0324728-FE10-435A-9413-5078D9CE22DC}"/>
              </a:ext>
            </a:extLst>
          </p:cNvPr>
          <p:cNvSpPr txBox="1"/>
          <p:nvPr/>
        </p:nvSpPr>
        <p:spPr>
          <a:xfrm>
            <a:off x="4416165" y="3849970"/>
            <a:ext cx="2659702" cy="369332"/>
          </a:xfrm>
          <a:prstGeom prst="rect">
            <a:avLst/>
          </a:prstGeom>
          <a:noFill/>
        </p:spPr>
        <p:txBody>
          <a:bodyPr wrap="none" rtlCol="0">
            <a:spAutoFit/>
          </a:bodyPr>
          <a:lstStyle/>
          <a:p>
            <a:r>
              <a:rPr lang="en-US" dirty="0">
                <a:solidFill>
                  <a:schemeClr val="bg1"/>
                </a:solidFill>
              </a:rPr>
              <a:t>Fuel &amp; Chemical Design</a:t>
            </a:r>
          </a:p>
        </p:txBody>
      </p:sp>
      <p:sp>
        <p:nvSpPr>
          <p:cNvPr id="22" name="Textfeld 21">
            <a:extLst>
              <a:ext uri="{FF2B5EF4-FFF2-40B4-BE49-F238E27FC236}">
                <a16:creationId xmlns:a16="http://schemas.microsoft.com/office/drawing/2014/main" id="{0711A9FD-2820-4018-9DE8-2AAD1CED9823}"/>
              </a:ext>
            </a:extLst>
          </p:cNvPr>
          <p:cNvSpPr txBox="1"/>
          <p:nvPr/>
        </p:nvSpPr>
        <p:spPr>
          <a:xfrm>
            <a:off x="8324008" y="3849970"/>
            <a:ext cx="2095445" cy="369332"/>
          </a:xfrm>
          <a:prstGeom prst="rect">
            <a:avLst/>
          </a:prstGeom>
          <a:noFill/>
        </p:spPr>
        <p:txBody>
          <a:bodyPr wrap="none" rtlCol="0">
            <a:spAutoFit/>
          </a:bodyPr>
          <a:lstStyle/>
          <a:p>
            <a:r>
              <a:rPr lang="en-US" dirty="0">
                <a:solidFill>
                  <a:schemeClr val="bg1"/>
                </a:solidFill>
              </a:rPr>
              <a:t>System Expansion</a:t>
            </a:r>
          </a:p>
        </p:txBody>
      </p:sp>
      <p:sp>
        <p:nvSpPr>
          <p:cNvPr id="23" name="Rechteck 22">
            <a:extLst>
              <a:ext uri="{FF2B5EF4-FFF2-40B4-BE49-F238E27FC236}">
                <a16:creationId xmlns:a16="http://schemas.microsoft.com/office/drawing/2014/main" id="{6E974B79-C114-4D9C-B77B-216845673DD7}"/>
              </a:ext>
            </a:extLst>
          </p:cNvPr>
          <p:cNvSpPr/>
          <p:nvPr/>
        </p:nvSpPr>
        <p:spPr>
          <a:xfrm>
            <a:off x="5295898" y="1258855"/>
            <a:ext cx="3749987" cy="400110"/>
          </a:xfrm>
          <a:prstGeom prst="rect">
            <a:avLst/>
          </a:prstGeom>
        </p:spPr>
        <p:txBody>
          <a:bodyPr wrap="square">
            <a:spAutoFit/>
          </a:bodyPr>
          <a:lstStyle/>
          <a:p>
            <a:pPr lvl="0" algn="ctr"/>
            <a:r>
              <a:rPr lang="en-US" altLang="en-US" sz="2000" dirty="0">
                <a:solidFill>
                  <a:srgbClr val="F6A700"/>
                </a:solidFill>
              </a:rPr>
              <a:t>Conversion System</a:t>
            </a:r>
          </a:p>
        </p:txBody>
      </p:sp>
      <p:sp>
        <p:nvSpPr>
          <p:cNvPr id="8" name="Rechteck 7">
            <a:extLst>
              <a:ext uri="{FF2B5EF4-FFF2-40B4-BE49-F238E27FC236}">
                <a16:creationId xmlns:a16="http://schemas.microsoft.com/office/drawing/2014/main" id="{2DAB0C87-0F81-4DAC-B8FC-2A25DAA81E20}"/>
              </a:ext>
            </a:extLst>
          </p:cNvPr>
          <p:cNvSpPr/>
          <p:nvPr/>
        </p:nvSpPr>
        <p:spPr>
          <a:xfrm>
            <a:off x="3742532"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Stakeholders</a:t>
            </a:r>
          </a:p>
          <a:p>
            <a:pPr algn="ctr"/>
            <a:r>
              <a:rPr lang="en-US" sz="1200" dirty="0"/>
              <a:t>Perspectives </a:t>
            </a:r>
            <a:r>
              <a:rPr lang="en-US" sz="1200" dirty="0">
                <a:sym typeface="Wingdings" panose="05000000000000000000" pitchFamily="2" charset="2"/>
              </a:rPr>
              <a:t> Incentives</a:t>
            </a:r>
            <a:endParaRPr lang="en-US" sz="1200" dirty="0"/>
          </a:p>
        </p:txBody>
      </p:sp>
      <p:sp>
        <p:nvSpPr>
          <p:cNvPr id="31" name="Rechteck 30">
            <a:extLst>
              <a:ext uri="{FF2B5EF4-FFF2-40B4-BE49-F238E27FC236}">
                <a16:creationId xmlns:a16="http://schemas.microsoft.com/office/drawing/2014/main" id="{CD37A091-2531-4D11-9E89-B2C2375BD969}"/>
              </a:ext>
            </a:extLst>
          </p:cNvPr>
          <p:cNvSpPr/>
          <p:nvPr/>
        </p:nvSpPr>
        <p:spPr>
          <a:xfrm>
            <a:off x="8856046"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Systemic Risk</a:t>
            </a:r>
          </a:p>
          <a:p>
            <a:pPr algn="ctr"/>
            <a:r>
              <a:rPr lang="en-US" sz="1200" dirty="0"/>
              <a:t>Stressors </a:t>
            </a:r>
            <a:r>
              <a:rPr lang="en-US" sz="1200" dirty="0">
                <a:sym typeface="Wingdings" panose="05000000000000000000" pitchFamily="2" charset="2"/>
              </a:rPr>
              <a:t> Measures</a:t>
            </a:r>
            <a:endParaRPr lang="en-US" sz="1200" dirty="0"/>
          </a:p>
        </p:txBody>
      </p:sp>
      <p:sp>
        <p:nvSpPr>
          <p:cNvPr id="32" name="Rechteck 31">
            <a:extLst>
              <a:ext uri="{FF2B5EF4-FFF2-40B4-BE49-F238E27FC236}">
                <a16:creationId xmlns:a16="http://schemas.microsoft.com/office/drawing/2014/main" id="{16DD9810-76C4-4499-A86E-88CD27EB580A}"/>
              </a:ext>
            </a:extLst>
          </p:cNvPr>
          <p:cNvSpPr/>
          <p:nvPr/>
        </p:nvSpPr>
        <p:spPr>
          <a:xfrm>
            <a:off x="6299289"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Policies</a:t>
            </a:r>
          </a:p>
          <a:p>
            <a:pPr algn="ctr"/>
            <a:r>
              <a:rPr lang="en-US" sz="1200" dirty="0"/>
              <a:t>Assessment </a:t>
            </a:r>
            <a:r>
              <a:rPr lang="en-US" sz="1200" dirty="0">
                <a:sym typeface="Wingdings" panose="05000000000000000000" pitchFamily="2" charset="2"/>
              </a:rPr>
              <a:t> Design</a:t>
            </a:r>
            <a:endParaRPr lang="en-US" sz="1200" dirty="0"/>
          </a:p>
        </p:txBody>
      </p:sp>
      <p:sp>
        <p:nvSpPr>
          <p:cNvPr id="34" name="Rechteck 33">
            <a:extLst>
              <a:ext uri="{FF2B5EF4-FFF2-40B4-BE49-F238E27FC236}">
                <a16:creationId xmlns:a16="http://schemas.microsoft.com/office/drawing/2014/main" id="{4E638052-E1F1-4DC8-94C3-51B9B051B475}"/>
              </a:ext>
            </a:extLst>
          </p:cNvPr>
          <p:cNvSpPr/>
          <p:nvPr/>
        </p:nvSpPr>
        <p:spPr>
          <a:xfrm>
            <a:off x="3742532" y="5739866"/>
            <a:ext cx="2520000" cy="774000"/>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a:t>Toxicity</a:t>
            </a:r>
          </a:p>
          <a:p>
            <a:pPr algn="ctr"/>
            <a:r>
              <a:rPr lang="en-US" sz="1200" dirty="0"/>
              <a:t>Endpoints, Prediction &amp; Uncertainties</a:t>
            </a:r>
          </a:p>
        </p:txBody>
      </p:sp>
      <p:sp>
        <p:nvSpPr>
          <p:cNvPr id="36" name="Rechteck 35">
            <a:extLst>
              <a:ext uri="{FF2B5EF4-FFF2-40B4-BE49-F238E27FC236}">
                <a16:creationId xmlns:a16="http://schemas.microsoft.com/office/drawing/2014/main" id="{530C4789-162E-4EF6-ACA3-86D4A4CE5E37}"/>
              </a:ext>
            </a:extLst>
          </p:cNvPr>
          <p:cNvSpPr/>
          <p:nvPr/>
        </p:nvSpPr>
        <p:spPr>
          <a:xfrm>
            <a:off x="6299289" y="5739866"/>
            <a:ext cx="2520000" cy="774000"/>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Policies</a:t>
            </a:r>
          </a:p>
          <a:p>
            <a:pPr algn="ctr"/>
            <a:r>
              <a:rPr lang="en-US" sz="1200" dirty="0"/>
              <a:t>Assessment </a:t>
            </a:r>
            <a:r>
              <a:rPr lang="en-US" sz="1200" dirty="0">
                <a:sym typeface="Wingdings" panose="05000000000000000000" pitchFamily="2" charset="2"/>
              </a:rPr>
              <a:t> Design</a:t>
            </a:r>
            <a:endParaRPr lang="en-US" sz="1200" dirty="0"/>
          </a:p>
        </p:txBody>
      </p:sp>
      <p:pic>
        <p:nvPicPr>
          <p:cNvPr id="38" name="Grafik 37" descr="Benutzer">
            <a:extLst>
              <a:ext uri="{FF2B5EF4-FFF2-40B4-BE49-F238E27FC236}">
                <a16:creationId xmlns:a16="http://schemas.microsoft.com/office/drawing/2014/main" id="{B621D341-CF3E-4E19-B8BE-041E2903A97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99589" y="2449457"/>
            <a:ext cx="828000" cy="828000"/>
          </a:xfrm>
          <a:prstGeom prst="rect">
            <a:avLst/>
          </a:prstGeom>
        </p:spPr>
      </p:pic>
      <p:pic>
        <p:nvPicPr>
          <p:cNvPr id="39" name="Grafik 38" descr="Ausrufezeichen">
            <a:extLst>
              <a:ext uri="{FF2B5EF4-FFF2-40B4-BE49-F238E27FC236}">
                <a16:creationId xmlns:a16="http://schemas.microsoft.com/office/drawing/2014/main" id="{57B1BBC1-AA96-4D2A-8780-B74CF945318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75656" y="2594605"/>
            <a:ext cx="720150" cy="720150"/>
          </a:xfrm>
          <a:prstGeom prst="rect">
            <a:avLst/>
          </a:prstGeom>
        </p:spPr>
      </p:pic>
      <p:pic>
        <p:nvPicPr>
          <p:cNvPr id="40" name="Grafik 39" descr="Gefahr">
            <a:extLst>
              <a:ext uri="{FF2B5EF4-FFF2-40B4-BE49-F238E27FC236}">
                <a16:creationId xmlns:a16="http://schemas.microsoft.com/office/drawing/2014/main" id="{3A4EE68D-1CEE-4506-99F7-A26A883299C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077544" y="5385973"/>
            <a:ext cx="849346" cy="849346"/>
          </a:xfrm>
          <a:prstGeom prst="rect">
            <a:avLst/>
          </a:prstGeom>
        </p:spPr>
      </p:pic>
      <p:sp>
        <p:nvSpPr>
          <p:cNvPr id="35" name="Rechteck 34">
            <a:extLst>
              <a:ext uri="{FF2B5EF4-FFF2-40B4-BE49-F238E27FC236}">
                <a16:creationId xmlns:a16="http://schemas.microsoft.com/office/drawing/2014/main" id="{57BF7085-5936-4F07-A747-E0DEFF9A8696}"/>
              </a:ext>
            </a:extLst>
          </p:cNvPr>
          <p:cNvSpPr/>
          <p:nvPr/>
        </p:nvSpPr>
        <p:spPr>
          <a:xfrm>
            <a:off x="8856046" y="5739866"/>
            <a:ext cx="2520000" cy="774000"/>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a:t>Circular Carbon Economy</a:t>
            </a:r>
          </a:p>
          <a:p>
            <a:pPr algn="ctr"/>
            <a:r>
              <a:rPr lang="en-US" sz="1200" dirty="0"/>
              <a:t>LCA &amp; MFA Integration &amp; Indicators</a:t>
            </a:r>
          </a:p>
        </p:txBody>
      </p:sp>
      <p:pic>
        <p:nvPicPr>
          <p:cNvPr id="41" name="Grafik 40" descr="Pfeil Kreis">
            <a:extLst>
              <a:ext uri="{FF2B5EF4-FFF2-40B4-BE49-F238E27FC236}">
                <a16:creationId xmlns:a16="http://schemas.microsoft.com/office/drawing/2014/main" id="{4CFF3379-258B-438C-8912-E03C356F3B5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117065" y="6073444"/>
            <a:ext cx="792000" cy="792000"/>
          </a:xfrm>
          <a:prstGeom prst="rect">
            <a:avLst/>
          </a:prstGeom>
        </p:spPr>
      </p:pic>
      <p:sp>
        <p:nvSpPr>
          <p:cNvPr id="12" name="Textfeld 11">
            <a:extLst>
              <a:ext uri="{FF2B5EF4-FFF2-40B4-BE49-F238E27FC236}">
                <a16:creationId xmlns:a16="http://schemas.microsoft.com/office/drawing/2014/main" id="{AECD5102-8972-4E66-8AAC-74F2D5CFE656}"/>
              </a:ext>
            </a:extLst>
          </p:cNvPr>
          <p:cNvSpPr txBox="1"/>
          <p:nvPr/>
        </p:nvSpPr>
        <p:spPr>
          <a:xfrm>
            <a:off x="8268280" y="2423207"/>
            <a:ext cx="569387" cy="923330"/>
          </a:xfrm>
          <a:prstGeom prst="rect">
            <a:avLst/>
          </a:prstGeom>
          <a:noFill/>
        </p:spPr>
        <p:txBody>
          <a:bodyPr wrap="none" rtlCol="0">
            <a:spAutoFit/>
          </a:bodyPr>
          <a:lstStyle/>
          <a:p>
            <a:r>
              <a:rPr lang="en-US" sz="5400" dirty="0">
                <a:solidFill>
                  <a:srgbClr val="F6A700"/>
                </a:solidFill>
              </a:rPr>
              <a:t>§</a:t>
            </a:r>
          </a:p>
        </p:txBody>
      </p:sp>
      <p:grpSp>
        <p:nvGrpSpPr>
          <p:cNvPr id="17" name="Gruppieren 16">
            <a:extLst>
              <a:ext uri="{FF2B5EF4-FFF2-40B4-BE49-F238E27FC236}">
                <a16:creationId xmlns:a16="http://schemas.microsoft.com/office/drawing/2014/main" id="{349CDB43-E721-4F4C-9253-F2328BD60D6F}"/>
              </a:ext>
            </a:extLst>
          </p:cNvPr>
          <p:cNvGrpSpPr>
            <a:grpSpLocks noChangeAspect="1"/>
          </p:cNvGrpSpPr>
          <p:nvPr/>
        </p:nvGrpSpPr>
        <p:grpSpPr>
          <a:xfrm>
            <a:off x="6202126" y="5697774"/>
            <a:ext cx="684000" cy="684000"/>
            <a:chOff x="5950117" y="6125540"/>
            <a:chExt cx="900000" cy="900000"/>
          </a:xfrm>
        </p:grpSpPr>
        <p:sp>
          <p:nvSpPr>
            <p:cNvPr id="16" name="Ellipse 15">
              <a:extLst>
                <a:ext uri="{FF2B5EF4-FFF2-40B4-BE49-F238E27FC236}">
                  <a16:creationId xmlns:a16="http://schemas.microsoft.com/office/drawing/2014/main" id="{61272283-4D2D-4C1E-A1FC-0EED152D2112}"/>
                </a:ext>
              </a:extLst>
            </p:cNvPr>
            <p:cNvSpPr>
              <a:spLocks noChangeAspect="1"/>
            </p:cNvSpPr>
            <p:nvPr/>
          </p:nvSpPr>
          <p:spPr>
            <a:xfrm>
              <a:off x="6058117" y="6233540"/>
              <a:ext cx="684000" cy="68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4" name="Grafik 43" descr="Erdkugel: Afrika und Europa">
              <a:extLst>
                <a:ext uri="{FF2B5EF4-FFF2-40B4-BE49-F238E27FC236}">
                  <a16:creationId xmlns:a16="http://schemas.microsoft.com/office/drawing/2014/main" id="{9F520048-EB64-428B-85E8-6659D16934F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50117" y="6125540"/>
              <a:ext cx="900000" cy="900000"/>
            </a:xfrm>
            <a:prstGeom prst="rect">
              <a:avLst/>
            </a:prstGeom>
          </p:spPr>
        </p:pic>
      </p:grpSp>
      <p:sp>
        <p:nvSpPr>
          <p:cNvPr id="46" name="Rechteck 45">
            <a:extLst>
              <a:ext uri="{FF2B5EF4-FFF2-40B4-BE49-F238E27FC236}">
                <a16:creationId xmlns:a16="http://schemas.microsoft.com/office/drawing/2014/main" id="{BA8DB3DA-CD30-4D1C-978A-EAF3B7EAB8C1}"/>
              </a:ext>
            </a:extLst>
          </p:cNvPr>
          <p:cNvSpPr/>
          <p:nvPr/>
        </p:nvSpPr>
        <p:spPr>
          <a:xfrm>
            <a:off x="9005285" y="1258855"/>
            <a:ext cx="3186715" cy="707886"/>
          </a:xfrm>
          <a:prstGeom prst="rect">
            <a:avLst/>
          </a:prstGeom>
        </p:spPr>
        <p:txBody>
          <a:bodyPr wrap="square">
            <a:spAutoFit/>
          </a:bodyPr>
          <a:lstStyle/>
          <a:p>
            <a:pPr lvl="0"/>
            <a:r>
              <a:rPr lang="en-US" sz="2000" dirty="0">
                <a:solidFill>
                  <a:srgbClr val="F6A700"/>
                </a:solidFill>
              </a:rPr>
              <a:t>Sustainability Assessment</a:t>
            </a:r>
          </a:p>
          <a:p>
            <a:endParaRPr lang="en-US" sz="2000" dirty="0">
              <a:solidFill>
                <a:srgbClr val="006065"/>
              </a:solidFill>
            </a:endParaRPr>
          </a:p>
        </p:txBody>
      </p:sp>
      <p:sp>
        <p:nvSpPr>
          <p:cNvPr id="47" name="Pfeil nach rechts 17">
            <a:extLst>
              <a:ext uri="{FF2B5EF4-FFF2-40B4-BE49-F238E27FC236}">
                <a16:creationId xmlns:a16="http://schemas.microsoft.com/office/drawing/2014/main" id="{46C648EE-D2B7-408F-A0DB-9A0CB21FD945}"/>
              </a:ext>
            </a:extLst>
          </p:cNvPr>
          <p:cNvSpPr/>
          <p:nvPr/>
        </p:nvSpPr>
        <p:spPr>
          <a:xfrm>
            <a:off x="2908453" y="1698953"/>
            <a:ext cx="9000612" cy="1055236"/>
          </a:xfrm>
          <a:prstGeom prst="rightArrow">
            <a:avLst>
              <a:gd name="adj1" fmla="val 62570"/>
              <a:gd name="adj2" fmla="val 37024"/>
            </a:avLst>
          </a:prstGeom>
          <a:solidFill>
            <a:srgbClr val="1C5DA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latin typeface="Arial" panose="020B0604020202020204" pitchFamily="34" charset="0"/>
                <a:cs typeface="Arial" panose="020B0604020202020204" pitchFamily="34" charset="0"/>
              </a:rPr>
              <a:t>Design </a:t>
            </a:r>
            <a:r>
              <a:rPr lang="de-DE" b="1" dirty="0" err="1">
                <a:latin typeface="Arial" panose="020B0604020202020204" pitchFamily="34" charset="0"/>
                <a:cs typeface="Arial" panose="020B0604020202020204" pitchFamily="34" charset="0"/>
              </a:rPr>
              <a:t>of</a:t>
            </a:r>
            <a:r>
              <a:rPr lang="de-DE" b="1" dirty="0">
                <a:latin typeface="Arial" panose="020B0604020202020204" pitchFamily="34" charset="0"/>
                <a:cs typeface="Arial" panose="020B0604020202020204" pitchFamily="34" charset="0"/>
              </a:rPr>
              <a:t> Resilient &amp; Adaptive </a:t>
            </a:r>
            <a:r>
              <a:rPr lang="de-DE" b="1" dirty="0" err="1">
                <a:latin typeface="Arial" panose="020B0604020202020204" pitchFamily="34" charset="0"/>
                <a:cs typeface="Arial" panose="020B0604020202020204" pitchFamily="34" charset="0"/>
              </a:rPr>
              <a:t>Sustainable</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Conversion</a:t>
            </a:r>
            <a:r>
              <a:rPr lang="de-DE" b="1" dirty="0">
                <a:latin typeface="Arial" panose="020B0604020202020204" pitchFamily="34" charset="0"/>
                <a:cs typeface="Arial" panose="020B0604020202020204" pitchFamily="34" charset="0"/>
              </a:rPr>
              <a:t> Systems</a:t>
            </a:r>
          </a:p>
          <a:p>
            <a:pPr algn="ctr"/>
            <a:r>
              <a:rPr lang="de-DE" sz="1400" dirty="0">
                <a:latin typeface="Arial" panose="020B0604020202020204" pitchFamily="34" charset="0"/>
                <a:cs typeface="Arial" panose="020B0604020202020204" pitchFamily="34" charset="0"/>
              </a:rPr>
              <a:t>adaptive, flexible, redundant, multi-</a:t>
            </a:r>
            <a:r>
              <a:rPr lang="de-DE" sz="1400" dirty="0" err="1">
                <a:latin typeface="Arial" panose="020B0604020202020204" pitchFamily="34" charset="0"/>
                <a:cs typeface="Arial" panose="020B0604020202020204" pitchFamily="34" charset="0"/>
              </a:rPr>
              <a:t>functional</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loosely</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coupeld</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within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planetary</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boundaries</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circular</a:t>
            </a:r>
            <a:r>
              <a:rPr lang="de-DE"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402259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252DFB4-2373-4AC3-A49A-0C7EE70BC385}"/>
              </a:ext>
            </a:extLst>
          </p:cNvPr>
          <p:cNvGraphicFramePr>
            <a:graphicFrameLocks noChangeAspect="1"/>
          </p:cNvGraphicFramePr>
          <p:nvPr>
            <p:custDataLst>
              <p:tags r:id="rId2"/>
            </p:custDataLst>
            <p:extLst>
              <p:ext uri="{D42A27DB-BD31-4B8C-83A1-F6EECF244321}">
                <p14:modId xmlns:p14="http://schemas.microsoft.com/office/powerpoint/2010/main" val="528970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7021"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ußzeilenplatzhalter 5">
            <a:extLst>
              <a:ext uri="{FF2B5EF4-FFF2-40B4-BE49-F238E27FC236}">
                <a16:creationId xmlns:a16="http://schemas.microsoft.com/office/drawing/2014/main" id="{D0A0AB07-6C7A-4D34-B2F0-83B93B56DBAB}"/>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pic>
        <p:nvPicPr>
          <p:cNvPr id="8" name="Grafik 7">
            <a:extLst>
              <a:ext uri="{FF2B5EF4-FFF2-40B4-BE49-F238E27FC236}">
                <a16:creationId xmlns:a16="http://schemas.microsoft.com/office/drawing/2014/main" id="{9B8D6EC3-9387-499D-8F27-6798D73DA6BB}"/>
              </a:ext>
            </a:extLst>
          </p:cNvPr>
          <p:cNvPicPr>
            <a:picLocks noChangeAspect="1"/>
          </p:cNvPicPr>
          <p:nvPr/>
        </p:nvPicPr>
        <p:blipFill rotWithShape="1">
          <a:blip r:embed="rId6"/>
          <a:srcRect r="305"/>
          <a:stretch/>
        </p:blipFill>
        <p:spPr>
          <a:xfrm>
            <a:off x="1411847" y="249015"/>
            <a:ext cx="9936873" cy="5802082"/>
          </a:xfrm>
          <a:prstGeom prst="rect">
            <a:avLst/>
          </a:prstGeom>
        </p:spPr>
      </p:pic>
    </p:spTree>
    <p:extLst>
      <p:ext uri="{BB962C8B-B14F-4D97-AF65-F5344CB8AC3E}">
        <p14:creationId xmlns:p14="http://schemas.microsoft.com/office/powerpoint/2010/main" val="3769666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EC5E30E-F207-43B0-826B-C9F0E16A257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21" name="think-cell Folie" r:id="rId4" imgW="415" imgH="416" progId="TCLayout.ActiveDocument.1">
                  <p:embed/>
                </p:oleObj>
              </mc:Choice>
              <mc:Fallback>
                <p:oleObj name="think-cell Folie" r:id="rId4" imgW="415" imgH="416" progId="TCLayout.ActiveDocument.1">
                  <p:embed/>
                  <p:pic>
                    <p:nvPicPr>
                      <p:cNvPr id="8" name="think-cell data - do not delete" hidden="1">
                        <a:extLst>
                          <a:ext uri="{FF2B5EF4-FFF2-40B4-BE49-F238E27FC236}">
                            <a16:creationId xmlns:a16="http://schemas.microsoft.com/office/drawing/2014/main" id="{1EC5E30E-F207-43B0-826B-C9F0E16A25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985704A-9222-4881-A5EC-CB984D41C06F}"/>
              </a:ext>
            </a:extLst>
          </p:cNvPr>
          <p:cNvSpPr>
            <a:spLocks noGrp="1"/>
          </p:cNvSpPr>
          <p:nvPr>
            <p:ph type="title"/>
          </p:nvPr>
        </p:nvSpPr>
        <p:spPr>
          <a:xfrm>
            <a:off x="334963" y="443725"/>
            <a:ext cx="11522075" cy="424732"/>
          </a:xfrm>
          <a:noFill/>
        </p:spPr>
        <p:txBody>
          <a:bodyPr vert="horz" wrap="square" rtlCol="0">
            <a:spAutoFit/>
          </a:bodyPr>
          <a:lstStyle/>
          <a:p>
            <a:pPr defTabSz="914400"/>
            <a:r>
              <a:rPr lang="en-US" dirty="0">
                <a:solidFill>
                  <a:srgbClr val="1C5DAB"/>
                </a:solidFill>
                <a:latin typeface="+mn-lt"/>
                <a:ea typeface="+mn-ea"/>
                <a:cs typeface="Segoe UI" panose="020B0502040204020203" pitchFamily="34" charset="0"/>
              </a:rPr>
              <a:t>Guiding Questions for the Discussion</a:t>
            </a:r>
          </a:p>
        </p:txBody>
      </p:sp>
      <p:sp>
        <p:nvSpPr>
          <p:cNvPr id="4" name="Textplatzhalter 3">
            <a:extLst>
              <a:ext uri="{FF2B5EF4-FFF2-40B4-BE49-F238E27FC236}">
                <a16:creationId xmlns:a16="http://schemas.microsoft.com/office/drawing/2014/main" id="{FE39EC52-DD05-4C4A-8A9D-DCB9CED1BC6C}"/>
              </a:ext>
            </a:extLst>
          </p:cNvPr>
          <p:cNvSpPr>
            <a:spLocks noGrp="1"/>
          </p:cNvSpPr>
          <p:nvPr>
            <p:ph type="body" sz="quarter" idx="14"/>
          </p:nvPr>
        </p:nvSpPr>
        <p:spPr>
          <a:xfrm>
            <a:off x="334962" y="1505380"/>
            <a:ext cx="11857038" cy="4273959"/>
          </a:xfrm>
        </p:spPr>
        <p:txBody>
          <a:bodyPr/>
          <a:lstStyle/>
          <a:p>
            <a:pPr defTabSz="630238"/>
            <a:r>
              <a:rPr lang="en-US" sz="1600" dirty="0"/>
              <a:t>1. Are the Vision &amp; Mission Well-Articulated?</a:t>
            </a:r>
          </a:p>
          <a:p>
            <a:pPr marL="538163" lvl="1" indent="-285750" defTabSz="630238">
              <a:buFont typeface="Arial" panose="020B0604020202020204" pitchFamily="34" charset="0"/>
              <a:buChar char="•"/>
            </a:pPr>
            <a:r>
              <a:rPr lang="en-US" sz="1400" dirty="0"/>
              <a:t>Does the mission statement of the research program clearly define its goals and purpose? </a:t>
            </a:r>
          </a:p>
          <a:p>
            <a:pPr marL="538163" lvl="1" indent="-285750" defTabSz="630238">
              <a:buFont typeface="Arial" panose="020B0604020202020204" pitchFamily="34" charset="0"/>
              <a:buChar char="•"/>
            </a:pPr>
            <a:r>
              <a:rPr lang="en-US" sz="1400" dirty="0"/>
              <a:t>Are the objectives of the research program aligned with the overall mission and vision?</a:t>
            </a:r>
            <a:endParaRPr lang="en-US" sz="1600" dirty="0"/>
          </a:p>
          <a:p>
            <a:pPr defTabSz="630238"/>
            <a:r>
              <a:rPr lang="en-US" sz="1600" dirty="0"/>
              <a:t>2. Is the Structure of the Research Program Sound?</a:t>
            </a:r>
          </a:p>
          <a:p>
            <a:pPr marL="538163" lvl="1" indent="-285750" defTabSz="630238">
              <a:buFont typeface="Arial" panose="020B0604020202020204" pitchFamily="34" charset="0"/>
              <a:buChar char="•"/>
            </a:pPr>
            <a:r>
              <a:rPr lang="en-US" sz="1400" dirty="0"/>
              <a:t>Do the Strategic Research Areas (SRAs) provide a logical and coherent structure that supports our goals?</a:t>
            </a:r>
          </a:p>
          <a:p>
            <a:pPr marL="538163" lvl="1" indent="-285750" defTabSz="630238">
              <a:buFont typeface="Arial" panose="020B0604020202020204" pitchFamily="34" charset="0"/>
              <a:buChar char="•"/>
            </a:pPr>
            <a:r>
              <a:rPr lang="en-US" sz="1400" dirty="0"/>
              <a:t>Are the different components of the program well-integrated and do they effectively contribute to the overall success?</a:t>
            </a:r>
          </a:p>
          <a:p>
            <a:pPr defTabSz="630238"/>
            <a:r>
              <a:rPr lang="en-US" sz="1600" dirty="0"/>
              <a:t>3. Is the Research Initiative Sufficiently Motivated?</a:t>
            </a:r>
          </a:p>
          <a:p>
            <a:pPr marL="538163" lvl="1" indent="-285750" defTabSz="630238">
              <a:buFont typeface="Arial" panose="020B0604020202020204" pitchFamily="34" charset="0"/>
              <a:buChar char="•"/>
            </a:pPr>
            <a:r>
              <a:rPr lang="en-US" sz="1400" dirty="0"/>
              <a:t> Have we provided a strong and compelling rationale for the research initiative? </a:t>
            </a:r>
          </a:p>
          <a:p>
            <a:pPr marL="538163" lvl="1" indent="-285750" defTabSz="630238">
              <a:buFont typeface="Arial" panose="020B0604020202020204" pitchFamily="34" charset="0"/>
              <a:buChar char="•"/>
            </a:pPr>
            <a:r>
              <a:rPr lang="en-US" sz="1400" dirty="0"/>
              <a:t>Do the proposed research questions address significant gaps or needs in the current knowledge?</a:t>
            </a:r>
          </a:p>
          <a:p>
            <a:pPr defTabSz="630238"/>
            <a:r>
              <a:rPr lang="en-US" sz="1600" dirty="0"/>
              <a:t>4. Are There Any Creative and Innovative Suggestions for Supporting Activities?</a:t>
            </a:r>
          </a:p>
          <a:p>
            <a:pPr marL="538163" lvl="1" indent="-285750" defTabSz="630238">
              <a:buFont typeface="Arial" panose="020B0604020202020204" pitchFamily="34" charset="0"/>
              <a:buChar char="•"/>
            </a:pPr>
            <a:r>
              <a:rPr lang="en-US" sz="1400" dirty="0"/>
              <a:t>What additional strategies can we employ to enhance the visibility and impact of the research program through public engagement and outreach?</a:t>
            </a:r>
          </a:p>
          <a:p>
            <a:pPr marL="538163" lvl="1" indent="-285750" defTabSz="630238">
              <a:buFont typeface="Arial" panose="020B0604020202020204" pitchFamily="34" charset="0"/>
              <a:buChar char="•"/>
            </a:pPr>
            <a:r>
              <a:rPr lang="en-US" sz="1400" dirty="0"/>
              <a:t>How can we improve our efforts in nurturing young talent and fostering the next generation of researchers within the program? </a:t>
            </a:r>
          </a:p>
          <a:p>
            <a:pPr marL="538163" lvl="1" indent="-285750" defTabSz="630238">
              <a:buFont typeface="Arial" panose="020B0604020202020204" pitchFamily="34" charset="0"/>
              <a:buChar char="•"/>
            </a:pPr>
            <a:r>
              <a:rPr lang="en-US" sz="1400" dirty="0"/>
              <a:t>Are there innovative approaches to knowledge transfer and collaboration that we should consider incorporating into our activities?</a:t>
            </a:r>
          </a:p>
        </p:txBody>
      </p:sp>
      <p:sp>
        <p:nvSpPr>
          <p:cNvPr id="6" name="Fußzeilenplatzhalter 5">
            <a:extLst>
              <a:ext uri="{FF2B5EF4-FFF2-40B4-BE49-F238E27FC236}">
                <a16:creationId xmlns:a16="http://schemas.microsoft.com/office/drawing/2014/main" id="{04266987-02DD-492A-BD96-AB397E88123E}"/>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spTree>
    <p:extLst>
      <p:ext uri="{BB962C8B-B14F-4D97-AF65-F5344CB8AC3E}">
        <p14:creationId xmlns:p14="http://schemas.microsoft.com/office/powerpoint/2010/main" val="189274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2D66917-0E50-469E-AE25-DB6EE08B88D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44" name="think-cell Folie" r:id="rId5" imgW="415" imgH="416" progId="TCLayout.ActiveDocument.1">
                  <p:embed/>
                </p:oleObj>
              </mc:Choice>
              <mc:Fallback>
                <p:oleObj name="think-cell Folie" r:id="rId5" imgW="415" imgH="416" progId="TCLayout.ActiveDocument.1">
                  <p:embed/>
                  <p:pic>
                    <p:nvPicPr>
                      <p:cNvPr id="3" name="think-cell data - do not delete" hidden="1">
                        <a:extLst>
                          <a:ext uri="{FF2B5EF4-FFF2-40B4-BE49-F238E27FC236}">
                            <a16:creationId xmlns:a16="http://schemas.microsoft.com/office/drawing/2014/main" id="{32D66917-0E50-469E-AE25-DB6EE08B88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B33FBC7B-6104-487F-BB3C-E957CDE05C65}"/>
              </a:ext>
            </a:extLst>
          </p:cNvPr>
          <p:cNvPicPr>
            <a:picLocks noChangeAspect="1"/>
          </p:cNvPicPr>
          <p:nvPr/>
        </p:nvPicPr>
        <p:blipFill>
          <a:blip r:embed="rId7"/>
          <a:stretch>
            <a:fillRect/>
          </a:stretch>
        </p:blipFill>
        <p:spPr>
          <a:xfrm>
            <a:off x="157436" y="2242499"/>
            <a:ext cx="12168671" cy="3804234"/>
          </a:xfrm>
          <a:prstGeom prst="rect">
            <a:avLst/>
          </a:prstGeom>
        </p:spPr>
      </p:pic>
    </p:spTree>
    <p:extLst>
      <p:ext uri="{BB962C8B-B14F-4D97-AF65-F5344CB8AC3E}">
        <p14:creationId xmlns:p14="http://schemas.microsoft.com/office/powerpoint/2010/main" val="2324071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AA610D4-CAD7-4F7D-B2D6-C3C10F2E43EA}"/>
              </a:ext>
            </a:extLst>
          </p:cNvPr>
          <p:cNvGraphicFramePr>
            <a:graphicFrameLocks noChangeAspect="1"/>
          </p:cNvGraphicFramePr>
          <p:nvPr>
            <p:custDataLst>
              <p:tags r:id="rId2"/>
            </p:custDataLst>
            <p:extLst>
              <p:ext uri="{D42A27DB-BD31-4B8C-83A1-F6EECF244321}">
                <p14:modId xmlns:p14="http://schemas.microsoft.com/office/powerpoint/2010/main" val="303801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47" name="think-cell Folie" r:id="rId6" imgW="415" imgH="416" progId="TCLayout.ActiveDocument.1">
                  <p:embed/>
                </p:oleObj>
              </mc:Choice>
              <mc:Fallback>
                <p:oleObj name="think-cell Folie" r:id="rId6" imgW="415" imgH="416" progId="TCLayout.ActiveDocument.1">
                  <p:embed/>
                  <p:pic>
                    <p:nvPicPr>
                      <p:cNvPr id="2" name="Objekt 1" hidden="1">
                        <a:extLst>
                          <a:ext uri="{FF2B5EF4-FFF2-40B4-BE49-F238E27FC236}">
                            <a16:creationId xmlns:a16="http://schemas.microsoft.com/office/drawing/2014/main" id="{BAA610D4-CAD7-4F7D-B2D6-C3C10F2E43E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grpSp>
        <p:nvGrpSpPr>
          <p:cNvPr id="7" name="Gruppieren 6">
            <a:extLst>
              <a:ext uri="{FF2B5EF4-FFF2-40B4-BE49-F238E27FC236}">
                <a16:creationId xmlns:a16="http://schemas.microsoft.com/office/drawing/2014/main" id="{D5A72D01-02EF-4B07-9FC0-5D65BDDA604D}"/>
              </a:ext>
            </a:extLst>
          </p:cNvPr>
          <p:cNvGrpSpPr/>
          <p:nvPr/>
        </p:nvGrpSpPr>
        <p:grpSpPr>
          <a:xfrm>
            <a:off x="8358363" y="2049817"/>
            <a:ext cx="3849927" cy="923207"/>
            <a:chOff x="8358363" y="2049817"/>
            <a:chExt cx="3849927" cy="923207"/>
          </a:xfrm>
        </p:grpSpPr>
        <p:sp>
          <p:nvSpPr>
            <p:cNvPr id="6" name="Freeform: Shape 5">
              <a:extLst>
                <a:ext uri="{FF2B5EF4-FFF2-40B4-BE49-F238E27FC236}">
                  <a16:creationId xmlns:a16="http://schemas.microsoft.com/office/drawing/2014/main" id="{9F0D03D4-665B-D05A-AC7D-B2E848EE3DE1}"/>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11" name="Group 10">
              <a:extLst>
                <a:ext uri="{FF2B5EF4-FFF2-40B4-BE49-F238E27FC236}">
                  <a16:creationId xmlns:a16="http://schemas.microsoft.com/office/drawing/2014/main" id="{40CE00F3-6F95-A1DA-F75C-E3EFB8818E8F}"/>
                </a:ext>
              </a:extLst>
            </p:cNvPr>
            <p:cNvGrpSpPr/>
            <p:nvPr/>
          </p:nvGrpSpPr>
          <p:grpSpPr>
            <a:xfrm>
              <a:off x="9794479" y="2145050"/>
              <a:ext cx="2302497" cy="707886"/>
              <a:chOff x="5850369" y="1032473"/>
              <a:chExt cx="2302497" cy="707886"/>
            </a:xfrm>
          </p:grpSpPr>
          <p:sp>
            <p:nvSpPr>
              <p:cNvPr id="17" name="TextBox 16">
                <a:extLst>
                  <a:ext uri="{FF2B5EF4-FFF2-40B4-BE49-F238E27FC236}">
                    <a16:creationId xmlns:a16="http://schemas.microsoft.com/office/drawing/2014/main" id="{45753CB3-22E8-6BDA-F518-DD55E81E3E20}"/>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8" name="TextBox 17">
                <a:extLst>
                  <a:ext uri="{FF2B5EF4-FFF2-40B4-BE49-F238E27FC236}">
                    <a16:creationId xmlns:a16="http://schemas.microsoft.com/office/drawing/2014/main" id="{27085072-DE4D-9F4A-F81C-FDF63EA4E0CE}"/>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53</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19" name="Picture 18">
              <a:extLst>
                <a:ext uri="{FF2B5EF4-FFF2-40B4-BE49-F238E27FC236}">
                  <a16:creationId xmlns:a16="http://schemas.microsoft.com/office/drawing/2014/main" id="{DB1BB3FF-2A66-EA7F-01F8-21D8E468C365}"/>
                </a:ext>
              </a:extLst>
            </p:cNvPr>
            <p:cNvPicPr>
              <a:picLocks noChangeAspect="1"/>
            </p:cNvPicPr>
            <p:nvPr/>
          </p:nvPicPr>
          <p:blipFill>
            <a:blip r:embed="rId9"/>
            <a:stretch>
              <a:fillRect/>
            </a:stretch>
          </p:blipFill>
          <p:spPr>
            <a:xfrm>
              <a:off x="9018911" y="2145867"/>
              <a:ext cx="663068" cy="712445"/>
            </a:xfrm>
            <a:prstGeom prst="rect">
              <a:avLst/>
            </a:prstGeom>
          </p:spPr>
        </p:pic>
      </p:grpSp>
      <p:sp>
        <p:nvSpPr>
          <p:cNvPr id="22" name="TextBox 9">
            <a:extLst>
              <a:ext uri="{FF2B5EF4-FFF2-40B4-BE49-F238E27FC236}">
                <a16:creationId xmlns:a16="http://schemas.microsoft.com/office/drawing/2014/main" id="{8653CD80-4663-4931-96B6-C2FCC3E7EBA3}"/>
              </a:ext>
            </a:extLst>
          </p:cNvPr>
          <p:cNvSpPr txBox="1"/>
          <p:nvPr/>
        </p:nvSpPr>
        <p:spPr>
          <a:xfrm>
            <a:off x="773793" y="254942"/>
            <a:ext cx="10644414"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Global greenhouse gas emissions In 2022</a:t>
            </a:r>
          </a:p>
        </p:txBody>
      </p:sp>
      <p:sp>
        <p:nvSpPr>
          <p:cNvPr id="9" name="Fußzeilenplatzhalter 8">
            <a:extLst>
              <a:ext uri="{FF2B5EF4-FFF2-40B4-BE49-F238E27FC236}">
                <a16:creationId xmlns:a16="http://schemas.microsoft.com/office/drawing/2014/main" id="{D14BD548-0EA1-46FE-BBD6-FE91F4CD8046}"/>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pic>
        <p:nvPicPr>
          <p:cNvPr id="3" name="Grafik 2">
            <a:extLst>
              <a:ext uri="{FF2B5EF4-FFF2-40B4-BE49-F238E27FC236}">
                <a16:creationId xmlns:a16="http://schemas.microsoft.com/office/drawing/2014/main" id="{8FECBF5F-1B9F-499A-BD83-F4E24D998E62}"/>
              </a:ext>
            </a:extLst>
          </p:cNvPr>
          <p:cNvPicPr>
            <a:picLocks noChangeAspect="1"/>
          </p:cNvPicPr>
          <p:nvPr/>
        </p:nvPicPr>
        <p:blipFill>
          <a:blip r:embed="rId10"/>
          <a:stretch>
            <a:fillRect/>
          </a:stretch>
        </p:blipFill>
        <p:spPr>
          <a:xfrm>
            <a:off x="-9012066" y="1095255"/>
            <a:ext cx="8407832" cy="4667490"/>
          </a:xfrm>
          <a:prstGeom prst="rect">
            <a:avLst/>
          </a:prstGeom>
        </p:spPr>
      </p:pic>
      <p:graphicFrame>
        <p:nvGraphicFramePr>
          <p:cNvPr id="20" name="Chart 3">
            <a:extLst>
              <a:ext uri="{FF2B5EF4-FFF2-40B4-BE49-F238E27FC236}">
                <a16:creationId xmlns:a16="http://schemas.microsoft.com/office/drawing/2014/main" id="{7AACAA06-3326-4F02-ABE6-1C5C24B01C26}"/>
              </a:ext>
            </a:extLst>
          </p:cNvPr>
          <p:cNvGraphicFramePr/>
          <p:nvPr>
            <p:custDataLst>
              <p:tags r:id="rId3"/>
            </p:custDataLst>
            <p:extLst>
              <p:ext uri="{D42A27DB-BD31-4B8C-83A1-F6EECF244321}">
                <p14:modId xmlns:p14="http://schemas.microsoft.com/office/powerpoint/2010/main" val="999135822"/>
              </p:ext>
            </p:extLst>
          </p:nvPr>
        </p:nvGraphicFramePr>
        <p:xfrm>
          <a:off x="5103813" y="2476500"/>
          <a:ext cx="1941512" cy="1941513"/>
        </p:xfrm>
        <a:graphic>
          <a:graphicData uri="http://schemas.openxmlformats.org/drawingml/2006/chart">
            <c:chart xmlns:c="http://schemas.openxmlformats.org/drawingml/2006/chart" xmlns:r="http://schemas.openxmlformats.org/officeDocument/2006/relationships" r:id="rId11"/>
          </a:graphicData>
        </a:graphic>
      </p:graphicFrame>
      <p:grpSp>
        <p:nvGrpSpPr>
          <p:cNvPr id="26" name="Gruppieren 25">
            <a:extLst>
              <a:ext uri="{FF2B5EF4-FFF2-40B4-BE49-F238E27FC236}">
                <a16:creationId xmlns:a16="http://schemas.microsoft.com/office/drawing/2014/main" id="{BE4F35D2-7588-4939-B905-D804694509E5}"/>
              </a:ext>
            </a:extLst>
          </p:cNvPr>
          <p:cNvGrpSpPr/>
          <p:nvPr/>
        </p:nvGrpSpPr>
        <p:grpSpPr>
          <a:xfrm>
            <a:off x="4274538" y="1646418"/>
            <a:ext cx="3600000" cy="3600000"/>
            <a:chOff x="2696260" y="981720"/>
            <a:chExt cx="3600000" cy="3600000"/>
          </a:xfrm>
        </p:grpSpPr>
        <p:sp>
          <p:nvSpPr>
            <p:cNvPr id="27" name="Ellipse 26">
              <a:extLst>
                <a:ext uri="{FF2B5EF4-FFF2-40B4-BE49-F238E27FC236}">
                  <a16:creationId xmlns:a16="http://schemas.microsoft.com/office/drawing/2014/main" id="{3EEDC858-1CA7-46A8-AA91-CB094FEAFAB3}"/>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28" name="Grafik 27" descr="Erdkugel: Afrika und Europa">
              <a:extLst>
                <a:ext uri="{FF2B5EF4-FFF2-40B4-BE49-F238E27FC236}">
                  <a16:creationId xmlns:a16="http://schemas.microsoft.com/office/drawing/2014/main" id="{1145C58D-4FE2-49AB-84E1-D077FCE6B74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96260" y="981720"/>
              <a:ext cx="3600000" cy="3600000"/>
            </a:xfrm>
            <a:prstGeom prst="rect">
              <a:avLst/>
            </a:prstGeom>
          </p:spPr>
        </p:pic>
      </p:grpSp>
    </p:spTree>
    <p:extLst>
      <p:ext uri="{BB962C8B-B14F-4D97-AF65-F5344CB8AC3E}">
        <p14:creationId xmlns:p14="http://schemas.microsoft.com/office/powerpoint/2010/main" val="25514140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3859233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78" name="think-cell Folie" r:id="rId6" imgW="415" imgH="416" progId="TCLayout.ActiveDocument.1">
                  <p:embed/>
                </p:oleObj>
              </mc:Choice>
              <mc:Fallback>
                <p:oleObj name="think-cell Folie" r:id="rId6"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79" name="Chart 3">
            <a:extLst>
              <a:ext uri="{FF2B5EF4-FFF2-40B4-BE49-F238E27FC236}">
                <a16:creationId xmlns:a16="http://schemas.microsoft.com/office/drawing/2014/main" id="{56DFE5AF-275E-4F27-9808-51EC661AF362}"/>
              </a:ext>
            </a:extLst>
          </p:cNvPr>
          <p:cNvGraphicFramePr/>
          <p:nvPr>
            <p:custDataLst>
              <p:tags r:id="rId3"/>
            </p:custDataLst>
            <p:extLst>
              <p:ext uri="{D42A27DB-BD31-4B8C-83A1-F6EECF244321}">
                <p14:modId xmlns:p14="http://schemas.microsoft.com/office/powerpoint/2010/main" val="552491745"/>
              </p:ext>
            </p:extLst>
          </p:nvPr>
        </p:nvGraphicFramePr>
        <p:xfrm>
          <a:off x="4249738" y="1582738"/>
          <a:ext cx="3692525" cy="3692525"/>
        </p:xfrm>
        <a:graphic>
          <a:graphicData uri="http://schemas.openxmlformats.org/drawingml/2006/chart">
            <c:chart xmlns:c="http://schemas.openxmlformats.org/drawingml/2006/chart" xmlns:r="http://schemas.openxmlformats.org/officeDocument/2006/relationships" r:id="rId8"/>
          </a:graphicData>
        </a:graphic>
      </p:graphicFrame>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282237" y="254942"/>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Global greenhouse gas emissions by Fuel Type In 2022</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2258373"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D2232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32</a:t>
              </a: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D2232A"/>
                </a:solidFill>
                <a:effectLst/>
                <a:uLnTx/>
                <a:uFillTx/>
                <a:ea typeface="+mn-ea"/>
              </a:endParaRPr>
            </a:p>
          </p:txBody>
        </p:sp>
      </p:grpSp>
      <p:grpSp>
        <p:nvGrpSpPr>
          <p:cNvPr id="3075" name="Group 3074">
            <a:extLst>
              <a:ext uri="{FF2B5EF4-FFF2-40B4-BE49-F238E27FC236}">
                <a16:creationId xmlns:a16="http://schemas.microsoft.com/office/drawing/2014/main" id="{403725A1-00FC-598C-9F7B-66FEEFBB5629}"/>
              </a:ext>
            </a:extLst>
          </p:cNvPr>
          <p:cNvGrpSpPr/>
          <p:nvPr/>
        </p:nvGrpSpPr>
        <p:grpSpPr>
          <a:xfrm>
            <a:off x="6728337" y="5036618"/>
            <a:ext cx="2312590" cy="646331"/>
            <a:chOff x="6642630" y="4963877"/>
            <a:chExt cx="2312590" cy="646331"/>
          </a:xfrm>
        </p:grpSpPr>
        <p:sp>
          <p:nvSpPr>
            <p:cNvPr id="21" name="TextBox 20">
              <a:extLst>
                <a:ext uri="{FF2B5EF4-FFF2-40B4-BE49-F238E27FC236}">
                  <a16:creationId xmlns:a16="http://schemas.microsoft.com/office/drawing/2014/main" id="{8ED5E5AF-F7A8-239B-3948-B01F032A29C0}"/>
                </a:ext>
              </a:extLst>
            </p:cNvPr>
            <p:cNvSpPr txBox="1"/>
            <p:nvPr/>
          </p:nvSpPr>
          <p:spPr>
            <a:xfrm>
              <a:off x="8002273" y="5151643"/>
              <a:ext cx="952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C0C0C0"/>
                  </a:solidFill>
                  <a:effectLst/>
                  <a:uLnTx/>
                  <a:uFillTx/>
                  <a:ea typeface="+mn-ea"/>
                  <a:cs typeface="Segoe UI" panose="020B0502040204020203" pitchFamily="34" charset="0"/>
                </a:rPr>
                <a:t>Other</a:t>
              </a:r>
              <a:endParaRPr kumimoji="0" lang="en-US" sz="18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29" name="TextBox 28">
              <a:extLst>
                <a:ext uri="{FF2B5EF4-FFF2-40B4-BE49-F238E27FC236}">
                  <a16:creationId xmlns:a16="http://schemas.microsoft.com/office/drawing/2014/main" id="{27C91B16-C2A6-081C-61D6-2584B1A33CFB}"/>
                </a:ext>
              </a:extLst>
            </p:cNvPr>
            <p:cNvSpPr txBox="1"/>
            <p:nvPr/>
          </p:nvSpPr>
          <p:spPr>
            <a:xfrm>
              <a:off x="6642630" y="496387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C0C0C0"/>
                  </a:solidFill>
                  <a:cs typeface="Segoe UI" panose="020B0502040204020203" pitchFamily="34" charset="0"/>
                </a:rPr>
                <a:t>6</a:t>
              </a:r>
              <a:r>
                <a:rPr kumimoji="0" lang="de-DE" sz="36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3600" b="0" i="0" u="none" strike="noStrike" kern="1200" cap="none" spc="0" normalizeH="0" baseline="0" noProof="0" dirty="0">
                <a:ln>
                  <a:noFill/>
                </a:ln>
                <a:solidFill>
                  <a:srgbClr val="C0C0C0"/>
                </a:solidFill>
                <a:effectLst/>
                <a:uLnTx/>
                <a:uFillTx/>
                <a:ea typeface="+mn-ea"/>
              </a:endParaRPr>
            </a:p>
          </p:txBody>
        </p:sp>
      </p:grpSp>
      <p:grpSp>
        <p:nvGrpSpPr>
          <p:cNvPr id="3077" name="Group 3076">
            <a:extLst>
              <a:ext uri="{FF2B5EF4-FFF2-40B4-BE49-F238E27FC236}">
                <a16:creationId xmlns:a16="http://schemas.microsoft.com/office/drawing/2014/main" id="{56997190-13D1-7C18-4C23-F6FE8F984798}"/>
              </a:ext>
            </a:extLst>
          </p:cNvPr>
          <p:cNvGrpSpPr/>
          <p:nvPr/>
        </p:nvGrpSpPr>
        <p:grpSpPr>
          <a:xfrm>
            <a:off x="2579130" y="4755967"/>
            <a:ext cx="2677024" cy="788637"/>
            <a:chOff x="2083535" y="2806423"/>
            <a:chExt cx="2677024" cy="788637"/>
          </a:xfrm>
        </p:grpSpPr>
        <p:sp>
          <p:nvSpPr>
            <p:cNvPr id="22" name="TextBox 21">
              <a:extLst>
                <a:ext uri="{FF2B5EF4-FFF2-40B4-BE49-F238E27FC236}">
                  <a16:creationId xmlns:a16="http://schemas.microsoft.com/office/drawing/2014/main" id="{CA0AF289-6123-676A-C5BE-BA082F18DA27}"/>
                </a:ext>
              </a:extLst>
            </p:cNvPr>
            <p:cNvSpPr txBox="1"/>
            <p:nvPr/>
          </p:nvSpPr>
          <p:spPr>
            <a:xfrm>
              <a:off x="3608426" y="3071840"/>
              <a:ext cx="1152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969696"/>
                  </a:solidFill>
                  <a:effectLst/>
                  <a:uLnTx/>
                  <a:uFillTx/>
                  <a:ea typeface="+mn-ea"/>
                  <a:cs typeface="Segoe UI" panose="020B0502040204020203" pitchFamily="34" charset="0"/>
                </a:rPr>
                <a:t>Gas</a:t>
              </a:r>
              <a:endParaRPr kumimoji="0" lang="en-US" sz="28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30" name="TextBox 29">
              <a:extLst>
                <a:ext uri="{FF2B5EF4-FFF2-40B4-BE49-F238E27FC236}">
                  <a16:creationId xmlns:a16="http://schemas.microsoft.com/office/drawing/2014/main" id="{C3A4F287-C824-73ED-0CCB-B2FF18E590DF}"/>
                </a:ext>
              </a:extLst>
            </p:cNvPr>
            <p:cNvSpPr txBox="1"/>
            <p:nvPr/>
          </p:nvSpPr>
          <p:spPr>
            <a:xfrm>
              <a:off x="2083535" y="280642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69696"/>
                  </a:solidFill>
                  <a:cs typeface="Segoe UI" panose="020B0502040204020203" pitchFamily="34" charset="0"/>
                </a:rPr>
                <a:t>20</a:t>
              </a:r>
              <a:r>
                <a:rPr kumimoji="0" lang="de-DE" sz="3600" b="1" i="0" u="none" strike="noStrike" kern="1200" cap="none" spc="0" normalizeH="0" baseline="0" noProof="0" dirty="0">
                  <a:ln>
                    <a:noFill/>
                  </a:ln>
                  <a:solidFill>
                    <a:srgbClr val="969696"/>
                  </a:solidFill>
                  <a:effectLst/>
                  <a:uLnTx/>
                  <a:uFillTx/>
                  <a:ea typeface="+mn-ea"/>
                  <a:cs typeface="Segoe UI" panose="020B0502040204020203" pitchFamily="34" charset="0"/>
                </a:rPr>
                <a:t>.8 %</a:t>
              </a:r>
              <a:endParaRPr kumimoji="0" lang="en-US" sz="3600" b="0" i="0" u="none" strike="noStrike" kern="1200" cap="none" spc="0" normalizeH="0" baseline="0" noProof="0" dirty="0">
                <a:ln>
                  <a:noFill/>
                </a:ln>
                <a:solidFill>
                  <a:srgbClr val="969696"/>
                </a:solidFill>
                <a:effectLst/>
                <a:uLnTx/>
                <a:uFillTx/>
                <a:ea typeface="+mn-ea"/>
              </a:endParaRPr>
            </a:p>
          </p:txBody>
        </p:sp>
      </p:grpSp>
      <p:grpSp>
        <p:nvGrpSpPr>
          <p:cNvPr id="3072" name="Group 3071">
            <a:extLst>
              <a:ext uri="{FF2B5EF4-FFF2-40B4-BE49-F238E27FC236}">
                <a16:creationId xmlns:a16="http://schemas.microsoft.com/office/drawing/2014/main" id="{CAC71E74-6F70-3AC2-D5F5-5C2925E15F6D}"/>
              </a:ext>
            </a:extLst>
          </p:cNvPr>
          <p:cNvGrpSpPr/>
          <p:nvPr/>
        </p:nvGrpSpPr>
        <p:grpSpPr>
          <a:xfrm>
            <a:off x="7936803" y="3581843"/>
            <a:ext cx="2617533" cy="646331"/>
            <a:chOff x="6151875" y="1064003"/>
            <a:chExt cx="2617533" cy="646331"/>
          </a:xfrm>
        </p:grpSpPr>
        <p:sp>
          <p:nvSpPr>
            <p:cNvPr id="23" name="TextBox 22">
              <a:extLst>
                <a:ext uri="{FF2B5EF4-FFF2-40B4-BE49-F238E27FC236}">
                  <a16:creationId xmlns:a16="http://schemas.microsoft.com/office/drawing/2014/main" id="{43E8BE8A-F44F-BF6E-0B04-407B2F01CBEC}"/>
                </a:ext>
              </a:extLst>
            </p:cNvPr>
            <p:cNvSpPr txBox="1"/>
            <p:nvPr/>
          </p:nvSpPr>
          <p:spPr>
            <a:xfrm>
              <a:off x="7660298" y="1117188"/>
              <a:ext cx="11091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808080"/>
                  </a:solidFill>
                  <a:cs typeface="Segoe UI" panose="020B0502040204020203" pitchFamily="34" charset="0"/>
                </a:rPr>
                <a:t>Coal</a:t>
              </a:r>
              <a:endParaRPr kumimoji="0" lang="en-US" sz="3200" b="1" i="0" u="none" strike="noStrike" kern="1200" cap="none" spc="0" normalizeH="0" baseline="0" noProof="0" dirty="0">
                <a:ln>
                  <a:noFill/>
                </a:ln>
                <a:solidFill>
                  <a:srgbClr val="808080"/>
                </a:solidFill>
                <a:effectLst/>
                <a:uLnTx/>
                <a:uFillTx/>
                <a:cs typeface="Segoe UI" panose="020B0502040204020203" pitchFamily="34" charset="0"/>
              </a:endParaRPr>
            </a:p>
          </p:txBody>
        </p:sp>
        <p:sp>
          <p:nvSpPr>
            <p:cNvPr id="31" name="TextBox 30">
              <a:extLst>
                <a:ext uri="{FF2B5EF4-FFF2-40B4-BE49-F238E27FC236}">
                  <a16:creationId xmlns:a16="http://schemas.microsoft.com/office/drawing/2014/main" id="{DEDB38CD-4EF6-AA97-5D9D-C8D5EEF90256}"/>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808080"/>
                  </a:solidFill>
                  <a:cs typeface="Segoe UI" panose="020B0502040204020203" pitchFamily="34" charset="0"/>
                </a:rPr>
                <a:t>41</a:t>
              </a:r>
              <a:r>
                <a:rPr kumimoji="0" lang="de-DE" sz="3600" b="1" i="0" u="none" strike="noStrike" kern="1200" cap="none" spc="0" normalizeH="0" baseline="0" noProof="0" dirty="0">
                  <a:ln>
                    <a:noFill/>
                  </a:ln>
                  <a:solidFill>
                    <a:srgbClr val="808080"/>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808080"/>
                </a:solidFill>
                <a:effectLst/>
                <a:uLnTx/>
                <a:uFillTx/>
                <a:ea typeface="+mn-ea"/>
              </a:endParaRPr>
            </a:p>
          </p:txBody>
        </p:sp>
      </p:grpSp>
      <p:grpSp>
        <p:nvGrpSpPr>
          <p:cNvPr id="168" name="Group 3114">
            <a:extLst>
              <a:ext uri="{FF2B5EF4-FFF2-40B4-BE49-F238E27FC236}">
                <a16:creationId xmlns:a16="http://schemas.microsoft.com/office/drawing/2014/main" id="{1C909C30-71E4-4FE6-8E03-0A59FC588FC3}"/>
              </a:ext>
            </a:extLst>
          </p:cNvPr>
          <p:cNvGrpSpPr/>
          <p:nvPr/>
        </p:nvGrpSpPr>
        <p:grpSpPr>
          <a:xfrm>
            <a:off x="-3409056" y="4430050"/>
            <a:ext cx="2438608" cy="707886"/>
            <a:chOff x="1261821" y="4802785"/>
            <a:chExt cx="2438608" cy="707886"/>
          </a:xfrm>
        </p:grpSpPr>
        <p:sp>
          <p:nvSpPr>
            <p:cNvPr id="169" name="Freeform: Shape 3103">
              <a:extLst>
                <a:ext uri="{FF2B5EF4-FFF2-40B4-BE49-F238E27FC236}">
                  <a16:creationId xmlns:a16="http://schemas.microsoft.com/office/drawing/2014/main" id="{B9C789C9-0AF1-465E-A22B-96DF757A26DC}"/>
                </a:ext>
              </a:extLst>
            </p:cNvPr>
            <p:cNvSpPr/>
            <p:nvPr/>
          </p:nvSpPr>
          <p:spPr>
            <a:xfrm flipH="1">
              <a:off x="1261821" y="4854883"/>
              <a:ext cx="243860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70" name="Picture 3105">
              <a:extLst>
                <a:ext uri="{FF2B5EF4-FFF2-40B4-BE49-F238E27FC236}">
                  <a16:creationId xmlns:a16="http://schemas.microsoft.com/office/drawing/2014/main" id="{867A36F1-5984-4D6B-A730-2BA92774D75E}"/>
                </a:ext>
              </a:extLst>
            </p:cNvPr>
            <p:cNvPicPr>
              <a:picLocks noChangeAspect="1"/>
            </p:cNvPicPr>
            <p:nvPr/>
          </p:nvPicPr>
          <p:blipFill>
            <a:blip r:embed="rId10"/>
            <a:stretch>
              <a:fillRect/>
            </a:stretch>
          </p:blipFill>
          <p:spPr>
            <a:xfrm>
              <a:off x="3240770" y="4981061"/>
              <a:ext cx="331803" cy="356512"/>
            </a:xfrm>
            <a:prstGeom prst="rect">
              <a:avLst/>
            </a:prstGeom>
          </p:spPr>
        </p:pic>
        <p:grpSp>
          <p:nvGrpSpPr>
            <p:cNvPr id="171" name="Group 3109">
              <a:extLst>
                <a:ext uri="{FF2B5EF4-FFF2-40B4-BE49-F238E27FC236}">
                  <a16:creationId xmlns:a16="http://schemas.microsoft.com/office/drawing/2014/main" id="{E2A9B38A-4FFA-49D9-ADAB-94D269E2830F}"/>
                </a:ext>
              </a:extLst>
            </p:cNvPr>
            <p:cNvGrpSpPr/>
            <p:nvPr/>
          </p:nvGrpSpPr>
          <p:grpSpPr>
            <a:xfrm>
              <a:off x="1357474" y="4802785"/>
              <a:ext cx="1874094" cy="707886"/>
              <a:chOff x="5954409" y="974249"/>
              <a:chExt cx="1623760" cy="707886"/>
            </a:xfrm>
          </p:grpSpPr>
          <p:sp>
            <p:nvSpPr>
              <p:cNvPr id="172" name="TextBox 3110">
                <a:extLst>
                  <a:ext uri="{FF2B5EF4-FFF2-40B4-BE49-F238E27FC236}">
                    <a16:creationId xmlns:a16="http://schemas.microsoft.com/office/drawing/2014/main" id="{22ED622C-EF0F-42A2-B5BD-4388A26D3D8C}"/>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73" name="TextBox 3111">
                <a:extLst>
                  <a:ext uri="{FF2B5EF4-FFF2-40B4-BE49-F238E27FC236}">
                    <a16:creationId xmlns:a16="http://schemas.microsoft.com/office/drawing/2014/main" id="{BF24E9C5-0D02-4456-8C9B-17F54A143FCE}"/>
                  </a:ext>
                </a:extLst>
              </p:cNvPr>
              <p:cNvSpPr txBox="1"/>
              <p:nvPr/>
            </p:nvSpPr>
            <p:spPr>
              <a:xfrm>
                <a:off x="5954409"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8.4</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199" name="Gruppieren 198">
            <a:extLst>
              <a:ext uri="{FF2B5EF4-FFF2-40B4-BE49-F238E27FC236}">
                <a16:creationId xmlns:a16="http://schemas.microsoft.com/office/drawing/2014/main" id="{C80AAC05-6234-486A-A3BE-5A0CD623568B}"/>
              </a:ext>
            </a:extLst>
          </p:cNvPr>
          <p:cNvGrpSpPr/>
          <p:nvPr/>
        </p:nvGrpSpPr>
        <p:grpSpPr>
          <a:xfrm>
            <a:off x="8358363" y="2049817"/>
            <a:ext cx="3849927" cy="923207"/>
            <a:chOff x="8358363" y="2049817"/>
            <a:chExt cx="3849927" cy="923207"/>
          </a:xfrm>
        </p:grpSpPr>
        <p:sp>
          <p:nvSpPr>
            <p:cNvPr id="200" name="Freeform: Shape 5">
              <a:extLst>
                <a:ext uri="{FF2B5EF4-FFF2-40B4-BE49-F238E27FC236}">
                  <a16:creationId xmlns:a16="http://schemas.microsoft.com/office/drawing/2014/main" id="{DFDD9389-89F0-4136-B076-9F7E7B18E4B8}"/>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01" name="Group 10">
              <a:extLst>
                <a:ext uri="{FF2B5EF4-FFF2-40B4-BE49-F238E27FC236}">
                  <a16:creationId xmlns:a16="http://schemas.microsoft.com/office/drawing/2014/main" id="{C3ECE95E-455A-46D5-9742-44C7C6FB9AE3}"/>
                </a:ext>
              </a:extLst>
            </p:cNvPr>
            <p:cNvGrpSpPr/>
            <p:nvPr/>
          </p:nvGrpSpPr>
          <p:grpSpPr>
            <a:xfrm>
              <a:off x="9794479" y="2145050"/>
              <a:ext cx="2302497" cy="707886"/>
              <a:chOff x="5850369" y="1032473"/>
              <a:chExt cx="2302497" cy="707886"/>
            </a:xfrm>
          </p:grpSpPr>
          <p:sp>
            <p:nvSpPr>
              <p:cNvPr id="203" name="TextBox 16">
                <a:extLst>
                  <a:ext uri="{FF2B5EF4-FFF2-40B4-BE49-F238E27FC236}">
                    <a16:creationId xmlns:a16="http://schemas.microsoft.com/office/drawing/2014/main" id="{9F322DD4-345E-4E30-BB04-84172D9DCB83}"/>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204" name="TextBox 17">
                <a:extLst>
                  <a:ext uri="{FF2B5EF4-FFF2-40B4-BE49-F238E27FC236}">
                    <a16:creationId xmlns:a16="http://schemas.microsoft.com/office/drawing/2014/main" id="{B0BEBF8B-F377-453F-AB0B-FAC1B5860E93}"/>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37.15</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202" name="Picture 18">
              <a:extLst>
                <a:ext uri="{FF2B5EF4-FFF2-40B4-BE49-F238E27FC236}">
                  <a16:creationId xmlns:a16="http://schemas.microsoft.com/office/drawing/2014/main" id="{D5EB9A6A-2482-436C-BF97-E9E3605FDD3E}"/>
                </a:ext>
              </a:extLst>
            </p:cNvPr>
            <p:cNvPicPr>
              <a:picLocks noChangeAspect="1"/>
            </p:cNvPicPr>
            <p:nvPr/>
          </p:nvPicPr>
          <p:blipFill>
            <a:blip r:embed="rId10"/>
            <a:stretch>
              <a:fillRect/>
            </a:stretch>
          </p:blipFill>
          <p:spPr>
            <a:xfrm>
              <a:off x="9018911" y="2145867"/>
              <a:ext cx="663068" cy="712445"/>
            </a:xfrm>
            <a:prstGeom prst="rect">
              <a:avLst/>
            </a:prstGeom>
          </p:spPr>
        </p:pic>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pic>
        <p:nvPicPr>
          <p:cNvPr id="2" name="Grafik 1">
            <a:extLst>
              <a:ext uri="{FF2B5EF4-FFF2-40B4-BE49-F238E27FC236}">
                <a16:creationId xmlns:a16="http://schemas.microsoft.com/office/drawing/2014/main" id="{A2FEA250-D351-4C07-8DC4-1F95793FFB9B}"/>
              </a:ext>
            </a:extLst>
          </p:cNvPr>
          <p:cNvPicPr>
            <a:picLocks noChangeAspect="1"/>
          </p:cNvPicPr>
          <p:nvPr/>
        </p:nvPicPr>
        <p:blipFill>
          <a:blip r:embed="rId11"/>
          <a:stretch>
            <a:fillRect/>
          </a:stretch>
        </p:blipFill>
        <p:spPr>
          <a:xfrm>
            <a:off x="-8493899" y="-607094"/>
            <a:ext cx="8407832" cy="4667490"/>
          </a:xfrm>
          <a:prstGeom prst="rect">
            <a:avLst/>
          </a:prstGeom>
        </p:spPr>
      </p:pic>
      <p:grpSp>
        <p:nvGrpSpPr>
          <p:cNvPr id="54" name="Group 3114">
            <a:extLst>
              <a:ext uri="{FF2B5EF4-FFF2-40B4-BE49-F238E27FC236}">
                <a16:creationId xmlns:a16="http://schemas.microsoft.com/office/drawing/2014/main" id="{A055F8AF-AE62-4F91-9CED-95FEFFCD925F}"/>
              </a:ext>
            </a:extLst>
          </p:cNvPr>
          <p:cNvGrpSpPr/>
          <p:nvPr/>
        </p:nvGrpSpPr>
        <p:grpSpPr>
          <a:xfrm>
            <a:off x="-86067"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10"/>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63" name="Gruppieren 62">
            <a:extLst>
              <a:ext uri="{FF2B5EF4-FFF2-40B4-BE49-F238E27FC236}">
                <a16:creationId xmlns:a16="http://schemas.microsoft.com/office/drawing/2014/main" id="{BD22D383-C699-47FC-91C3-4FE736214C63}"/>
              </a:ext>
            </a:extLst>
          </p:cNvPr>
          <p:cNvGrpSpPr/>
          <p:nvPr/>
        </p:nvGrpSpPr>
        <p:grpSpPr>
          <a:xfrm>
            <a:off x="14509779" y="1113384"/>
            <a:ext cx="3925903" cy="1041342"/>
            <a:chOff x="8358363" y="2049817"/>
            <a:chExt cx="3925903" cy="1041342"/>
          </a:xfrm>
        </p:grpSpPr>
        <p:sp>
          <p:nvSpPr>
            <p:cNvPr id="64" name="Freeform: Shape 5">
              <a:extLst>
                <a:ext uri="{FF2B5EF4-FFF2-40B4-BE49-F238E27FC236}">
                  <a16:creationId xmlns:a16="http://schemas.microsoft.com/office/drawing/2014/main" id="{A9105B07-E489-443A-A4E1-0567E45F981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65" name="Group 10">
              <a:extLst>
                <a:ext uri="{FF2B5EF4-FFF2-40B4-BE49-F238E27FC236}">
                  <a16:creationId xmlns:a16="http://schemas.microsoft.com/office/drawing/2014/main" id="{A01D8E34-C85B-4E48-8B6E-7ED495E79783}"/>
                </a:ext>
              </a:extLst>
            </p:cNvPr>
            <p:cNvGrpSpPr/>
            <p:nvPr/>
          </p:nvGrpSpPr>
          <p:grpSpPr>
            <a:xfrm>
              <a:off x="9640241" y="2145050"/>
              <a:ext cx="2644025" cy="946109"/>
              <a:chOff x="5696131" y="1032473"/>
              <a:chExt cx="2644025" cy="946109"/>
            </a:xfrm>
          </p:grpSpPr>
          <p:sp>
            <p:nvSpPr>
              <p:cNvPr id="66" name="TextBox 16">
                <a:extLst>
                  <a:ext uri="{FF2B5EF4-FFF2-40B4-BE49-F238E27FC236}">
                    <a16:creationId xmlns:a16="http://schemas.microsoft.com/office/drawing/2014/main" id="{128B004A-3434-4E8C-9733-08B888BCD340}"/>
                  </a:ext>
                </a:extLst>
              </p:cNvPr>
              <p:cNvSpPr txBox="1"/>
              <p:nvPr/>
            </p:nvSpPr>
            <p:spPr>
              <a:xfrm>
                <a:off x="6857208" y="1055252"/>
                <a:ext cx="14829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A61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A61A"/>
                    </a:solidFill>
                    <a:cs typeface="Segoe UI" panose="020B0502040204020203" pitchFamily="34" charset="0"/>
                  </a:rPr>
                  <a:t>/Day</a:t>
                </a:r>
                <a:endParaRPr kumimoji="0" lang="de-DE" sz="1800" b="1" i="0" u="none" strike="noStrike" kern="1200" cap="none" spc="0" normalizeH="0" baseline="0" noProof="0" dirty="0">
                  <a:ln>
                    <a:noFill/>
                  </a:ln>
                  <a:solidFill>
                    <a:srgbClr val="FAA61A"/>
                  </a:solidFill>
                  <a:effectLst/>
                  <a:uLnTx/>
                  <a:uFillTx/>
                  <a:cs typeface="Segoe UI" panose="020B0502040204020203" pitchFamily="34" charset="0"/>
                </a:endParaRPr>
              </a:p>
            </p:txBody>
          </p:sp>
          <p:sp>
            <p:nvSpPr>
              <p:cNvPr id="67" name="TextBox 17">
                <a:extLst>
                  <a:ext uri="{FF2B5EF4-FFF2-40B4-BE49-F238E27FC236}">
                    <a16:creationId xmlns:a16="http://schemas.microsoft.com/office/drawing/2014/main" id="{92818F13-5F42-48A4-80A8-48BF81F0F67D}"/>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srgbClr val="FAA61A"/>
                    </a:solidFill>
                    <a:cs typeface="Segoe UI" panose="020B0502040204020203" pitchFamily="34" charset="0"/>
                  </a:rPr>
                  <a:t>99</a:t>
                </a:r>
                <a:r>
                  <a:rPr kumimoji="0" lang="de-DE" sz="4000" b="1" i="0" u="none" strike="noStrike" kern="1200" cap="none" spc="0" normalizeH="0" baseline="0" noProof="0" dirty="0">
                    <a:ln>
                      <a:noFill/>
                    </a:ln>
                    <a:solidFill>
                      <a:srgbClr val="FAA61A"/>
                    </a:solidFill>
                    <a:effectLst/>
                    <a:uLnTx/>
                    <a:uFillTx/>
                    <a:ea typeface="+mn-ea"/>
                    <a:cs typeface="Segoe UI" panose="020B0502040204020203" pitchFamily="34" charset="0"/>
                  </a:rPr>
                  <a:t>.6</a:t>
                </a:r>
                <a:endParaRPr kumimoji="0" lang="en-US" sz="4000" b="0" i="0" u="none" strike="noStrike" kern="1200" cap="none" spc="0" normalizeH="0" baseline="0" noProof="0" dirty="0">
                  <a:ln>
                    <a:noFill/>
                  </a:ln>
                  <a:solidFill>
                    <a:srgbClr val="FAA61A"/>
                  </a:solidFill>
                  <a:effectLst/>
                  <a:uLnTx/>
                  <a:uFillTx/>
                  <a:ea typeface="+mn-ea"/>
                </a:endParaRPr>
              </a:p>
            </p:txBody>
          </p:sp>
        </p:grpSp>
      </p:grpSp>
      <p:grpSp>
        <p:nvGrpSpPr>
          <p:cNvPr id="68" name="Gruppieren 67">
            <a:extLst>
              <a:ext uri="{FF2B5EF4-FFF2-40B4-BE49-F238E27FC236}">
                <a16:creationId xmlns:a16="http://schemas.microsoft.com/office/drawing/2014/main" id="{E76D03C4-508A-4EC9-A4E7-C58D76FEB171}"/>
              </a:ext>
            </a:extLst>
          </p:cNvPr>
          <p:cNvGrpSpPr>
            <a:grpSpLocks noChangeAspect="1"/>
          </p:cNvGrpSpPr>
          <p:nvPr/>
        </p:nvGrpSpPr>
        <p:grpSpPr>
          <a:xfrm>
            <a:off x="14862266" y="1105934"/>
            <a:ext cx="914400" cy="914400"/>
            <a:chOff x="8933108" y="2371813"/>
            <a:chExt cx="914400" cy="914400"/>
          </a:xfrm>
        </p:grpSpPr>
        <p:grpSp>
          <p:nvGrpSpPr>
            <p:cNvPr id="69" name="Grafik 3" descr="Datenbank">
              <a:extLst>
                <a:ext uri="{FF2B5EF4-FFF2-40B4-BE49-F238E27FC236}">
                  <a16:creationId xmlns:a16="http://schemas.microsoft.com/office/drawing/2014/main" id="{CBDC3BBA-77F2-48F5-B189-84E8DE0B1755}"/>
                </a:ext>
              </a:extLst>
            </p:cNvPr>
            <p:cNvGrpSpPr/>
            <p:nvPr/>
          </p:nvGrpSpPr>
          <p:grpSpPr>
            <a:xfrm>
              <a:off x="8933108" y="2371813"/>
              <a:ext cx="914400" cy="914400"/>
              <a:chOff x="8640761" y="1158812"/>
              <a:chExt cx="914400" cy="914400"/>
            </a:xfrm>
          </p:grpSpPr>
          <p:sp>
            <p:nvSpPr>
              <p:cNvPr id="73" name="Freihandform: Form 72">
                <a:extLst>
                  <a:ext uri="{FF2B5EF4-FFF2-40B4-BE49-F238E27FC236}">
                    <a16:creationId xmlns:a16="http://schemas.microsoft.com/office/drawing/2014/main" id="{FAA08A9D-3D9F-4616-B21E-13B21769B90A}"/>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solidFill>
                <a:srgbClr val="FAA61A"/>
              </a:solidFill>
              <a:ln w="9525"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F0D41848-C52A-4EF3-968C-012C074DBC68}"/>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dirty="0"/>
              </a:p>
            </p:txBody>
          </p:sp>
          <p:sp>
            <p:nvSpPr>
              <p:cNvPr id="75" name="Freihandform: Form 74">
                <a:extLst>
                  <a:ext uri="{FF2B5EF4-FFF2-40B4-BE49-F238E27FC236}">
                    <a16:creationId xmlns:a16="http://schemas.microsoft.com/office/drawing/2014/main" id="{0311AF1D-88D0-4225-B4A0-51B76BD6CBB4}"/>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B905417B-E7D6-4E06-8A3E-F0C075CAAA9E}"/>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a:p>
            </p:txBody>
          </p:sp>
        </p:grpSp>
        <p:sp>
          <p:nvSpPr>
            <p:cNvPr id="70" name="Ellipse 69">
              <a:extLst>
                <a:ext uri="{FF2B5EF4-FFF2-40B4-BE49-F238E27FC236}">
                  <a16:creationId xmlns:a16="http://schemas.microsoft.com/office/drawing/2014/main" id="{F19B7CBE-FD0A-40B9-BAD5-DE7DF371A3DA}"/>
                </a:ext>
              </a:extLst>
            </p:cNvPr>
            <p:cNvSpPr/>
            <p:nvPr/>
          </p:nvSpPr>
          <p:spPr>
            <a:xfrm>
              <a:off x="9518164" y="267718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70CFB26B-7BDC-47BA-89F1-9FDB291C52A7}"/>
                </a:ext>
              </a:extLst>
            </p:cNvPr>
            <p:cNvSpPr/>
            <p:nvPr/>
          </p:nvSpPr>
          <p:spPr>
            <a:xfrm>
              <a:off x="9523864" y="286870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D5C98A8D-5467-4EA9-A9C6-2D4065F773EB}"/>
                </a:ext>
              </a:extLst>
            </p:cNvPr>
            <p:cNvSpPr/>
            <p:nvPr/>
          </p:nvSpPr>
          <p:spPr>
            <a:xfrm>
              <a:off x="9524674" y="305533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8" name="Rechteck 77">
            <a:extLst>
              <a:ext uri="{FF2B5EF4-FFF2-40B4-BE49-F238E27FC236}">
                <a16:creationId xmlns:a16="http://schemas.microsoft.com/office/drawing/2014/main" id="{7A0E6997-501E-4B34-9D46-8659FC26D31D}"/>
              </a:ext>
            </a:extLst>
          </p:cNvPr>
          <p:cNvSpPr/>
          <p:nvPr/>
        </p:nvSpPr>
        <p:spPr>
          <a:xfrm>
            <a:off x="107467" y="6049222"/>
            <a:ext cx="2859524" cy="707886"/>
          </a:xfrm>
          <a:prstGeom prst="rect">
            <a:avLst/>
          </a:prstGeom>
        </p:spPr>
        <p:txBody>
          <a:bodyPr wrap="square">
            <a:spAutoFit/>
          </a:bodyPr>
          <a:lstStyle/>
          <a:p>
            <a:pPr fontAlgn="base"/>
            <a:r>
              <a:rPr lang="en-US" sz="1000" dirty="0">
                <a:solidFill>
                  <a:schemeClr val="bg1"/>
                </a:solidFill>
                <a:latin typeface="Open Sans"/>
              </a:rPr>
              <a:t>Hannah Ritchie, Pablo Rosado and Max </a:t>
            </a:r>
            <a:r>
              <a:rPr lang="en-US" sz="1000" dirty="0" err="1">
                <a:solidFill>
                  <a:schemeClr val="bg1"/>
                </a:solidFill>
                <a:latin typeface="Open Sans"/>
              </a:rPr>
              <a:t>Roser</a:t>
            </a:r>
            <a:r>
              <a:rPr lang="en-US" sz="1000" dirty="0">
                <a:solidFill>
                  <a:schemeClr val="bg1"/>
                </a:solidFill>
                <a:latin typeface="Open Sans"/>
              </a:rPr>
              <a:t> (2020) - “CO₂ emissions by fuel” Published online at OurWorldInData.org. Retrieved from: 'https://ourworldindata.org/emissions-by-fuel' </a:t>
            </a:r>
          </a:p>
        </p:txBody>
      </p:sp>
      <p:grpSp>
        <p:nvGrpSpPr>
          <p:cNvPr id="81" name="Gruppieren 80">
            <a:extLst>
              <a:ext uri="{FF2B5EF4-FFF2-40B4-BE49-F238E27FC236}">
                <a16:creationId xmlns:a16="http://schemas.microsoft.com/office/drawing/2014/main" id="{6C427F1E-CD2B-42FD-A02A-784E1776ACB8}"/>
              </a:ext>
            </a:extLst>
          </p:cNvPr>
          <p:cNvGrpSpPr/>
          <p:nvPr/>
        </p:nvGrpSpPr>
        <p:grpSpPr>
          <a:xfrm>
            <a:off x="4274538" y="1646418"/>
            <a:ext cx="3600000" cy="3600000"/>
            <a:chOff x="2696260" y="981720"/>
            <a:chExt cx="3600000" cy="3600000"/>
          </a:xfrm>
        </p:grpSpPr>
        <p:sp>
          <p:nvSpPr>
            <p:cNvPr id="82" name="Ellipse 81">
              <a:extLst>
                <a:ext uri="{FF2B5EF4-FFF2-40B4-BE49-F238E27FC236}">
                  <a16:creationId xmlns:a16="http://schemas.microsoft.com/office/drawing/2014/main" id="{21509072-C3FE-4112-8D7A-D52BD9C24D8C}"/>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83" name="Grafik 82" descr="Erdkugel: Afrika und Europa">
              <a:extLst>
                <a:ext uri="{FF2B5EF4-FFF2-40B4-BE49-F238E27FC236}">
                  <a16:creationId xmlns:a16="http://schemas.microsoft.com/office/drawing/2014/main" id="{AE023B49-EB38-415C-A7F3-B155D859F39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96260" y="981720"/>
              <a:ext cx="3600000" cy="3600000"/>
            </a:xfrm>
            <a:prstGeom prst="rect">
              <a:avLst/>
            </a:prstGeom>
          </p:spPr>
        </p:pic>
      </p:grpSp>
    </p:spTree>
    <p:extLst>
      <p:ext uri="{BB962C8B-B14F-4D97-AF65-F5344CB8AC3E}">
        <p14:creationId xmlns:p14="http://schemas.microsoft.com/office/powerpoint/2010/main" val="9455165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500"/>
                                        <p:tgtEl>
                                          <p:spTgt spid="30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3"/>
                                        </p:tgtEl>
                                        <p:attrNameLst>
                                          <p:attrName>style.visibility</p:attrName>
                                        </p:attrNameLst>
                                      </p:cBhvr>
                                      <p:to>
                                        <p:strVal val="visible"/>
                                      </p:to>
                                    </p:set>
                                    <p:animEffect transition="in" filter="fade">
                                      <p:cBhvr>
                                        <p:cTn id="11" dur="500"/>
                                        <p:tgtEl>
                                          <p:spTgt spid="307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2222970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51" name="think-cell Folie" r:id="rId6" imgW="415" imgH="416" progId="TCLayout.ActiveDocument.1">
                  <p:embed/>
                </p:oleObj>
              </mc:Choice>
              <mc:Fallback>
                <p:oleObj name="think-cell Folie" r:id="rId6"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185" name="Chart 3">
            <a:extLst>
              <a:ext uri="{FF2B5EF4-FFF2-40B4-BE49-F238E27FC236}">
                <a16:creationId xmlns:a16="http://schemas.microsoft.com/office/drawing/2014/main" id="{56038AF7-D028-4850-8627-A4F95F20E156}"/>
              </a:ext>
            </a:extLst>
          </p:cNvPr>
          <p:cNvGraphicFramePr/>
          <p:nvPr>
            <p:custDataLst>
              <p:tags r:id="rId3"/>
            </p:custDataLst>
            <p:extLst>
              <p:ext uri="{D42A27DB-BD31-4B8C-83A1-F6EECF244321}">
                <p14:modId xmlns:p14="http://schemas.microsoft.com/office/powerpoint/2010/main" val="1051490483"/>
              </p:ext>
            </p:extLst>
          </p:nvPr>
        </p:nvGraphicFramePr>
        <p:xfrm>
          <a:off x="4249738" y="1582738"/>
          <a:ext cx="3692525" cy="3692525"/>
        </p:xfrm>
        <a:graphic>
          <a:graphicData uri="http://schemas.openxmlformats.org/drawingml/2006/chart">
            <c:chart xmlns:c="http://schemas.openxmlformats.org/drawingml/2006/chart" xmlns:r="http://schemas.openxmlformats.org/officeDocument/2006/relationships" r:id="rId8"/>
          </a:graphicData>
        </a:graphic>
      </p:graphicFrame>
      <p:grpSp>
        <p:nvGrpSpPr>
          <p:cNvPr id="73" name="Gruppieren 72">
            <a:extLst>
              <a:ext uri="{FF2B5EF4-FFF2-40B4-BE49-F238E27FC236}">
                <a16:creationId xmlns:a16="http://schemas.microsoft.com/office/drawing/2014/main" id="{E7A80486-278C-4F45-8A64-FC6D3DFAD233}"/>
              </a:ext>
            </a:extLst>
          </p:cNvPr>
          <p:cNvGrpSpPr/>
          <p:nvPr/>
        </p:nvGrpSpPr>
        <p:grpSpPr>
          <a:xfrm>
            <a:off x="4274538" y="1646418"/>
            <a:ext cx="3600000" cy="3600000"/>
            <a:chOff x="2696260" y="981720"/>
            <a:chExt cx="3600000" cy="3600000"/>
          </a:xfrm>
        </p:grpSpPr>
        <p:sp>
          <p:nvSpPr>
            <p:cNvPr id="74" name="Ellipse 73">
              <a:extLst>
                <a:ext uri="{FF2B5EF4-FFF2-40B4-BE49-F238E27FC236}">
                  <a16:creationId xmlns:a16="http://schemas.microsoft.com/office/drawing/2014/main" id="{FA4367B4-F7C6-46B6-BCA3-52E3BBA305FB}"/>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75" name="Grafik 74" descr="Erdkugel: Afrika und Europa">
              <a:extLst>
                <a:ext uri="{FF2B5EF4-FFF2-40B4-BE49-F238E27FC236}">
                  <a16:creationId xmlns:a16="http://schemas.microsoft.com/office/drawing/2014/main" id="{A91EE009-37AD-4E02-A994-9D5F994DD0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96260" y="981720"/>
              <a:ext cx="3600000" cy="3600000"/>
            </a:xfrm>
            <a:prstGeom prst="rect">
              <a:avLst/>
            </a:prstGeom>
          </p:spPr>
        </p:pic>
      </p:grpSp>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282237" y="254942"/>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Distribution of oil demand in the OECD in 2022, by sector </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1542453"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D2232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32</a:t>
              </a: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D2232A"/>
                </a:solidFill>
                <a:effectLst/>
                <a:uLnTx/>
                <a:uFillTx/>
                <a:ea typeface="+mn-ea"/>
              </a:endParaRPr>
            </a:p>
          </p:txBody>
        </p:sp>
      </p:grpSp>
      <p:grpSp>
        <p:nvGrpSpPr>
          <p:cNvPr id="3075" name="Group 3074">
            <a:extLst>
              <a:ext uri="{FF2B5EF4-FFF2-40B4-BE49-F238E27FC236}">
                <a16:creationId xmlns:a16="http://schemas.microsoft.com/office/drawing/2014/main" id="{403725A1-00FC-598C-9F7B-66FEEFBB5629}"/>
              </a:ext>
            </a:extLst>
          </p:cNvPr>
          <p:cNvGrpSpPr/>
          <p:nvPr/>
        </p:nvGrpSpPr>
        <p:grpSpPr>
          <a:xfrm>
            <a:off x="12523222" y="5036618"/>
            <a:ext cx="2312590" cy="646331"/>
            <a:chOff x="6642630" y="4963877"/>
            <a:chExt cx="2312590" cy="646331"/>
          </a:xfrm>
        </p:grpSpPr>
        <p:sp>
          <p:nvSpPr>
            <p:cNvPr id="21" name="TextBox 20">
              <a:extLst>
                <a:ext uri="{FF2B5EF4-FFF2-40B4-BE49-F238E27FC236}">
                  <a16:creationId xmlns:a16="http://schemas.microsoft.com/office/drawing/2014/main" id="{8ED5E5AF-F7A8-239B-3948-B01F032A29C0}"/>
                </a:ext>
              </a:extLst>
            </p:cNvPr>
            <p:cNvSpPr txBox="1"/>
            <p:nvPr/>
          </p:nvSpPr>
          <p:spPr>
            <a:xfrm>
              <a:off x="8002273" y="5151643"/>
              <a:ext cx="952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C0C0C0"/>
                  </a:solidFill>
                  <a:effectLst/>
                  <a:uLnTx/>
                  <a:uFillTx/>
                  <a:ea typeface="+mn-ea"/>
                  <a:cs typeface="Segoe UI" panose="020B0502040204020203" pitchFamily="34" charset="0"/>
                </a:rPr>
                <a:t>Other</a:t>
              </a:r>
              <a:endParaRPr kumimoji="0" lang="en-US" sz="18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29" name="TextBox 28">
              <a:extLst>
                <a:ext uri="{FF2B5EF4-FFF2-40B4-BE49-F238E27FC236}">
                  <a16:creationId xmlns:a16="http://schemas.microsoft.com/office/drawing/2014/main" id="{27C91B16-C2A6-081C-61D6-2584B1A33CFB}"/>
                </a:ext>
              </a:extLst>
            </p:cNvPr>
            <p:cNvSpPr txBox="1"/>
            <p:nvPr/>
          </p:nvSpPr>
          <p:spPr>
            <a:xfrm>
              <a:off x="6642630" y="496387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C0C0C0"/>
                  </a:solidFill>
                  <a:cs typeface="Segoe UI" panose="020B0502040204020203" pitchFamily="34" charset="0"/>
                </a:rPr>
                <a:t>6</a:t>
              </a:r>
              <a:r>
                <a:rPr kumimoji="0" lang="de-DE" sz="36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3600" b="0" i="0" u="none" strike="noStrike" kern="1200" cap="none" spc="0" normalizeH="0" baseline="0" noProof="0" dirty="0">
                <a:ln>
                  <a:noFill/>
                </a:ln>
                <a:solidFill>
                  <a:srgbClr val="C0C0C0"/>
                </a:solidFill>
                <a:effectLst/>
                <a:uLnTx/>
                <a:uFillTx/>
                <a:ea typeface="+mn-ea"/>
              </a:endParaRPr>
            </a:p>
          </p:txBody>
        </p:sp>
      </p:grpSp>
      <p:grpSp>
        <p:nvGrpSpPr>
          <p:cNvPr id="3077" name="Group 3076">
            <a:extLst>
              <a:ext uri="{FF2B5EF4-FFF2-40B4-BE49-F238E27FC236}">
                <a16:creationId xmlns:a16="http://schemas.microsoft.com/office/drawing/2014/main" id="{56997190-13D1-7C18-4C23-F6FE8F984798}"/>
              </a:ext>
            </a:extLst>
          </p:cNvPr>
          <p:cNvGrpSpPr/>
          <p:nvPr/>
        </p:nvGrpSpPr>
        <p:grpSpPr>
          <a:xfrm>
            <a:off x="-4978459" y="4755967"/>
            <a:ext cx="2677024" cy="788637"/>
            <a:chOff x="2083535" y="2806423"/>
            <a:chExt cx="2677024" cy="788637"/>
          </a:xfrm>
        </p:grpSpPr>
        <p:sp>
          <p:nvSpPr>
            <p:cNvPr id="22" name="TextBox 21">
              <a:extLst>
                <a:ext uri="{FF2B5EF4-FFF2-40B4-BE49-F238E27FC236}">
                  <a16:creationId xmlns:a16="http://schemas.microsoft.com/office/drawing/2014/main" id="{CA0AF289-6123-676A-C5BE-BA082F18DA27}"/>
                </a:ext>
              </a:extLst>
            </p:cNvPr>
            <p:cNvSpPr txBox="1"/>
            <p:nvPr/>
          </p:nvSpPr>
          <p:spPr>
            <a:xfrm>
              <a:off x="3608426" y="3071840"/>
              <a:ext cx="1152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969696"/>
                  </a:solidFill>
                  <a:effectLst/>
                  <a:uLnTx/>
                  <a:uFillTx/>
                  <a:ea typeface="+mn-ea"/>
                  <a:cs typeface="Segoe UI" panose="020B0502040204020203" pitchFamily="34" charset="0"/>
                </a:rPr>
                <a:t>Gas</a:t>
              </a:r>
              <a:endParaRPr kumimoji="0" lang="en-US" sz="28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30" name="TextBox 29">
              <a:extLst>
                <a:ext uri="{FF2B5EF4-FFF2-40B4-BE49-F238E27FC236}">
                  <a16:creationId xmlns:a16="http://schemas.microsoft.com/office/drawing/2014/main" id="{C3A4F287-C824-73ED-0CCB-B2FF18E590DF}"/>
                </a:ext>
              </a:extLst>
            </p:cNvPr>
            <p:cNvSpPr txBox="1"/>
            <p:nvPr/>
          </p:nvSpPr>
          <p:spPr>
            <a:xfrm>
              <a:off x="2083535" y="280642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69696"/>
                  </a:solidFill>
                  <a:cs typeface="Segoe UI" panose="020B0502040204020203" pitchFamily="34" charset="0"/>
                </a:rPr>
                <a:t>20</a:t>
              </a:r>
              <a:r>
                <a:rPr kumimoji="0" lang="de-DE" sz="3600" b="1" i="0" u="none" strike="noStrike" kern="1200" cap="none" spc="0" normalizeH="0" baseline="0" noProof="0" dirty="0">
                  <a:ln>
                    <a:noFill/>
                  </a:ln>
                  <a:solidFill>
                    <a:srgbClr val="969696"/>
                  </a:solidFill>
                  <a:effectLst/>
                  <a:uLnTx/>
                  <a:uFillTx/>
                  <a:ea typeface="+mn-ea"/>
                  <a:cs typeface="Segoe UI" panose="020B0502040204020203" pitchFamily="34" charset="0"/>
                </a:rPr>
                <a:t>.8 %</a:t>
              </a:r>
              <a:endParaRPr kumimoji="0" lang="en-US" sz="3600" b="0" i="0" u="none" strike="noStrike" kern="1200" cap="none" spc="0" normalizeH="0" baseline="0" noProof="0" dirty="0">
                <a:ln>
                  <a:noFill/>
                </a:ln>
                <a:solidFill>
                  <a:srgbClr val="969696"/>
                </a:solidFill>
                <a:effectLst/>
                <a:uLnTx/>
                <a:uFillTx/>
                <a:ea typeface="+mn-ea"/>
              </a:endParaRPr>
            </a:p>
          </p:txBody>
        </p:sp>
      </p:grpSp>
      <p:grpSp>
        <p:nvGrpSpPr>
          <p:cNvPr id="3072" name="Group 3071">
            <a:extLst>
              <a:ext uri="{FF2B5EF4-FFF2-40B4-BE49-F238E27FC236}">
                <a16:creationId xmlns:a16="http://schemas.microsoft.com/office/drawing/2014/main" id="{CAC71E74-6F70-3AC2-D5F5-5C2925E15F6D}"/>
              </a:ext>
            </a:extLst>
          </p:cNvPr>
          <p:cNvGrpSpPr/>
          <p:nvPr/>
        </p:nvGrpSpPr>
        <p:grpSpPr>
          <a:xfrm>
            <a:off x="12629998" y="3581843"/>
            <a:ext cx="2617533" cy="646331"/>
            <a:chOff x="6151875" y="1064003"/>
            <a:chExt cx="2617533" cy="646331"/>
          </a:xfrm>
        </p:grpSpPr>
        <p:sp>
          <p:nvSpPr>
            <p:cNvPr id="23" name="TextBox 22">
              <a:extLst>
                <a:ext uri="{FF2B5EF4-FFF2-40B4-BE49-F238E27FC236}">
                  <a16:creationId xmlns:a16="http://schemas.microsoft.com/office/drawing/2014/main" id="{43E8BE8A-F44F-BF6E-0B04-407B2F01CBEC}"/>
                </a:ext>
              </a:extLst>
            </p:cNvPr>
            <p:cNvSpPr txBox="1"/>
            <p:nvPr/>
          </p:nvSpPr>
          <p:spPr>
            <a:xfrm>
              <a:off x="7660298" y="1117188"/>
              <a:ext cx="11091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808080"/>
                  </a:solidFill>
                  <a:cs typeface="Segoe UI" panose="020B0502040204020203" pitchFamily="34" charset="0"/>
                </a:rPr>
                <a:t>Coal</a:t>
              </a:r>
              <a:endParaRPr kumimoji="0" lang="en-US" sz="3200" b="1" i="0" u="none" strike="noStrike" kern="1200" cap="none" spc="0" normalizeH="0" baseline="0" noProof="0" dirty="0">
                <a:ln>
                  <a:noFill/>
                </a:ln>
                <a:solidFill>
                  <a:srgbClr val="808080"/>
                </a:solidFill>
                <a:effectLst/>
                <a:uLnTx/>
                <a:uFillTx/>
                <a:cs typeface="Segoe UI" panose="020B0502040204020203" pitchFamily="34" charset="0"/>
              </a:endParaRPr>
            </a:p>
          </p:txBody>
        </p:sp>
        <p:sp>
          <p:nvSpPr>
            <p:cNvPr id="31" name="TextBox 30">
              <a:extLst>
                <a:ext uri="{FF2B5EF4-FFF2-40B4-BE49-F238E27FC236}">
                  <a16:creationId xmlns:a16="http://schemas.microsoft.com/office/drawing/2014/main" id="{DEDB38CD-4EF6-AA97-5D9D-C8D5EEF90256}"/>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808080"/>
                  </a:solidFill>
                  <a:cs typeface="Segoe UI" panose="020B0502040204020203" pitchFamily="34" charset="0"/>
                </a:rPr>
                <a:t>41</a:t>
              </a:r>
              <a:r>
                <a:rPr kumimoji="0" lang="de-DE" sz="3600" b="1" i="0" u="none" strike="noStrike" kern="1200" cap="none" spc="0" normalizeH="0" baseline="0" noProof="0" dirty="0">
                  <a:ln>
                    <a:noFill/>
                  </a:ln>
                  <a:solidFill>
                    <a:srgbClr val="808080"/>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808080"/>
                </a:solidFill>
                <a:effectLst/>
                <a:uLnTx/>
                <a:uFillTx/>
                <a:ea typeface="+mn-ea"/>
              </a:endParaRPr>
            </a:p>
          </p:txBody>
        </p:sp>
      </p:grpSp>
      <p:grpSp>
        <p:nvGrpSpPr>
          <p:cNvPr id="168" name="Group 3114">
            <a:extLst>
              <a:ext uri="{FF2B5EF4-FFF2-40B4-BE49-F238E27FC236}">
                <a16:creationId xmlns:a16="http://schemas.microsoft.com/office/drawing/2014/main" id="{1C909C30-71E4-4FE6-8E03-0A59FC588FC3}"/>
              </a:ext>
            </a:extLst>
          </p:cNvPr>
          <p:cNvGrpSpPr/>
          <p:nvPr/>
        </p:nvGrpSpPr>
        <p:grpSpPr>
          <a:xfrm>
            <a:off x="-3409056" y="4430050"/>
            <a:ext cx="2438608" cy="707886"/>
            <a:chOff x="1261821" y="4802785"/>
            <a:chExt cx="2438608" cy="707886"/>
          </a:xfrm>
        </p:grpSpPr>
        <p:sp>
          <p:nvSpPr>
            <p:cNvPr id="169" name="Freeform: Shape 3103">
              <a:extLst>
                <a:ext uri="{FF2B5EF4-FFF2-40B4-BE49-F238E27FC236}">
                  <a16:creationId xmlns:a16="http://schemas.microsoft.com/office/drawing/2014/main" id="{B9C789C9-0AF1-465E-A22B-96DF757A26DC}"/>
                </a:ext>
              </a:extLst>
            </p:cNvPr>
            <p:cNvSpPr/>
            <p:nvPr/>
          </p:nvSpPr>
          <p:spPr>
            <a:xfrm flipH="1">
              <a:off x="1261821" y="4854883"/>
              <a:ext cx="243860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70" name="Picture 3105">
              <a:extLst>
                <a:ext uri="{FF2B5EF4-FFF2-40B4-BE49-F238E27FC236}">
                  <a16:creationId xmlns:a16="http://schemas.microsoft.com/office/drawing/2014/main" id="{867A36F1-5984-4D6B-A730-2BA92774D75E}"/>
                </a:ext>
              </a:extLst>
            </p:cNvPr>
            <p:cNvPicPr>
              <a:picLocks noChangeAspect="1"/>
            </p:cNvPicPr>
            <p:nvPr/>
          </p:nvPicPr>
          <p:blipFill>
            <a:blip r:embed="rId12"/>
            <a:stretch>
              <a:fillRect/>
            </a:stretch>
          </p:blipFill>
          <p:spPr>
            <a:xfrm>
              <a:off x="3240770" y="4981061"/>
              <a:ext cx="331803" cy="356512"/>
            </a:xfrm>
            <a:prstGeom prst="rect">
              <a:avLst/>
            </a:prstGeom>
          </p:spPr>
        </p:pic>
        <p:grpSp>
          <p:nvGrpSpPr>
            <p:cNvPr id="171" name="Group 3109">
              <a:extLst>
                <a:ext uri="{FF2B5EF4-FFF2-40B4-BE49-F238E27FC236}">
                  <a16:creationId xmlns:a16="http://schemas.microsoft.com/office/drawing/2014/main" id="{E2A9B38A-4FFA-49D9-ADAB-94D269E2830F}"/>
                </a:ext>
              </a:extLst>
            </p:cNvPr>
            <p:cNvGrpSpPr/>
            <p:nvPr/>
          </p:nvGrpSpPr>
          <p:grpSpPr>
            <a:xfrm>
              <a:off x="1357474" y="4802785"/>
              <a:ext cx="1874094" cy="707886"/>
              <a:chOff x="5954409" y="974249"/>
              <a:chExt cx="1623760" cy="707886"/>
            </a:xfrm>
          </p:grpSpPr>
          <p:sp>
            <p:nvSpPr>
              <p:cNvPr id="172" name="TextBox 3110">
                <a:extLst>
                  <a:ext uri="{FF2B5EF4-FFF2-40B4-BE49-F238E27FC236}">
                    <a16:creationId xmlns:a16="http://schemas.microsoft.com/office/drawing/2014/main" id="{22ED622C-EF0F-42A2-B5BD-4388A26D3D8C}"/>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73" name="TextBox 3111">
                <a:extLst>
                  <a:ext uri="{FF2B5EF4-FFF2-40B4-BE49-F238E27FC236}">
                    <a16:creationId xmlns:a16="http://schemas.microsoft.com/office/drawing/2014/main" id="{BF24E9C5-0D02-4456-8C9B-17F54A143FCE}"/>
                  </a:ext>
                </a:extLst>
              </p:cNvPr>
              <p:cNvSpPr txBox="1"/>
              <p:nvPr/>
            </p:nvSpPr>
            <p:spPr>
              <a:xfrm>
                <a:off x="5954409"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8.4</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199" name="Gruppieren 198">
            <a:extLst>
              <a:ext uri="{FF2B5EF4-FFF2-40B4-BE49-F238E27FC236}">
                <a16:creationId xmlns:a16="http://schemas.microsoft.com/office/drawing/2014/main" id="{C80AAC05-6234-486A-A3BE-5A0CD623568B}"/>
              </a:ext>
            </a:extLst>
          </p:cNvPr>
          <p:cNvGrpSpPr/>
          <p:nvPr/>
        </p:nvGrpSpPr>
        <p:grpSpPr>
          <a:xfrm>
            <a:off x="12401561" y="2049817"/>
            <a:ext cx="3849927" cy="923207"/>
            <a:chOff x="8358363" y="2049817"/>
            <a:chExt cx="3849927" cy="923207"/>
          </a:xfrm>
        </p:grpSpPr>
        <p:sp>
          <p:nvSpPr>
            <p:cNvPr id="200" name="Freeform: Shape 5">
              <a:extLst>
                <a:ext uri="{FF2B5EF4-FFF2-40B4-BE49-F238E27FC236}">
                  <a16:creationId xmlns:a16="http://schemas.microsoft.com/office/drawing/2014/main" id="{DFDD9389-89F0-4136-B076-9F7E7B18E4B8}"/>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01" name="Group 10">
              <a:extLst>
                <a:ext uri="{FF2B5EF4-FFF2-40B4-BE49-F238E27FC236}">
                  <a16:creationId xmlns:a16="http://schemas.microsoft.com/office/drawing/2014/main" id="{C3ECE95E-455A-46D5-9742-44C7C6FB9AE3}"/>
                </a:ext>
              </a:extLst>
            </p:cNvPr>
            <p:cNvGrpSpPr/>
            <p:nvPr/>
          </p:nvGrpSpPr>
          <p:grpSpPr>
            <a:xfrm>
              <a:off x="9794479" y="2145050"/>
              <a:ext cx="2302497" cy="707886"/>
              <a:chOff x="5850369" y="1032473"/>
              <a:chExt cx="2302497" cy="707886"/>
            </a:xfrm>
          </p:grpSpPr>
          <p:sp>
            <p:nvSpPr>
              <p:cNvPr id="203" name="TextBox 16">
                <a:extLst>
                  <a:ext uri="{FF2B5EF4-FFF2-40B4-BE49-F238E27FC236}">
                    <a16:creationId xmlns:a16="http://schemas.microsoft.com/office/drawing/2014/main" id="{9F322DD4-345E-4E30-BB04-84172D9DCB83}"/>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204" name="TextBox 17">
                <a:extLst>
                  <a:ext uri="{FF2B5EF4-FFF2-40B4-BE49-F238E27FC236}">
                    <a16:creationId xmlns:a16="http://schemas.microsoft.com/office/drawing/2014/main" id="{B0BEBF8B-F377-453F-AB0B-FAC1B5860E93}"/>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37.15</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202" name="Picture 18">
              <a:extLst>
                <a:ext uri="{FF2B5EF4-FFF2-40B4-BE49-F238E27FC236}">
                  <a16:creationId xmlns:a16="http://schemas.microsoft.com/office/drawing/2014/main" id="{D5EB9A6A-2482-436C-BF97-E9E3605FDD3E}"/>
                </a:ext>
              </a:extLst>
            </p:cNvPr>
            <p:cNvPicPr>
              <a:picLocks noChangeAspect="1"/>
            </p:cNvPicPr>
            <p:nvPr/>
          </p:nvPicPr>
          <p:blipFill>
            <a:blip r:embed="rId12"/>
            <a:stretch>
              <a:fillRect/>
            </a:stretch>
          </p:blipFill>
          <p:spPr>
            <a:xfrm>
              <a:off x="9018911" y="2145867"/>
              <a:ext cx="663068" cy="712445"/>
            </a:xfrm>
            <a:prstGeom prst="rect">
              <a:avLst/>
            </a:prstGeom>
          </p:spPr>
        </p:pic>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grpSp>
        <p:nvGrpSpPr>
          <p:cNvPr id="54" name="Group 3114">
            <a:extLst>
              <a:ext uri="{FF2B5EF4-FFF2-40B4-BE49-F238E27FC236}">
                <a16:creationId xmlns:a16="http://schemas.microsoft.com/office/drawing/2014/main" id="{A055F8AF-AE62-4F91-9CED-95FEFFCD925F}"/>
              </a:ext>
            </a:extLst>
          </p:cNvPr>
          <p:cNvGrpSpPr/>
          <p:nvPr/>
        </p:nvGrpSpPr>
        <p:grpSpPr>
          <a:xfrm>
            <a:off x="-86067"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12"/>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49" name="Gruppieren 48">
            <a:extLst>
              <a:ext uri="{FF2B5EF4-FFF2-40B4-BE49-F238E27FC236}">
                <a16:creationId xmlns:a16="http://schemas.microsoft.com/office/drawing/2014/main" id="{50E52F5E-783E-4F25-B07B-53B002165EE2}"/>
              </a:ext>
            </a:extLst>
          </p:cNvPr>
          <p:cNvGrpSpPr/>
          <p:nvPr/>
        </p:nvGrpSpPr>
        <p:grpSpPr>
          <a:xfrm>
            <a:off x="8358363" y="1113384"/>
            <a:ext cx="4052921" cy="923207"/>
            <a:chOff x="8358363" y="2049817"/>
            <a:chExt cx="4052921" cy="923207"/>
          </a:xfrm>
        </p:grpSpPr>
        <p:sp>
          <p:nvSpPr>
            <p:cNvPr id="50" name="Freeform: Shape 5">
              <a:extLst>
                <a:ext uri="{FF2B5EF4-FFF2-40B4-BE49-F238E27FC236}">
                  <a16:creationId xmlns:a16="http://schemas.microsoft.com/office/drawing/2014/main" id="{38D478C2-819A-4F9A-8745-3FE26321983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51" name="Group 10">
              <a:extLst>
                <a:ext uri="{FF2B5EF4-FFF2-40B4-BE49-F238E27FC236}">
                  <a16:creationId xmlns:a16="http://schemas.microsoft.com/office/drawing/2014/main" id="{D4292BEB-323E-4231-8C9C-F4C4CE1C06A3}"/>
                </a:ext>
              </a:extLst>
            </p:cNvPr>
            <p:cNvGrpSpPr/>
            <p:nvPr/>
          </p:nvGrpSpPr>
          <p:grpSpPr>
            <a:xfrm>
              <a:off x="9640241" y="2145050"/>
              <a:ext cx="2771043" cy="707886"/>
              <a:chOff x="5696131" y="1032473"/>
              <a:chExt cx="2771043" cy="707886"/>
            </a:xfrm>
          </p:grpSpPr>
          <p:sp>
            <p:nvSpPr>
              <p:cNvPr id="60" name="TextBox 16">
                <a:extLst>
                  <a:ext uri="{FF2B5EF4-FFF2-40B4-BE49-F238E27FC236}">
                    <a16:creationId xmlns:a16="http://schemas.microsoft.com/office/drawing/2014/main" id="{070651FE-9583-4ABE-8B18-1B50B3EB5677}"/>
                  </a:ext>
                </a:extLst>
              </p:cNvPr>
              <p:cNvSpPr txBox="1"/>
              <p:nvPr/>
            </p:nvSpPr>
            <p:spPr>
              <a:xfrm>
                <a:off x="6791106" y="1055252"/>
                <a:ext cx="16760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/Day</a:t>
                </a:r>
                <a:endParaRPr kumimoji="0" lang="de-DE" sz="18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61" name="TextBox 17">
                <a:extLst>
                  <a:ext uri="{FF2B5EF4-FFF2-40B4-BE49-F238E27FC236}">
                    <a16:creationId xmlns:a16="http://schemas.microsoft.com/office/drawing/2014/main" id="{3C19B322-1380-4298-91C0-1766BCB0747F}"/>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srgbClr val="D2232A"/>
                    </a:solidFill>
                    <a:cs typeface="Segoe UI" panose="020B0502040204020203" pitchFamily="34" charset="0"/>
                  </a:rPr>
                  <a:t>99</a:t>
                </a: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.6</a:t>
                </a:r>
                <a:endParaRPr kumimoji="0" lang="en-US" sz="4000" b="0" i="0" u="none" strike="noStrike" kern="1200" cap="none" spc="0" normalizeH="0" baseline="0" noProof="0" dirty="0">
                  <a:ln>
                    <a:noFill/>
                  </a:ln>
                  <a:solidFill>
                    <a:srgbClr val="D2232A"/>
                  </a:solidFill>
                  <a:effectLst/>
                  <a:uLnTx/>
                  <a:uFillTx/>
                  <a:ea typeface="+mn-ea"/>
                </a:endParaRPr>
              </a:p>
            </p:txBody>
          </p:sp>
        </p:grpSp>
      </p:grpSp>
      <p:grpSp>
        <p:nvGrpSpPr>
          <p:cNvPr id="14" name="Gruppieren 13">
            <a:extLst>
              <a:ext uri="{FF2B5EF4-FFF2-40B4-BE49-F238E27FC236}">
                <a16:creationId xmlns:a16="http://schemas.microsoft.com/office/drawing/2014/main" id="{E8BC59EE-8CEC-4B51-B3A4-553A898D5398}"/>
              </a:ext>
            </a:extLst>
          </p:cNvPr>
          <p:cNvGrpSpPr>
            <a:grpSpLocks noChangeAspect="1"/>
          </p:cNvGrpSpPr>
          <p:nvPr/>
        </p:nvGrpSpPr>
        <p:grpSpPr>
          <a:xfrm>
            <a:off x="8710850" y="1105934"/>
            <a:ext cx="914400" cy="914400"/>
            <a:chOff x="8933108" y="2371813"/>
            <a:chExt cx="914400" cy="914400"/>
          </a:xfrm>
          <a:solidFill>
            <a:srgbClr val="D2232A"/>
          </a:solidFill>
        </p:grpSpPr>
        <p:grpSp>
          <p:nvGrpSpPr>
            <p:cNvPr id="6" name="Grafik 3" descr="Datenbank">
              <a:extLst>
                <a:ext uri="{FF2B5EF4-FFF2-40B4-BE49-F238E27FC236}">
                  <a16:creationId xmlns:a16="http://schemas.microsoft.com/office/drawing/2014/main" id="{1C733EEC-54D0-4A66-9C19-CA7C6BD65225}"/>
                </a:ext>
              </a:extLst>
            </p:cNvPr>
            <p:cNvGrpSpPr/>
            <p:nvPr/>
          </p:nvGrpSpPr>
          <p:grpSpPr>
            <a:xfrm>
              <a:off x="8933108" y="2371813"/>
              <a:ext cx="914400" cy="914400"/>
              <a:chOff x="8640761" y="1158812"/>
              <a:chExt cx="914400" cy="914400"/>
            </a:xfrm>
            <a:grpFill/>
          </p:grpSpPr>
          <p:sp>
            <p:nvSpPr>
              <p:cNvPr id="7" name="Freihandform: Form 6">
                <a:extLst>
                  <a:ext uri="{FF2B5EF4-FFF2-40B4-BE49-F238E27FC236}">
                    <a16:creationId xmlns:a16="http://schemas.microsoft.com/office/drawing/2014/main" id="{D8701C13-A66E-4876-9BA7-5620DFCABAD4}"/>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grpFill/>
              <a:ln w="9525"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A65D91FF-F8D4-45F5-9AD5-425B8A1387D9}"/>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dirty="0"/>
              </a:p>
            </p:txBody>
          </p:sp>
          <p:sp>
            <p:nvSpPr>
              <p:cNvPr id="9" name="Freihandform: Form 8">
                <a:extLst>
                  <a:ext uri="{FF2B5EF4-FFF2-40B4-BE49-F238E27FC236}">
                    <a16:creationId xmlns:a16="http://schemas.microsoft.com/office/drawing/2014/main" id="{7E59544E-5791-400A-99D0-B7CD6FBC648C}"/>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D1F2F4F6-E34D-40A5-B9BA-063772B33A2D}"/>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grpSp>
        <p:sp>
          <p:nvSpPr>
            <p:cNvPr id="13" name="Ellipse 12">
              <a:extLst>
                <a:ext uri="{FF2B5EF4-FFF2-40B4-BE49-F238E27FC236}">
                  <a16:creationId xmlns:a16="http://schemas.microsoft.com/office/drawing/2014/main" id="{5B4D1F6C-6AC9-485F-92B1-44377F3C3BFD}"/>
                </a:ext>
              </a:extLst>
            </p:cNvPr>
            <p:cNvSpPr/>
            <p:nvPr/>
          </p:nvSpPr>
          <p:spPr>
            <a:xfrm>
              <a:off x="9518164" y="267718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497140F1-803C-4A4B-9521-4617127DF6D1}"/>
                </a:ext>
              </a:extLst>
            </p:cNvPr>
            <p:cNvSpPr/>
            <p:nvPr/>
          </p:nvSpPr>
          <p:spPr>
            <a:xfrm>
              <a:off x="9523864" y="286870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A4CBB42F-4FE0-499F-A7CC-07D6C0BB6368}"/>
                </a:ext>
              </a:extLst>
            </p:cNvPr>
            <p:cNvSpPr/>
            <p:nvPr/>
          </p:nvSpPr>
          <p:spPr>
            <a:xfrm>
              <a:off x="9524674" y="305533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0" name="Group 3074">
            <a:extLst>
              <a:ext uri="{FF2B5EF4-FFF2-40B4-BE49-F238E27FC236}">
                <a16:creationId xmlns:a16="http://schemas.microsoft.com/office/drawing/2014/main" id="{05DAF97C-E919-4BFA-BA72-570660B42F97}"/>
              </a:ext>
            </a:extLst>
          </p:cNvPr>
          <p:cNvGrpSpPr/>
          <p:nvPr/>
        </p:nvGrpSpPr>
        <p:grpSpPr>
          <a:xfrm>
            <a:off x="2770391" y="1931111"/>
            <a:ext cx="2405360" cy="786461"/>
            <a:chOff x="2684684" y="1858370"/>
            <a:chExt cx="2405360" cy="786461"/>
          </a:xfrm>
        </p:grpSpPr>
        <p:sp>
          <p:nvSpPr>
            <p:cNvPr id="81" name="TextBox 20">
              <a:extLst>
                <a:ext uri="{FF2B5EF4-FFF2-40B4-BE49-F238E27FC236}">
                  <a16:creationId xmlns:a16="http://schemas.microsoft.com/office/drawing/2014/main" id="{4160E6BB-91E6-42AC-8359-DFC1136D85E4}"/>
                </a:ext>
              </a:extLst>
            </p:cNvPr>
            <p:cNvSpPr txBox="1"/>
            <p:nvPr/>
          </p:nvSpPr>
          <p:spPr>
            <a:xfrm>
              <a:off x="2684684" y="1858370"/>
              <a:ext cx="22433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C0C0C0"/>
                  </a:solidFill>
                  <a:effectLst/>
                  <a:uLnTx/>
                  <a:uFillTx/>
                  <a:ea typeface="+mn-ea"/>
                  <a:cs typeface="Segoe UI" panose="020B0502040204020203" pitchFamily="34" charset="0"/>
                </a:rPr>
                <a:t>Other Industrie</a:t>
              </a:r>
              <a:endParaRPr kumimoji="0" lang="en-US" sz="20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82" name="TextBox 28">
              <a:extLst>
                <a:ext uri="{FF2B5EF4-FFF2-40B4-BE49-F238E27FC236}">
                  <a16:creationId xmlns:a16="http://schemas.microsoft.com/office/drawing/2014/main" id="{5030EA2A-CE3C-46A4-AEB5-3915BBF1B7C3}"/>
                </a:ext>
              </a:extLst>
            </p:cNvPr>
            <p:cNvSpPr txBox="1"/>
            <p:nvPr/>
          </p:nvSpPr>
          <p:spPr>
            <a:xfrm>
              <a:off x="3413976" y="2183166"/>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C0C0C0"/>
                  </a:solidFill>
                  <a:cs typeface="Segoe UI" panose="020B0502040204020203" pitchFamily="34" charset="0"/>
                </a:rPr>
                <a:t>6</a:t>
              </a:r>
              <a:r>
                <a:rPr kumimoji="0" lang="de-DE" sz="24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2400" b="0" i="0" u="none" strike="noStrike" kern="1200" cap="none" spc="0" normalizeH="0" baseline="0" noProof="0" dirty="0">
                <a:ln>
                  <a:noFill/>
                </a:ln>
                <a:solidFill>
                  <a:srgbClr val="C0C0C0"/>
                </a:solidFill>
                <a:effectLst/>
                <a:uLnTx/>
                <a:uFillTx/>
                <a:ea typeface="+mn-ea"/>
              </a:endParaRPr>
            </a:p>
          </p:txBody>
        </p:sp>
      </p:grpSp>
      <p:grpSp>
        <p:nvGrpSpPr>
          <p:cNvPr id="83" name="Group 3076">
            <a:extLst>
              <a:ext uri="{FF2B5EF4-FFF2-40B4-BE49-F238E27FC236}">
                <a16:creationId xmlns:a16="http://schemas.microsoft.com/office/drawing/2014/main" id="{D7714C72-2B4A-42AD-9CA7-758B4B975495}"/>
              </a:ext>
            </a:extLst>
          </p:cNvPr>
          <p:cNvGrpSpPr/>
          <p:nvPr/>
        </p:nvGrpSpPr>
        <p:grpSpPr>
          <a:xfrm>
            <a:off x="1568715" y="3358028"/>
            <a:ext cx="3373340" cy="1015663"/>
            <a:chOff x="1990255" y="2831631"/>
            <a:chExt cx="3373340" cy="1015663"/>
          </a:xfrm>
        </p:grpSpPr>
        <p:sp>
          <p:nvSpPr>
            <p:cNvPr id="84" name="TextBox 21">
              <a:extLst>
                <a:ext uri="{FF2B5EF4-FFF2-40B4-BE49-F238E27FC236}">
                  <a16:creationId xmlns:a16="http://schemas.microsoft.com/office/drawing/2014/main" id="{B1292BEF-CE16-4372-96D5-02C86250CEC5}"/>
                </a:ext>
              </a:extLst>
            </p:cNvPr>
            <p:cNvSpPr txBox="1"/>
            <p:nvPr/>
          </p:nvSpPr>
          <p:spPr>
            <a:xfrm>
              <a:off x="1990255" y="2831631"/>
              <a:ext cx="234491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969696"/>
                  </a:solidFill>
                  <a:effectLst/>
                  <a:uLnTx/>
                  <a:uFillTx/>
                  <a:ea typeface="+mn-ea"/>
                  <a:cs typeface="Segoe UI" panose="020B0502040204020203" pitchFamily="34" charset="0"/>
                </a:rPr>
                <a:t>Residential, Commercial, </a:t>
              </a:r>
              <a:r>
                <a:rPr kumimoji="0" lang="de-DE" sz="2000" b="1" i="0" u="none" strike="noStrike" kern="1200" cap="none" spc="0" normalizeH="0" baseline="0" noProof="0" dirty="0" err="1">
                  <a:ln>
                    <a:noFill/>
                  </a:ln>
                  <a:solidFill>
                    <a:srgbClr val="969696"/>
                  </a:solidFill>
                  <a:effectLst/>
                  <a:uLnTx/>
                  <a:uFillTx/>
                  <a:ea typeface="+mn-ea"/>
                  <a:cs typeface="Segoe UI" panose="020B0502040204020203" pitchFamily="34" charset="0"/>
                </a:rPr>
                <a:t>Agriculture</a:t>
              </a:r>
              <a:endParaRPr kumimoji="0" lang="en-US" sz="20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85" name="TextBox 29">
              <a:extLst>
                <a:ext uri="{FF2B5EF4-FFF2-40B4-BE49-F238E27FC236}">
                  <a16:creationId xmlns:a16="http://schemas.microsoft.com/office/drawing/2014/main" id="{3A1F324A-7C1A-436A-8437-18C6E902E00B}"/>
                </a:ext>
              </a:extLst>
            </p:cNvPr>
            <p:cNvSpPr txBox="1"/>
            <p:nvPr/>
          </p:nvSpPr>
          <p:spPr>
            <a:xfrm>
              <a:off x="3687527" y="3108631"/>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969696"/>
                  </a:solidFill>
                  <a:effectLst/>
                  <a:uLnTx/>
                  <a:uFillTx/>
                  <a:ea typeface="+mn-ea"/>
                  <a:cs typeface="Segoe UI" panose="020B0502040204020203" pitchFamily="34" charset="0"/>
                </a:rPr>
                <a:t>8.5 %</a:t>
              </a:r>
              <a:endParaRPr kumimoji="0" lang="en-US" sz="2400" b="0" i="0" u="none" strike="noStrike" kern="1200" cap="none" spc="0" normalizeH="0" baseline="0" noProof="0" dirty="0">
                <a:ln>
                  <a:noFill/>
                </a:ln>
                <a:solidFill>
                  <a:srgbClr val="969696"/>
                </a:solidFill>
                <a:effectLst/>
                <a:uLnTx/>
                <a:uFillTx/>
                <a:ea typeface="+mn-ea"/>
              </a:endParaRPr>
            </a:p>
          </p:txBody>
        </p:sp>
      </p:grpSp>
      <p:sp>
        <p:nvSpPr>
          <p:cNvPr id="87" name="TextBox 22">
            <a:extLst>
              <a:ext uri="{FF2B5EF4-FFF2-40B4-BE49-F238E27FC236}">
                <a16:creationId xmlns:a16="http://schemas.microsoft.com/office/drawing/2014/main" id="{5EADDF42-A5B1-43D6-993B-8DE61D7D2FD1}"/>
              </a:ext>
            </a:extLst>
          </p:cNvPr>
          <p:cNvSpPr txBox="1"/>
          <p:nvPr/>
        </p:nvSpPr>
        <p:spPr>
          <a:xfrm>
            <a:off x="8491909" y="2983769"/>
            <a:ext cx="24674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err="1">
                <a:solidFill>
                  <a:srgbClr val="D2232A"/>
                </a:solidFill>
                <a:cs typeface="Segoe UI" panose="020B0502040204020203" pitchFamily="34" charset="0"/>
              </a:rPr>
              <a:t>Fuels</a:t>
            </a:r>
            <a:endParaRPr kumimoji="0" lang="en-US" sz="36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88" name="TextBox 30">
            <a:extLst>
              <a:ext uri="{FF2B5EF4-FFF2-40B4-BE49-F238E27FC236}">
                <a16:creationId xmlns:a16="http://schemas.microsoft.com/office/drawing/2014/main" id="{AAEE1EEC-BD1A-4CE4-ACAA-0EC03FA91AB7}"/>
              </a:ext>
            </a:extLst>
          </p:cNvPr>
          <p:cNvSpPr txBox="1"/>
          <p:nvPr/>
        </p:nvSpPr>
        <p:spPr>
          <a:xfrm>
            <a:off x="7936803" y="358184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61.5 %</a:t>
            </a:r>
            <a:endParaRPr kumimoji="0" lang="en-US" sz="3600" b="0" i="0" u="none" strike="noStrike" kern="1200" cap="none" spc="0" normalizeH="0" baseline="0" noProof="0" dirty="0">
              <a:ln>
                <a:noFill/>
              </a:ln>
              <a:solidFill>
                <a:srgbClr val="D2232A"/>
              </a:solidFill>
              <a:effectLst/>
              <a:uLnTx/>
              <a:uFillTx/>
              <a:ea typeface="+mn-ea"/>
            </a:endParaRPr>
          </a:p>
        </p:txBody>
      </p:sp>
      <p:pic>
        <p:nvPicPr>
          <p:cNvPr id="15" name="Grafik 14">
            <a:extLst>
              <a:ext uri="{FF2B5EF4-FFF2-40B4-BE49-F238E27FC236}">
                <a16:creationId xmlns:a16="http://schemas.microsoft.com/office/drawing/2014/main" id="{4765C465-53E2-4599-A8E1-B45AD4B300DF}"/>
              </a:ext>
            </a:extLst>
          </p:cNvPr>
          <p:cNvPicPr>
            <a:picLocks noChangeAspect="1"/>
          </p:cNvPicPr>
          <p:nvPr/>
        </p:nvPicPr>
        <p:blipFill>
          <a:blip r:embed="rId13"/>
          <a:stretch>
            <a:fillRect/>
          </a:stretch>
        </p:blipFill>
        <p:spPr>
          <a:xfrm>
            <a:off x="-11551751" y="-3644115"/>
            <a:ext cx="10515600" cy="6858000"/>
          </a:xfrm>
          <a:prstGeom prst="rect">
            <a:avLst/>
          </a:prstGeom>
        </p:spPr>
      </p:pic>
      <p:grpSp>
        <p:nvGrpSpPr>
          <p:cNvPr id="94" name="Group 3074">
            <a:extLst>
              <a:ext uri="{FF2B5EF4-FFF2-40B4-BE49-F238E27FC236}">
                <a16:creationId xmlns:a16="http://schemas.microsoft.com/office/drawing/2014/main" id="{1D0C2B46-01A6-4899-917A-CC7D56F2A4F6}"/>
              </a:ext>
            </a:extLst>
          </p:cNvPr>
          <p:cNvGrpSpPr/>
          <p:nvPr/>
        </p:nvGrpSpPr>
        <p:grpSpPr>
          <a:xfrm>
            <a:off x="2154174" y="4372483"/>
            <a:ext cx="3516599" cy="533192"/>
            <a:chOff x="2653926" y="1635152"/>
            <a:chExt cx="3516599" cy="533192"/>
          </a:xfrm>
        </p:grpSpPr>
        <p:sp>
          <p:nvSpPr>
            <p:cNvPr id="95" name="TextBox 20">
              <a:extLst>
                <a:ext uri="{FF2B5EF4-FFF2-40B4-BE49-F238E27FC236}">
                  <a16:creationId xmlns:a16="http://schemas.microsoft.com/office/drawing/2014/main" id="{05149189-CE5D-496C-8049-9E6756742B00}"/>
                </a:ext>
              </a:extLst>
            </p:cNvPr>
            <p:cNvSpPr txBox="1"/>
            <p:nvPr/>
          </p:nvSpPr>
          <p:spPr>
            <a:xfrm>
              <a:off x="2653926" y="1829790"/>
              <a:ext cx="28595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636466"/>
                  </a:solidFill>
                  <a:effectLst/>
                  <a:uLnTx/>
                  <a:uFillTx/>
                  <a:ea typeface="+mn-ea"/>
                  <a:cs typeface="Segoe UI" panose="020B0502040204020203" pitchFamily="34" charset="0"/>
                </a:rPr>
                <a:t>Electricity</a:t>
              </a:r>
              <a:r>
                <a:rPr kumimoji="0" lang="de-DE" sz="1600" b="1" i="0" u="none" strike="noStrike" kern="1200" cap="none" spc="0" normalizeH="0" baseline="0" noProof="0" dirty="0">
                  <a:ln>
                    <a:noFill/>
                  </a:ln>
                  <a:solidFill>
                    <a:srgbClr val="636466"/>
                  </a:solidFill>
                  <a:effectLst/>
                  <a:uLnTx/>
                  <a:uFillTx/>
                  <a:ea typeface="+mn-ea"/>
                  <a:cs typeface="Segoe UI" panose="020B0502040204020203" pitchFamily="34" charset="0"/>
                </a:rPr>
                <a:t> Generation</a:t>
              </a:r>
              <a:endParaRPr kumimoji="0" lang="en-US" sz="1600" b="1" i="0" u="none" strike="noStrike" kern="1200" cap="none" spc="0" normalizeH="0" baseline="0" noProof="0" dirty="0">
                <a:ln>
                  <a:noFill/>
                </a:ln>
                <a:solidFill>
                  <a:srgbClr val="636466"/>
                </a:solidFill>
                <a:effectLst/>
                <a:uLnTx/>
                <a:uFillTx/>
                <a:ea typeface="+mn-ea"/>
                <a:cs typeface="Segoe UI" panose="020B0502040204020203" pitchFamily="34" charset="0"/>
              </a:endParaRPr>
            </a:p>
          </p:txBody>
        </p:sp>
        <p:sp>
          <p:nvSpPr>
            <p:cNvPr id="96" name="TextBox 28">
              <a:extLst>
                <a:ext uri="{FF2B5EF4-FFF2-40B4-BE49-F238E27FC236}">
                  <a16:creationId xmlns:a16="http://schemas.microsoft.com/office/drawing/2014/main" id="{11B51336-8913-4F77-A685-D9A21055FEF5}"/>
                </a:ext>
              </a:extLst>
            </p:cNvPr>
            <p:cNvSpPr txBox="1"/>
            <p:nvPr/>
          </p:nvSpPr>
          <p:spPr>
            <a:xfrm>
              <a:off x="4494457" y="1635152"/>
              <a:ext cx="167606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636466"/>
                  </a:solidFill>
                  <a:effectLst/>
                  <a:uLnTx/>
                  <a:uFillTx/>
                  <a:ea typeface="+mn-ea"/>
                  <a:cs typeface="Segoe UI" panose="020B0502040204020203" pitchFamily="34" charset="0"/>
                </a:rPr>
                <a:t>3 %</a:t>
              </a:r>
              <a:endParaRPr kumimoji="0" lang="en-US" sz="1600" b="0" i="0" u="none" strike="noStrike" kern="1200" cap="none" spc="0" normalizeH="0" baseline="0" noProof="0" dirty="0">
                <a:ln>
                  <a:noFill/>
                </a:ln>
                <a:solidFill>
                  <a:srgbClr val="636466"/>
                </a:solidFill>
                <a:effectLst/>
                <a:uLnTx/>
                <a:uFillTx/>
                <a:ea typeface="+mn-ea"/>
              </a:endParaRPr>
            </a:p>
          </p:txBody>
        </p:sp>
      </p:grpSp>
      <p:sp>
        <p:nvSpPr>
          <p:cNvPr id="16" name="Rechteck 15">
            <a:extLst>
              <a:ext uri="{FF2B5EF4-FFF2-40B4-BE49-F238E27FC236}">
                <a16:creationId xmlns:a16="http://schemas.microsoft.com/office/drawing/2014/main" id="{88A35DEE-6872-4114-A3FB-412AC1F928B4}"/>
              </a:ext>
            </a:extLst>
          </p:cNvPr>
          <p:cNvSpPr/>
          <p:nvPr/>
        </p:nvSpPr>
        <p:spPr>
          <a:xfrm>
            <a:off x="107467" y="5883967"/>
            <a:ext cx="2859524" cy="1169551"/>
          </a:xfrm>
          <a:prstGeom prst="rect">
            <a:avLst/>
          </a:prstGeom>
        </p:spPr>
        <p:txBody>
          <a:bodyPr wrap="square">
            <a:spAutoFit/>
          </a:bodyPr>
          <a:lstStyle/>
          <a:p>
            <a:pPr fontAlgn="base"/>
            <a:r>
              <a:rPr lang="en-US" sz="1000" dirty="0">
                <a:solidFill>
                  <a:schemeClr val="bg1"/>
                </a:solidFill>
                <a:latin typeface="Open Sans"/>
              </a:rPr>
              <a:t>OPEC. (December 13, 2023). Distribution of oil demand in the OECD in 2022, by sector [Graph]. In </a:t>
            </a:r>
            <a:r>
              <a:rPr lang="en-US" sz="1000" i="1" dirty="0">
                <a:solidFill>
                  <a:schemeClr val="bg1"/>
                </a:solidFill>
                <a:latin typeface="Open Sans"/>
              </a:rPr>
              <a:t>Statista</a:t>
            </a:r>
            <a:r>
              <a:rPr lang="en-US" sz="1000" dirty="0">
                <a:solidFill>
                  <a:schemeClr val="bg1"/>
                </a:solidFill>
                <a:latin typeface="Open Sans"/>
              </a:rPr>
              <a:t>. Retrieved June 12, 2024, from https://www.statista.com/statistics/307194/top-oil-consuming-sectors-worldwide/</a:t>
            </a:r>
          </a:p>
          <a:p>
            <a:br>
              <a:rPr lang="en-US" sz="1000" dirty="0">
                <a:solidFill>
                  <a:schemeClr val="bg1"/>
                </a:solidFill>
                <a:latin typeface="Open Sans"/>
              </a:rPr>
            </a:br>
            <a:endParaRPr lang="de-DE" sz="1000" dirty="0">
              <a:solidFill>
                <a:schemeClr val="bg1"/>
              </a:solidFill>
            </a:endParaRPr>
          </a:p>
        </p:txBody>
      </p:sp>
      <p:grpSp>
        <p:nvGrpSpPr>
          <p:cNvPr id="76" name="Group 3071">
            <a:extLst>
              <a:ext uri="{FF2B5EF4-FFF2-40B4-BE49-F238E27FC236}">
                <a16:creationId xmlns:a16="http://schemas.microsoft.com/office/drawing/2014/main" id="{C77D2398-120E-45D5-B166-BBDE742946FE}"/>
              </a:ext>
            </a:extLst>
          </p:cNvPr>
          <p:cNvGrpSpPr/>
          <p:nvPr/>
        </p:nvGrpSpPr>
        <p:grpSpPr>
          <a:xfrm>
            <a:off x="1205674" y="965042"/>
            <a:ext cx="5016010" cy="646331"/>
            <a:chOff x="6151875" y="1064003"/>
            <a:chExt cx="5016010" cy="646331"/>
          </a:xfrm>
        </p:grpSpPr>
        <p:sp>
          <p:nvSpPr>
            <p:cNvPr id="77" name="TextBox 22">
              <a:extLst>
                <a:ext uri="{FF2B5EF4-FFF2-40B4-BE49-F238E27FC236}">
                  <a16:creationId xmlns:a16="http://schemas.microsoft.com/office/drawing/2014/main" id="{90598793-FA04-49B7-89DB-2DFCD7F0A144}"/>
                </a:ext>
              </a:extLst>
            </p:cNvPr>
            <p:cNvSpPr txBox="1"/>
            <p:nvPr/>
          </p:nvSpPr>
          <p:spPr>
            <a:xfrm>
              <a:off x="7775803" y="1082454"/>
              <a:ext cx="3392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9F1B3C"/>
                  </a:solidFill>
                  <a:cs typeface="Segoe UI" panose="020B0502040204020203" pitchFamily="34" charset="0"/>
                </a:rPr>
                <a:t>Chemicals</a:t>
              </a:r>
              <a:endParaRPr kumimoji="0" lang="en-US" sz="3200" b="1" i="0" u="none" strike="noStrike" kern="1200" cap="none" spc="0" normalizeH="0" baseline="0" noProof="0" dirty="0">
                <a:ln>
                  <a:noFill/>
                </a:ln>
                <a:solidFill>
                  <a:srgbClr val="9F1B3C"/>
                </a:solidFill>
                <a:effectLst/>
                <a:uLnTx/>
                <a:uFillTx/>
                <a:cs typeface="Segoe UI" panose="020B0502040204020203" pitchFamily="34" charset="0"/>
              </a:endParaRPr>
            </a:p>
          </p:txBody>
        </p:sp>
        <p:sp>
          <p:nvSpPr>
            <p:cNvPr id="78" name="TextBox 30">
              <a:extLst>
                <a:ext uri="{FF2B5EF4-FFF2-40B4-BE49-F238E27FC236}">
                  <a16:creationId xmlns:a16="http://schemas.microsoft.com/office/drawing/2014/main" id="{FA6043D6-CCF9-4699-AADD-52A41A5CED1B}"/>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F1B3C"/>
                  </a:solidFill>
                  <a:cs typeface="Segoe UI" panose="020B0502040204020203" pitchFamily="34" charset="0"/>
                </a:rPr>
                <a:t>12.1</a:t>
              </a:r>
              <a:r>
                <a:rPr kumimoji="0" lang="de-DE" sz="3600" b="1" i="0" u="none" strike="noStrike" kern="1200" cap="none" spc="0" normalizeH="0" baseline="0" noProof="0" dirty="0">
                  <a:ln>
                    <a:noFill/>
                  </a:ln>
                  <a:solidFill>
                    <a:srgbClr val="9F1B3C"/>
                  </a:solidFill>
                  <a:effectLst/>
                  <a:uLnTx/>
                  <a:uFillTx/>
                  <a:ea typeface="+mn-ea"/>
                  <a:cs typeface="Segoe UI" panose="020B0502040204020203" pitchFamily="34" charset="0"/>
                </a:rPr>
                <a:t> %</a:t>
              </a:r>
              <a:endParaRPr kumimoji="0" lang="en-US" sz="3600" b="0" i="0" u="none" strike="noStrike" kern="1200" cap="none" spc="0" normalizeH="0" baseline="0" noProof="0" dirty="0">
                <a:ln>
                  <a:noFill/>
                </a:ln>
                <a:solidFill>
                  <a:srgbClr val="9F1B3C"/>
                </a:solidFill>
                <a:effectLst/>
                <a:uLnTx/>
                <a:uFillTx/>
                <a:ea typeface="+mn-ea"/>
              </a:endParaRPr>
            </a:p>
          </p:txBody>
        </p:sp>
      </p:grpSp>
      <p:pic>
        <p:nvPicPr>
          <p:cNvPr id="210" name="Grafik 209" descr="Auto">
            <a:extLst>
              <a:ext uri="{FF2B5EF4-FFF2-40B4-BE49-F238E27FC236}">
                <a16:creationId xmlns:a16="http://schemas.microsoft.com/office/drawing/2014/main" id="{06250B12-7F5A-4224-8A1A-5E835E6E84C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bwMode="auto">
          <a:xfrm flipH="1">
            <a:off x="15301079" y="3105150"/>
            <a:ext cx="719138" cy="719138"/>
          </a:xfrm>
          <a:prstGeom prst="rect">
            <a:avLst/>
          </a:prstGeom>
        </p:spPr>
      </p:pic>
      <p:grpSp>
        <p:nvGrpSpPr>
          <p:cNvPr id="211" name="Gruppieren 210">
            <a:extLst>
              <a:ext uri="{FF2B5EF4-FFF2-40B4-BE49-F238E27FC236}">
                <a16:creationId xmlns:a16="http://schemas.microsoft.com/office/drawing/2014/main" id="{549F55C0-DCB4-48FA-AAEC-92D4CD90219C}"/>
              </a:ext>
            </a:extLst>
          </p:cNvPr>
          <p:cNvGrpSpPr>
            <a:grpSpLocks noChangeAspect="1"/>
          </p:cNvGrpSpPr>
          <p:nvPr/>
        </p:nvGrpSpPr>
        <p:grpSpPr>
          <a:xfrm>
            <a:off x="13051176" y="4375450"/>
            <a:ext cx="1060450" cy="1060450"/>
            <a:chOff x="10351668" y="660506"/>
            <a:chExt cx="706604" cy="706604"/>
          </a:xfrm>
          <a:solidFill>
            <a:schemeClr val="bg1"/>
          </a:solidFill>
        </p:grpSpPr>
        <p:pic>
          <p:nvPicPr>
            <p:cNvPr id="212" name="Grafik 211" descr="LKW">
              <a:extLst>
                <a:ext uri="{FF2B5EF4-FFF2-40B4-BE49-F238E27FC236}">
                  <a16:creationId xmlns:a16="http://schemas.microsoft.com/office/drawing/2014/main" id="{EBD3C9A9-781F-4C75-B215-8B9E9D4BC64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bwMode="auto">
            <a:xfrm flipH="1">
              <a:off x="10351671" y="660506"/>
              <a:ext cx="706604" cy="706604"/>
            </a:xfrm>
            <a:prstGeom prst="rect">
              <a:avLst/>
            </a:prstGeom>
          </p:spPr>
        </p:pic>
        <p:grpSp>
          <p:nvGrpSpPr>
            <p:cNvPr id="213" name="Gruppieren 300">
              <a:extLst>
                <a:ext uri="{FF2B5EF4-FFF2-40B4-BE49-F238E27FC236}">
                  <a16:creationId xmlns:a16="http://schemas.microsoft.com/office/drawing/2014/main" id="{9FFBB586-C2FA-4D5A-BCC9-5D0F5FD41FCF}"/>
                </a:ext>
              </a:extLst>
            </p:cNvPr>
            <p:cNvGrpSpPr>
              <a:grpSpLocks noChangeAspect="1"/>
            </p:cNvGrpSpPr>
            <p:nvPr/>
          </p:nvGrpSpPr>
          <p:grpSpPr bwMode="auto">
            <a:xfrm>
              <a:off x="10613041" y="785371"/>
              <a:ext cx="415886" cy="227995"/>
              <a:chOff x="599972" y="1354668"/>
              <a:chExt cx="1326480" cy="727199"/>
            </a:xfrm>
            <a:grpFill/>
          </p:grpSpPr>
          <p:sp>
            <p:nvSpPr>
              <p:cNvPr id="214" name="Ellipse 301">
                <a:extLst>
                  <a:ext uri="{FF2B5EF4-FFF2-40B4-BE49-F238E27FC236}">
                    <a16:creationId xmlns:a16="http://schemas.microsoft.com/office/drawing/2014/main" id="{987DE303-14E7-4AC8-B2E0-26B8E81E7768}"/>
                  </a:ext>
                </a:extLst>
              </p:cNvPr>
              <p:cNvSpPr>
                <a:spLocks noChangeAspect="1"/>
              </p:cNvSpPr>
              <p:nvPr/>
            </p:nvSpPr>
            <p:spPr bwMode="auto">
              <a:xfrm>
                <a:off x="599972" y="1354668"/>
                <a:ext cx="1326480" cy="727199"/>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latin typeface="Arial"/>
                  <a:cs typeface="Arial"/>
                </a:endParaRPr>
              </a:p>
            </p:txBody>
          </p:sp>
          <p:grpSp>
            <p:nvGrpSpPr>
              <p:cNvPr id="215" name="Gruppieren 302">
                <a:extLst>
                  <a:ext uri="{FF2B5EF4-FFF2-40B4-BE49-F238E27FC236}">
                    <a16:creationId xmlns:a16="http://schemas.microsoft.com/office/drawing/2014/main" id="{95CF2047-D023-406A-8FB6-B598B0256AEF}"/>
                  </a:ext>
                </a:extLst>
              </p:cNvPr>
              <p:cNvGrpSpPr>
                <a:grpSpLocks noChangeAspect="1"/>
              </p:cNvGrpSpPr>
              <p:nvPr/>
            </p:nvGrpSpPr>
            <p:grpSpPr bwMode="auto">
              <a:xfrm>
                <a:off x="1006118" y="1460187"/>
                <a:ext cx="538920" cy="540000"/>
                <a:chOff x="1210547" y="1246103"/>
                <a:chExt cx="1438041" cy="1440923"/>
              </a:xfrm>
              <a:grpFill/>
            </p:grpSpPr>
            <p:grpSp>
              <p:nvGrpSpPr>
                <p:cNvPr id="216" name="Gruppieren 303">
                  <a:extLst>
                    <a:ext uri="{FF2B5EF4-FFF2-40B4-BE49-F238E27FC236}">
                      <a16:creationId xmlns:a16="http://schemas.microsoft.com/office/drawing/2014/main" id="{50092AD1-A035-4B93-BCCC-1FAF1A2AAF43}"/>
                    </a:ext>
                  </a:extLst>
                </p:cNvPr>
                <p:cNvGrpSpPr/>
                <p:nvPr/>
              </p:nvGrpSpPr>
              <p:grpSpPr bwMode="auto">
                <a:xfrm>
                  <a:off x="1838589" y="1246103"/>
                  <a:ext cx="809999" cy="810601"/>
                  <a:chOff x="1838589" y="1184399"/>
                  <a:chExt cx="809999" cy="810601"/>
                </a:xfrm>
                <a:grpFill/>
              </p:grpSpPr>
              <p:sp>
                <p:nvSpPr>
                  <p:cNvPr id="228" name="Stern mit 5 Zacken 316">
                    <a:extLst>
                      <a:ext uri="{FF2B5EF4-FFF2-40B4-BE49-F238E27FC236}">
                        <a16:creationId xmlns:a16="http://schemas.microsoft.com/office/drawing/2014/main" id="{DDE9B6C1-51B4-4BF4-8ED9-201566DA313E}"/>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9" name="Stern mit 5 Zacken 317">
                    <a:extLst>
                      <a:ext uri="{FF2B5EF4-FFF2-40B4-BE49-F238E27FC236}">
                        <a16:creationId xmlns:a16="http://schemas.microsoft.com/office/drawing/2014/main" id="{3B05032B-1444-4231-BC82-147761F7B64A}"/>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0" name="Stern mit 5 Zacken 318">
                    <a:extLst>
                      <a:ext uri="{FF2B5EF4-FFF2-40B4-BE49-F238E27FC236}">
                        <a16:creationId xmlns:a16="http://schemas.microsoft.com/office/drawing/2014/main" id="{AFB21C01-E682-462A-8C60-D85848824D95}"/>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1" name="Stern mit 5 Zacken 319">
                    <a:extLst>
                      <a:ext uri="{FF2B5EF4-FFF2-40B4-BE49-F238E27FC236}">
                        <a16:creationId xmlns:a16="http://schemas.microsoft.com/office/drawing/2014/main" id="{27B05D71-B849-467A-BF6C-B5F5203D5943}"/>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17" name="Gruppieren 305">
                  <a:extLst>
                    <a:ext uri="{FF2B5EF4-FFF2-40B4-BE49-F238E27FC236}">
                      <a16:creationId xmlns:a16="http://schemas.microsoft.com/office/drawing/2014/main" id="{8CEB669A-2B37-4FC3-9250-073F2DC5A92A}"/>
                    </a:ext>
                  </a:extLst>
                </p:cNvPr>
                <p:cNvGrpSpPr/>
                <p:nvPr/>
              </p:nvGrpSpPr>
              <p:grpSpPr bwMode="auto">
                <a:xfrm flipV="1">
                  <a:off x="1838589" y="2194421"/>
                  <a:ext cx="729083" cy="492605"/>
                  <a:chOff x="1838589" y="1184399"/>
                  <a:chExt cx="729083" cy="492605"/>
                </a:xfrm>
                <a:grpFill/>
              </p:grpSpPr>
              <p:sp>
                <p:nvSpPr>
                  <p:cNvPr id="225" name="Stern mit 5 Zacken 313">
                    <a:extLst>
                      <a:ext uri="{FF2B5EF4-FFF2-40B4-BE49-F238E27FC236}">
                        <a16:creationId xmlns:a16="http://schemas.microsoft.com/office/drawing/2014/main" id="{63A02D34-7B82-4C03-8942-A38177FBB9EA}"/>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6" name="Stern mit 5 Zacken 314">
                    <a:extLst>
                      <a:ext uri="{FF2B5EF4-FFF2-40B4-BE49-F238E27FC236}">
                        <a16:creationId xmlns:a16="http://schemas.microsoft.com/office/drawing/2014/main" id="{7B9EB09F-5322-4987-9C82-78AFF7AF942D}"/>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7" name="Stern mit 5 Zacken 315">
                    <a:extLst>
                      <a:ext uri="{FF2B5EF4-FFF2-40B4-BE49-F238E27FC236}">
                        <a16:creationId xmlns:a16="http://schemas.microsoft.com/office/drawing/2014/main" id="{150F6E54-0B9B-4ADD-ABC6-C52D29E8E740}"/>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18" name="Gruppieren 306">
                  <a:extLst>
                    <a:ext uri="{FF2B5EF4-FFF2-40B4-BE49-F238E27FC236}">
                      <a16:creationId xmlns:a16="http://schemas.microsoft.com/office/drawing/2014/main" id="{0658C013-3C06-4D08-8CB8-1BFAE6C329FE}"/>
                    </a:ext>
                  </a:extLst>
                </p:cNvPr>
                <p:cNvGrpSpPr/>
                <p:nvPr/>
              </p:nvGrpSpPr>
              <p:grpSpPr bwMode="auto">
                <a:xfrm flipH="1" flipV="1">
                  <a:off x="1210547" y="1876422"/>
                  <a:ext cx="490458" cy="732358"/>
                  <a:chOff x="2158130" y="1262641"/>
                  <a:chExt cx="490458" cy="732358"/>
                </a:xfrm>
                <a:grpFill/>
              </p:grpSpPr>
              <p:sp>
                <p:nvSpPr>
                  <p:cNvPr id="222" name="Stern mit 5 Zacken 310">
                    <a:extLst>
                      <a:ext uri="{FF2B5EF4-FFF2-40B4-BE49-F238E27FC236}">
                        <a16:creationId xmlns:a16="http://schemas.microsoft.com/office/drawing/2014/main" id="{5AB0FC2A-22EE-4F1C-B05C-7E28073D0D39}"/>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3" name="Stern mit 5 Zacken 311">
                    <a:extLst>
                      <a:ext uri="{FF2B5EF4-FFF2-40B4-BE49-F238E27FC236}">
                        <a16:creationId xmlns:a16="http://schemas.microsoft.com/office/drawing/2014/main" id="{BCFF4CD2-2172-4B37-8CF0-4B691B4C05E8}"/>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4" name="Stern mit 5 Zacken 312">
                    <a:extLst>
                      <a:ext uri="{FF2B5EF4-FFF2-40B4-BE49-F238E27FC236}">
                        <a16:creationId xmlns:a16="http://schemas.microsoft.com/office/drawing/2014/main" id="{71C15D43-BFD0-4F57-B107-7636EB1B361B}"/>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19" name="Gruppieren 307">
                  <a:extLst>
                    <a:ext uri="{FF2B5EF4-FFF2-40B4-BE49-F238E27FC236}">
                      <a16:creationId xmlns:a16="http://schemas.microsoft.com/office/drawing/2014/main" id="{1C9AE279-892E-46ED-ADEC-5DDEEF47FB1F}"/>
                    </a:ext>
                  </a:extLst>
                </p:cNvPr>
                <p:cNvGrpSpPr/>
                <p:nvPr/>
              </p:nvGrpSpPr>
              <p:grpSpPr bwMode="auto">
                <a:xfrm flipH="1">
                  <a:off x="1289456" y="1324064"/>
                  <a:ext cx="409542" cy="414362"/>
                  <a:chOff x="2158130" y="1262641"/>
                  <a:chExt cx="409542" cy="414362"/>
                </a:xfrm>
                <a:grpFill/>
              </p:grpSpPr>
              <p:sp>
                <p:nvSpPr>
                  <p:cNvPr id="220" name="Stern mit 5 Zacken 308">
                    <a:extLst>
                      <a:ext uri="{FF2B5EF4-FFF2-40B4-BE49-F238E27FC236}">
                        <a16:creationId xmlns:a16="http://schemas.microsoft.com/office/drawing/2014/main" id="{20FF574F-394F-4366-AF29-1622E157A18A}"/>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1" name="Stern mit 5 Zacken 309">
                    <a:extLst>
                      <a:ext uri="{FF2B5EF4-FFF2-40B4-BE49-F238E27FC236}">
                        <a16:creationId xmlns:a16="http://schemas.microsoft.com/office/drawing/2014/main" id="{6A176B8E-7B00-4490-8200-20EACF146A25}"/>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grpSp>
      <p:pic>
        <p:nvPicPr>
          <p:cNvPr id="232" name="Grafik 231" descr="Schlepper">
            <a:extLst>
              <a:ext uri="{FF2B5EF4-FFF2-40B4-BE49-F238E27FC236}">
                <a16:creationId xmlns:a16="http://schemas.microsoft.com/office/drawing/2014/main" id="{0B148670-A0A2-4BBF-9005-E07FDBAB71C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bwMode="auto">
          <a:xfrm>
            <a:off x="-4661835" y="2574925"/>
            <a:ext cx="1206500" cy="1206500"/>
          </a:xfrm>
          <a:prstGeom prst="rect">
            <a:avLst/>
          </a:prstGeom>
        </p:spPr>
      </p:pic>
      <p:pic>
        <p:nvPicPr>
          <p:cNvPr id="233" name="Grafik 232" descr="Flugzeug">
            <a:extLst>
              <a:ext uri="{FF2B5EF4-FFF2-40B4-BE49-F238E27FC236}">
                <a16:creationId xmlns:a16="http://schemas.microsoft.com/office/drawing/2014/main" id="{D8DE12D6-15F5-4B7A-B81B-09D50FDC8A6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bwMode="auto">
          <a:xfrm rot="4344573" flipH="1">
            <a:off x="-891625" y="-719432"/>
            <a:ext cx="776758" cy="776758"/>
          </a:xfrm>
          <a:prstGeom prst="rect">
            <a:avLst/>
          </a:prstGeom>
        </p:spPr>
      </p:pic>
    </p:spTree>
    <p:extLst>
      <p:ext uri="{BB962C8B-B14F-4D97-AF65-F5344CB8AC3E}">
        <p14:creationId xmlns:p14="http://schemas.microsoft.com/office/powerpoint/2010/main" val="41518575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1861496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5" name="think-cell Folie" r:id="rId30" imgW="415" imgH="416" progId="TCLayout.ActiveDocument.1">
                  <p:embed/>
                </p:oleObj>
              </mc:Choice>
              <mc:Fallback>
                <p:oleObj name="think-cell Folie" r:id="rId30"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graphicFrame>
        <p:nvGraphicFramePr>
          <p:cNvPr id="246" name="Chart 3">
            <a:extLst>
              <a:ext uri="{FF2B5EF4-FFF2-40B4-BE49-F238E27FC236}">
                <a16:creationId xmlns:a16="http://schemas.microsoft.com/office/drawing/2014/main" id="{236EB44C-6ABB-452E-A6CA-81EB3CC3BED2}"/>
              </a:ext>
            </a:extLst>
          </p:cNvPr>
          <p:cNvGraphicFramePr/>
          <p:nvPr>
            <p:custDataLst>
              <p:tags r:id="rId3"/>
            </p:custDataLst>
            <p:extLst>
              <p:ext uri="{D42A27DB-BD31-4B8C-83A1-F6EECF244321}">
                <p14:modId xmlns:p14="http://schemas.microsoft.com/office/powerpoint/2010/main" val="2367173431"/>
              </p:ext>
            </p:extLst>
          </p:nvPr>
        </p:nvGraphicFramePr>
        <p:xfrm>
          <a:off x="3770313" y="1104900"/>
          <a:ext cx="4651375" cy="4651375"/>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247" name="Chart 3">
            <a:extLst>
              <a:ext uri="{FF2B5EF4-FFF2-40B4-BE49-F238E27FC236}">
                <a16:creationId xmlns:a16="http://schemas.microsoft.com/office/drawing/2014/main" id="{20B4E0C2-69FB-4C55-8F57-5969D88F813B}"/>
              </a:ext>
            </a:extLst>
          </p:cNvPr>
          <p:cNvGraphicFramePr/>
          <p:nvPr>
            <p:custDataLst>
              <p:tags r:id="rId4"/>
            </p:custDataLst>
            <p:extLst>
              <p:ext uri="{D42A27DB-BD31-4B8C-83A1-F6EECF244321}">
                <p14:modId xmlns:p14="http://schemas.microsoft.com/office/powerpoint/2010/main" val="1704624528"/>
              </p:ext>
            </p:extLst>
          </p:nvPr>
        </p:nvGraphicFramePr>
        <p:xfrm>
          <a:off x="4249738" y="1582738"/>
          <a:ext cx="3692525" cy="3692525"/>
        </p:xfrm>
        <a:graphic>
          <a:graphicData uri="http://schemas.openxmlformats.org/drawingml/2006/chart">
            <c:chart xmlns:c="http://schemas.openxmlformats.org/drawingml/2006/chart" xmlns:r="http://schemas.openxmlformats.org/officeDocument/2006/relationships" r:id="rId33"/>
          </a:graphicData>
        </a:graphic>
      </p:graphicFrame>
      <p:sp>
        <p:nvSpPr>
          <p:cNvPr id="98" name="Ellipse 97">
            <a:extLst>
              <a:ext uri="{FF2B5EF4-FFF2-40B4-BE49-F238E27FC236}">
                <a16:creationId xmlns:a16="http://schemas.microsoft.com/office/drawing/2014/main" id="{DB298B49-9E14-41FC-B189-1CE1274BC136}"/>
              </a:ext>
            </a:extLst>
          </p:cNvPr>
          <p:cNvSpPr/>
          <p:nvPr/>
        </p:nvSpPr>
        <p:spPr>
          <a:xfrm>
            <a:off x="4634538" y="2006418"/>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grpSp>
        <p:nvGrpSpPr>
          <p:cNvPr id="174" name="Gruppieren 173">
            <a:extLst>
              <a:ext uri="{FF2B5EF4-FFF2-40B4-BE49-F238E27FC236}">
                <a16:creationId xmlns:a16="http://schemas.microsoft.com/office/drawing/2014/main" id="{AD3B5BA6-6104-4874-9551-17A2B6F10AF4}"/>
              </a:ext>
            </a:extLst>
          </p:cNvPr>
          <p:cNvGrpSpPr/>
          <p:nvPr/>
        </p:nvGrpSpPr>
        <p:grpSpPr>
          <a:xfrm>
            <a:off x="4274538" y="1646418"/>
            <a:ext cx="3600000" cy="3600000"/>
            <a:chOff x="2696260" y="981720"/>
            <a:chExt cx="3600000" cy="3600000"/>
          </a:xfrm>
        </p:grpSpPr>
        <p:sp>
          <p:nvSpPr>
            <p:cNvPr id="175" name="Ellipse 174">
              <a:extLst>
                <a:ext uri="{FF2B5EF4-FFF2-40B4-BE49-F238E27FC236}">
                  <a16:creationId xmlns:a16="http://schemas.microsoft.com/office/drawing/2014/main" id="{F7F3BD96-0A52-42C7-9906-21CA913DAEB1}"/>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176" name="Grafik 175" descr="Erdkugel: Afrika und Europa">
              <a:extLst>
                <a:ext uri="{FF2B5EF4-FFF2-40B4-BE49-F238E27FC236}">
                  <a16:creationId xmlns:a16="http://schemas.microsoft.com/office/drawing/2014/main" id="{3F41AAB8-4C87-4258-9018-E81DC647BD5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2696260" y="981720"/>
              <a:ext cx="3600000" cy="3600000"/>
            </a:xfrm>
            <a:prstGeom prst="rect">
              <a:avLst/>
            </a:prstGeom>
          </p:spPr>
        </p:pic>
      </p:grpSp>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282237" y="254942"/>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Distribution of oil demand in the OECD in 2022, by sector </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1542453"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D2232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32</a:t>
              </a: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D2232A"/>
                </a:solidFill>
                <a:effectLst/>
                <a:uLnTx/>
                <a:uFillTx/>
                <a:ea typeface="+mn-ea"/>
              </a:endParaRPr>
            </a:p>
          </p:txBody>
        </p:sp>
      </p:grpSp>
      <p:grpSp>
        <p:nvGrpSpPr>
          <p:cNvPr id="3075" name="Group 3074">
            <a:extLst>
              <a:ext uri="{FF2B5EF4-FFF2-40B4-BE49-F238E27FC236}">
                <a16:creationId xmlns:a16="http://schemas.microsoft.com/office/drawing/2014/main" id="{403725A1-00FC-598C-9F7B-66FEEFBB5629}"/>
              </a:ext>
            </a:extLst>
          </p:cNvPr>
          <p:cNvGrpSpPr/>
          <p:nvPr/>
        </p:nvGrpSpPr>
        <p:grpSpPr>
          <a:xfrm>
            <a:off x="12523222" y="5036618"/>
            <a:ext cx="2312590" cy="646331"/>
            <a:chOff x="6642630" y="4963877"/>
            <a:chExt cx="2312590" cy="646331"/>
          </a:xfrm>
        </p:grpSpPr>
        <p:sp>
          <p:nvSpPr>
            <p:cNvPr id="21" name="TextBox 20">
              <a:extLst>
                <a:ext uri="{FF2B5EF4-FFF2-40B4-BE49-F238E27FC236}">
                  <a16:creationId xmlns:a16="http://schemas.microsoft.com/office/drawing/2014/main" id="{8ED5E5AF-F7A8-239B-3948-B01F032A29C0}"/>
                </a:ext>
              </a:extLst>
            </p:cNvPr>
            <p:cNvSpPr txBox="1"/>
            <p:nvPr/>
          </p:nvSpPr>
          <p:spPr>
            <a:xfrm>
              <a:off x="8002273" y="5151643"/>
              <a:ext cx="952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C0C0C0"/>
                  </a:solidFill>
                  <a:effectLst/>
                  <a:uLnTx/>
                  <a:uFillTx/>
                  <a:ea typeface="+mn-ea"/>
                  <a:cs typeface="Segoe UI" panose="020B0502040204020203" pitchFamily="34" charset="0"/>
                </a:rPr>
                <a:t>Other</a:t>
              </a:r>
              <a:endParaRPr kumimoji="0" lang="en-US" sz="18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29" name="TextBox 28">
              <a:extLst>
                <a:ext uri="{FF2B5EF4-FFF2-40B4-BE49-F238E27FC236}">
                  <a16:creationId xmlns:a16="http://schemas.microsoft.com/office/drawing/2014/main" id="{27C91B16-C2A6-081C-61D6-2584B1A33CFB}"/>
                </a:ext>
              </a:extLst>
            </p:cNvPr>
            <p:cNvSpPr txBox="1"/>
            <p:nvPr/>
          </p:nvSpPr>
          <p:spPr>
            <a:xfrm>
              <a:off x="6642630" y="496387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C0C0C0"/>
                  </a:solidFill>
                  <a:cs typeface="Segoe UI" panose="020B0502040204020203" pitchFamily="34" charset="0"/>
                </a:rPr>
                <a:t>6</a:t>
              </a:r>
              <a:r>
                <a:rPr kumimoji="0" lang="de-DE" sz="36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3600" b="0" i="0" u="none" strike="noStrike" kern="1200" cap="none" spc="0" normalizeH="0" baseline="0" noProof="0" dirty="0">
                <a:ln>
                  <a:noFill/>
                </a:ln>
                <a:solidFill>
                  <a:srgbClr val="C0C0C0"/>
                </a:solidFill>
                <a:effectLst/>
                <a:uLnTx/>
                <a:uFillTx/>
                <a:ea typeface="+mn-ea"/>
              </a:endParaRPr>
            </a:p>
          </p:txBody>
        </p:sp>
      </p:grpSp>
      <p:grpSp>
        <p:nvGrpSpPr>
          <p:cNvPr id="3077" name="Group 3076">
            <a:extLst>
              <a:ext uri="{FF2B5EF4-FFF2-40B4-BE49-F238E27FC236}">
                <a16:creationId xmlns:a16="http://schemas.microsoft.com/office/drawing/2014/main" id="{56997190-13D1-7C18-4C23-F6FE8F984798}"/>
              </a:ext>
            </a:extLst>
          </p:cNvPr>
          <p:cNvGrpSpPr/>
          <p:nvPr/>
        </p:nvGrpSpPr>
        <p:grpSpPr>
          <a:xfrm>
            <a:off x="-4978459" y="4755967"/>
            <a:ext cx="2677024" cy="788637"/>
            <a:chOff x="2083535" y="2806423"/>
            <a:chExt cx="2677024" cy="788637"/>
          </a:xfrm>
        </p:grpSpPr>
        <p:sp>
          <p:nvSpPr>
            <p:cNvPr id="22" name="TextBox 21">
              <a:extLst>
                <a:ext uri="{FF2B5EF4-FFF2-40B4-BE49-F238E27FC236}">
                  <a16:creationId xmlns:a16="http://schemas.microsoft.com/office/drawing/2014/main" id="{CA0AF289-6123-676A-C5BE-BA082F18DA27}"/>
                </a:ext>
              </a:extLst>
            </p:cNvPr>
            <p:cNvSpPr txBox="1"/>
            <p:nvPr/>
          </p:nvSpPr>
          <p:spPr>
            <a:xfrm>
              <a:off x="3608426" y="3071840"/>
              <a:ext cx="1152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969696"/>
                  </a:solidFill>
                  <a:effectLst/>
                  <a:uLnTx/>
                  <a:uFillTx/>
                  <a:ea typeface="+mn-ea"/>
                  <a:cs typeface="Segoe UI" panose="020B0502040204020203" pitchFamily="34" charset="0"/>
                </a:rPr>
                <a:t>Gas</a:t>
              </a:r>
              <a:endParaRPr kumimoji="0" lang="en-US" sz="28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30" name="TextBox 29">
              <a:extLst>
                <a:ext uri="{FF2B5EF4-FFF2-40B4-BE49-F238E27FC236}">
                  <a16:creationId xmlns:a16="http://schemas.microsoft.com/office/drawing/2014/main" id="{C3A4F287-C824-73ED-0CCB-B2FF18E590DF}"/>
                </a:ext>
              </a:extLst>
            </p:cNvPr>
            <p:cNvSpPr txBox="1"/>
            <p:nvPr/>
          </p:nvSpPr>
          <p:spPr>
            <a:xfrm>
              <a:off x="2083535" y="280642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69696"/>
                  </a:solidFill>
                  <a:cs typeface="Segoe UI" panose="020B0502040204020203" pitchFamily="34" charset="0"/>
                </a:rPr>
                <a:t>20</a:t>
              </a:r>
              <a:r>
                <a:rPr kumimoji="0" lang="de-DE" sz="3600" b="1" i="0" u="none" strike="noStrike" kern="1200" cap="none" spc="0" normalizeH="0" baseline="0" noProof="0" dirty="0">
                  <a:ln>
                    <a:noFill/>
                  </a:ln>
                  <a:solidFill>
                    <a:srgbClr val="969696"/>
                  </a:solidFill>
                  <a:effectLst/>
                  <a:uLnTx/>
                  <a:uFillTx/>
                  <a:ea typeface="+mn-ea"/>
                  <a:cs typeface="Segoe UI" panose="020B0502040204020203" pitchFamily="34" charset="0"/>
                </a:rPr>
                <a:t>.8 %</a:t>
              </a:r>
              <a:endParaRPr kumimoji="0" lang="en-US" sz="3600" b="0" i="0" u="none" strike="noStrike" kern="1200" cap="none" spc="0" normalizeH="0" baseline="0" noProof="0" dirty="0">
                <a:ln>
                  <a:noFill/>
                </a:ln>
                <a:solidFill>
                  <a:srgbClr val="969696"/>
                </a:solidFill>
                <a:effectLst/>
                <a:uLnTx/>
                <a:uFillTx/>
                <a:ea typeface="+mn-ea"/>
              </a:endParaRPr>
            </a:p>
          </p:txBody>
        </p:sp>
      </p:grpSp>
      <p:grpSp>
        <p:nvGrpSpPr>
          <p:cNvPr id="3072" name="Group 3071">
            <a:extLst>
              <a:ext uri="{FF2B5EF4-FFF2-40B4-BE49-F238E27FC236}">
                <a16:creationId xmlns:a16="http://schemas.microsoft.com/office/drawing/2014/main" id="{CAC71E74-6F70-3AC2-D5F5-5C2925E15F6D}"/>
              </a:ext>
            </a:extLst>
          </p:cNvPr>
          <p:cNvGrpSpPr/>
          <p:nvPr/>
        </p:nvGrpSpPr>
        <p:grpSpPr>
          <a:xfrm>
            <a:off x="12629998" y="3581843"/>
            <a:ext cx="2617533" cy="646331"/>
            <a:chOff x="6151875" y="1064003"/>
            <a:chExt cx="2617533" cy="646331"/>
          </a:xfrm>
        </p:grpSpPr>
        <p:sp>
          <p:nvSpPr>
            <p:cNvPr id="23" name="TextBox 22">
              <a:extLst>
                <a:ext uri="{FF2B5EF4-FFF2-40B4-BE49-F238E27FC236}">
                  <a16:creationId xmlns:a16="http://schemas.microsoft.com/office/drawing/2014/main" id="{43E8BE8A-F44F-BF6E-0B04-407B2F01CBEC}"/>
                </a:ext>
              </a:extLst>
            </p:cNvPr>
            <p:cNvSpPr txBox="1"/>
            <p:nvPr/>
          </p:nvSpPr>
          <p:spPr>
            <a:xfrm>
              <a:off x="7660298" y="1117188"/>
              <a:ext cx="11091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808080"/>
                  </a:solidFill>
                  <a:cs typeface="Segoe UI" panose="020B0502040204020203" pitchFamily="34" charset="0"/>
                </a:rPr>
                <a:t>Coal</a:t>
              </a:r>
              <a:endParaRPr kumimoji="0" lang="en-US" sz="3200" b="1" i="0" u="none" strike="noStrike" kern="1200" cap="none" spc="0" normalizeH="0" baseline="0" noProof="0" dirty="0">
                <a:ln>
                  <a:noFill/>
                </a:ln>
                <a:solidFill>
                  <a:srgbClr val="808080"/>
                </a:solidFill>
                <a:effectLst/>
                <a:uLnTx/>
                <a:uFillTx/>
                <a:cs typeface="Segoe UI" panose="020B0502040204020203" pitchFamily="34" charset="0"/>
              </a:endParaRPr>
            </a:p>
          </p:txBody>
        </p:sp>
        <p:sp>
          <p:nvSpPr>
            <p:cNvPr id="31" name="TextBox 30">
              <a:extLst>
                <a:ext uri="{FF2B5EF4-FFF2-40B4-BE49-F238E27FC236}">
                  <a16:creationId xmlns:a16="http://schemas.microsoft.com/office/drawing/2014/main" id="{DEDB38CD-4EF6-AA97-5D9D-C8D5EEF90256}"/>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808080"/>
                  </a:solidFill>
                  <a:cs typeface="Segoe UI" panose="020B0502040204020203" pitchFamily="34" charset="0"/>
                </a:rPr>
                <a:t>41</a:t>
              </a:r>
              <a:r>
                <a:rPr kumimoji="0" lang="de-DE" sz="3600" b="1" i="0" u="none" strike="noStrike" kern="1200" cap="none" spc="0" normalizeH="0" baseline="0" noProof="0" dirty="0">
                  <a:ln>
                    <a:noFill/>
                  </a:ln>
                  <a:solidFill>
                    <a:srgbClr val="808080"/>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808080"/>
                </a:solidFill>
                <a:effectLst/>
                <a:uLnTx/>
                <a:uFillTx/>
                <a:ea typeface="+mn-ea"/>
              </a:endParaRPr>
            </a:p>
          </p:txBody>
        </p:sp>
      </p:grpSp>
      <p:grpSp>
        <p:nvGrpSpPr>
          <p:cNvPr id="168" name="Group 3114">
            <a:extLst>
              <a:ext uri="{FF2B5EF4-FFF2-40B4-BE49-F238E27FC236}">
                <a16:creationId xmlns:a16="http://schemas.microsoft.com/office/drawing/2014/main" id="{1C909C30-71E4-4FE6-8E03-0A59FC588FC3}"/>
              </a:ext>
            </a:extLst>
          </p:cNvPr>
          <p:cNvGrpSpPr/>
          <p:nvPr/>
        </p:nvGrpSpPr>
        <p:grpSpPr>
          <a:xfrm>
            <a:off x="-3409056" y="4430050"/>
            <a:ext cx="2438608" cy="707886"/>
            <a:chOff x="1261821" y="4802785"/>
            <a:chExt cx="2438608" cy="707886"/>
          </a:xfrm>
        </p:grpSpPr>
        <p:sp>
          <p:nvSpPr>
            <p:cNvPr id="169" name="Freeform: Shape 3103">
              <a:extLst>
                <a:ext uri="{FF2B5EF4-FFF2-40B4-BE49-F238E27FC236}">
                  <a16:creationId xmlns:a16="http://schemas.microsoft.com/office/drawing/2014/main" id="{B9C789C9-0AF1-465E-A22B-96DF757A26DC}"/>
                </a:ext>
              </a:extLst>
            </p:cNvPr>
            <p:cNvSpPr/>
            <p:nvPr/>
          </p:nvSpPr>
          <p:spPr>
            <a:xfrm flipH="1">
              <a:off x="1261821" y="4854883"/>
              <a:ext cx="243860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70" name="Picture 3105">
              <a:extLst>
                <a:ext uri="{FF2B5EF4-FFF2-40B4-BE49-F238E27FC236}">
                  <a16:creationId xmlns:a16="http://schemas.microsoft.com/office/drawing/2014/main" id="{867A36F1-5984-4D6B-A730-2BA92774D75E}"/>
                </a:ext>
              </a:extLst>
            </p:cNvPr>
            <p:cNvPicPr>
              <a:picLocks noChangeAspect="1"/>
            </p:cNvPicPr>
            <p:nvPr/>
          </p:nvPicPr>
          <p:blipFill>
            <a:blip r:embed="rId37"/>
            <a:stretch>
              <a:fillRect/>
            </a:stretch>
          </p:blipFill>
          <p:spPr>
            <a:xfrm>
              <a:off x="3240770" y="4981061"/>
              <a:ext cx="331803" cy="356512"/>
            </a:xfrm>
            <a:prstGeom prst="rect">
              <a:avLst/>
            </a:prstGeom>
          </p:spPr>
        </p:pic>
        <p:grpSp>
          <p:nvGrpSpPr>
            <p:cNvPr id="171" name="Group 3109">
              <a:extLst>
                <a:ext uri="{FF2B5EF4-FFF2-40B4-BE49-F238E27FC236}">
                  <a16:creationId xmlns:a16="http://schemas.microsoft.com/office/drawing/2014/main" id="{E2A9B38A-4FFA-49D9-ADAB-94D269E2830F}"/>
                </a:ext>
              </a:extLst>
            </p:cNvPr>
            <p:cNvGrpSpPr/>
            <p:nvPr/>
          </p:nvGrpSpPr>
          <p:grpSpPr>
            <a:xfrm>
              <a:off x="1357474" y="4802785"/>
              <a:ext cx="1874094" cy="707886"/>
              <a:chOff x="5954409" y="974249"/>
              <a:chExt cx="1623760" cy="707886"/>
            </a:xfrm>
          </p:grpSpPr>
          <p:sp>
            <p:nvSpPr>
              <p:cNvPr id="172" name="TextBox 3110">
                <a:extLst>
                  <a:ext uri="{FF2B5EF4-FFF2-40B4-BE49-F238E27FC236}">
                    <a16:creationId xmlns:a16="http://schemas.microsoft.com/office/drawing/2014/main" id="{22ED622C-EF0F-42A2-B5BD-4388A26D3D8C}"/>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73" name="TextBox 3111">
                <a:extLst>
                  <a:ext uri="{FF2B5EF4-FFF2-40B4-BE49-F238E27FC236}">
                    <a16:creationId xmlns:a16="http://schemas.microsoft.com/office/drawing/2014/main" id="{BF24E9C5-0D02-4456-8C9B-17F54A143FCE}"/>
                  </a:ext>
                </a:extLst>
              </p:cNvPr>
              <p:cNvSpPr txBox="1"/>
              <p:nvPr/>
            </p:nvSpPr>
            <p:spPr>
              <a:xfrm>
                <a:off x="5954409"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8.4</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199" name="Gruppieren 198">
            <a:extLst>
              <a:ext uri="{FF2B5EF4-FFF2-40B4-BE49-F238E27FC236}">
                <a16:creationId xmlns:a16="http://schemas.microsoft.com/office/drawing/2014/main" id="{C80AAC05-6234-486A-A3BE-5A0CD623568B}"/>
              </a:ext>
            </a:extLst>
          </p:cNvPr>
          <p:cNvGrpSpPr/>
          <p:nvPr/>
        </p:nvGrpSpPr>
        <p:grpSpPr>
          <a:xfrm>
            <a:off x="12401561" y="2049817"/>
            <a:ext cx="3849927" cy="923207"/>
            <a:chOff x="8358363" y="2049817"/>
            <a:chExt cx="3849927" cy="923207"/>
          </a:xfrm>
        </p:grpSpPr>
        <p:sp>
          <p:nvSpPr>
            <p:cNvPr id="200" name="Freeform: Shape 5">
              <a:extLst>
                <a:ext uri="{FF2B5EF4-FFF2-40B4-BE49-F238E27FC236}">
                  <a16:creationId xmlns:a16="http://schemas.microsoft.com/office/drawing/2014/main" id="{DFDD9389-89F0-4136-B076-9F7E7B18E4B8}"/>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01" name="Group 10">
              <a:extLst>
                <a:ext uri="{FF2B5EF4-FFF2-40B4-BE49-F238E27FC236}">
                  <a16:creationId xmlns:a16="http://schemas.microsoft.com/office/drawing/2014/main" id="{C3ECE95E-455A-46D5-9742-44C7C6FB9AE3}"/>
                </a:ext>
              </a:extLst>
            </p:cNvPr>
            <p:cNvGrpSpPr/>
            <p:nvPr/>
          </p:nvGrpSpPr>
          <p:grpSpPr>
            <a:xfrm>
              <a:off x="9794479" y="2145050"/>
              <a:ext cx="2302497" cy="707886"/>
              <a:chOff x="5850369" y="1032473"/>
              <a:chExt cx="2302497" cy="707886"/>
            </a:xfrm>
          </p:grpSpPr>
          <p:sp>
            <p:nvSpPr>
              <p:cNvPr id="203" name="TextBox 16">
                <a:extLst>
                  <a:ext uri="{FF2B5EF4-FFF2-40B4-BE49-F238E27FC236}">
                    <a16:creationId xmlns:a16="http://schemas.microsoft.com/office/drawing/2014/main" id="{9F322DD4-345E-4E30-BB04-84172D9DCB83}"/>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204" name="TextBox 17">
                <a:extLst>
                  <a:ext uri="{FF2B5EF4-FFF2-40B4-BE49-F238E27FC236}">
                    <a16:creationId xmlns:a16="http://schemas.microsoft.com/office/drawing/2014/main" id="{B0BEBF8B-F377-453F-AB0B-FAC1B5860E93}"/>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37.15</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202" name="Picture 18">
              <a:extLst>
                <a:ext uri="{FF2B5EF4-FFF2-40B4-BE49-F238E27FC236}">
                  <a16:creationId xmlns:a16="http://schemas.microsoft.com/office/drawing/2014/main" id="{D5EB9A6A-2482-436C-BF97-E9E3605FDD3E}"/>
                </a:ext>
              </a:extLst>
            </p:cNvPr>
            <p:cNvPicPr>
              <a:picLocks noChangeAspect="1"/>
            </p:cNvPicPr>
            <p:nvPr/>
          </p:nvPicPr>
          <p:blipFill>
            <a:blip r:embed="rId37"/>
            <a:stretch>
              <a:fillRect/>
            </a:stretch>
          </p:blipFill>
          <p:spPr>
            <a:xfrm>
              <a:off x="9018911" y="2145867"/>
              <a:ext cx="663068" cy="712445"/>
            </a:xfrm>
            <a:prstGeom prst="rect">
              <a:avLst/>
            </a:prstGeom>
          </p:spPr>
        </p:pic>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grpSp>
        <p:nvGrpSpPr>
          <p:cNvPr id="54" name="Group 3114">
            <a:extLst>
              <a:ext uri="{FF2B5EF4-FFF2-40B4-BE49-F238E27FC236}">
                <a16:creationId xmlns:a16="http://schemas.microsoft.com/office/drawing/2014/main" id="{A055F8AF-AE62-4F91-9CED-95FEFFCD925F}"/>
              </a:ext>
            </a:extLst>
          </p:cNvPr>
          <p:cNvGrpSpPr/>
          <p:nvPr/>
        </p:nvGrpSpPr>
        <p:grpSpPr>
          <a:xfrm>
            <a:off x="-86067"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37"/>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49" name="Gruppieren 48">
            <a:extLst>
              <a:ext uri="{FF2B5EF4-FFF2-40B4-BE49-F238E27FC236}">
                <a16:creationId xmlns:a16="http://schemas.microsoft.com/office/drawing/2014/main" id="{50E52F5E-783E-4F25-B07B-53B002165EE2}"/>
              </a:ext>
            </a:extLst>
          </p:cNvPr>
          <p:cNvGrpSpPr/>
          <p:nvPr/>
        </p:nvGrpSpPr>
        <p:grpSpPr>
          <a:xfrm>
            <a:off x="8358363" y="1113384"/>
            <a:ext cx="4052921" cy="923207"/>
            <a:chOff x="8358363" y="2049817"/>
            <a:chExt cx="4052921" cy="923207"/>
          </a:xfrm>
        </p:grpSpPr>
        <p:sp>
          <p:nvSpPr>
            <p:cNvPr id="50" name="Freeform: Shape 5">
              <a:extLst>
                <a:ext uri="{FF2B5EF4-FFF2-40B4-BE49-F238E27FC236}">
                  <a16:creationId xmlns:a16="http://schemas.microsoft.com/office/drawing/2014/main" id="{38D478C2-819A-4F9A-8745-3FE26321983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51" name="Group 10">
              <a:extLst>
                <a:ext uri="{FF2B5EF4-FFF2-40B4-BE49-F238E27FC236}">
                  <a16:creationId xmlns:a16="http://schemas.microsoft.com/office/drawing/2014/main" id="{D4292BEB-323E-4231-8C9C-F4C4CE1C06A3}"/>
                </a:ext>
              </a:extLst>
            </p:cNvPr>
            <p:cNvGrpSpPr/>
            <p:nvPr/>
          </p:nvGrpSpPr>
          <p:grpSpPr>
            <a:xfrm>
              <a:off x="9640241" y="2145050"/>
              <a:ext cx="2771043" cy="707886"/>
              <a:chOff x="5696131" y="1032473"/>
              <a:chExt cx="2771043" cy="707886"/>
            </a:xfrm>
          </p:grpSpPr>
          <p:sp>
            <p:nvSpPr>
              <p:cNvPr id="60" name="TextBox 16">
                <a:extLst>
                  <a:ext uri="{FF2B5EF4-FFF2-40B4-BE49-F238E27FC236}">
                    <a16:creationId xmlns:a16="http://schemas.microsoft.com/office/drawing/2014/main" id="{070651FE-9583-4ABE-8B18-1B50B3EB5677}"/>
                  </a:ext>
                </a:extLst>
              </p:cNvPr>
              <p:cNvSpPr txBox="1"/>
              <p:nvPr/>
            </p:nvSpPr>
            <p:spPr>
              <a:xfrm>
                <a:off x="6791106" y="1055252"/>
                <a:ext cx="16760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/Day</a:t>
                </a:r>
                <a:endParaRPr kumimoji="0" lang="de-DE" sz="18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61" name="TextBox 17">
                <a:extLst>
                  <a:ext uri="{FF2B5EF4-FFF2-40B4-BE49-F238E27FC236}">
                    <a16:creationId xmlns:a16="http://schemas.microsoft.com/office/drawing/2014/main" id="{3C19B322-1380-4298-91C0-1766BCB0747F}"/>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61.3</a:t>
                </a:r>
                <a:endParaRPr kumimoji="0" lang="en-US" sz="4000" b="0" i="0" u="none" strike="noStrike" kern="1200" cap="none" spc="0" normalizeH="0" baseline="0" noProof="0" dirty="0">
                  <a:ln>
                    <a:noFill/>
                  </a:ln>
                  <a:solidFill>
                    <a:srgbClr val="D2232A"/>
                  </a:solidFill>
                  <a:effectLst/>
                  <a:uLnTx/>
                  <a:uFillTx/>
                  <a:ea typeface="+mn-ea"/>
                </a:endParaRPr>
              </a:p>
            </p:txBody>
          </p:sp>
        </p:grpSp>
      </p:grpSp>
      <p:grpSp>
        <p:nvGrpSpPr>
          <p:cNvPr id="14" name="Gruppieren 13">
            <a:extLst>
              <a:ext uri="{FF2B5EF4-FFF2-40B4-BE49-F238E27FC236}">
                <a16:creationId xmlns:a16="http://schemas.microsoft.com/office/drawing/2014/main" id="{E8BC59EE-8CEC-4B51-B3A4-553A898D5398}"/>
              </a:ext>
            </a:extLst>
          </p:cNvPr>
          <p:cNvGrpSpPr>
            <a:grpSpLocks noChangeAspect="1"/>
          </p:cNvGrpSpPr>
          <p:nvPr/>
        </p:nvGrpSpPr>
        <p:grpSpPr>
          <a:xfrm>
            <a:off x="8710850" y="1105934"/>
            <a:ext cx="914400" cy="914400"/>
            <a:chOff x="8933108" y="2371813"/>
            <a:chExt cx="914400" cy="914400"/>
          </a:xfrm>
          <a:solidFill>
            <a:srgbClr val="D2232A"/>
          </a:solidFill>
        </p:grpSpPr>
        <p:grpSp>
          <p:nvGrpSpPr>
            <p:cNvPr id="6" name="Grafik 3" descr="Datenbank">
              <a:extLst>
                <a:ext uri="{FF2B5EF4-FFF2-40B4-BE49-F238E27FC236}">
                  <a16:creationId xmlns:a16="http://schemas.microsoft.com/office/drawing/2014/main" id="{1C733EEC-54D0-4A66-9C19-CA7C6BD65225}"/>
                </a:ext>
              </a:extLst>
            </p:cNvPr>
            <p:cNvGrpSpPr/>
            <p:nvPr/>
          </p:nvGrpSpPr>
          <p:grpSpPr>
            <a:xfrm>
              <a:off x="8933108" y="2371813"/>
              <a:ext cx="914400" cy="914400"/>
              <a:chOff x="8640761" y="1158812"/>
              <a:chExt cx="914400" cy="914400"/>
            </a:xfrm>
            <a:grpFill/>
          </p:grpSpPr>
          <p:sp>
            <p:nvSpPr>
              <p:cNvPr id="7" name="Freihandform: Form 6">
                <a:extLst>
                  <a:ext uri="{FF2B5EF4-FFF2-40B4-BE49-F238E27FC236}">
                    <a16:creationId xmlns:a16="http://schemas.microsoft.com/office/drawing/2014/main" id="{D8701C13-A66E-4876-9BA7-5620DFCABAD4}"/>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grpFill/>
              <a:ln w="9525"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A65D91FF-F8D4-45F5-9AD5-425B8A1387D9}"/>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dirty="0"/>
              </a:p>
            </p:txBody>
          </p:sp>
          <p:sp>
            <p:nvSpPr>
              <p:cNvPr id="9" name="Freihandform: Form 8">
                <a:extLst>
                  <a:ext uri="{FF2B5EF4-FFF2-40B4-BE49-F238E27FC236}">
                    <a16:creationId xmlns:a16="http://schemas.microsoft.com/office/drawing/2014/main" id="{7E59544E-5791-400A-99D0-B7CD6FBC648C}"/>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D1F2F4F6-E34D-40A5-B9BA-063772B33A2D}"/>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grpSp>
        <p:sp>
          <p:nvSpPr>
            <p:cNvPr id="13" name="Ellipse 12">
              <a:extLst>
                <a:ext uri="{FF2B5EF4-FFF2-40B4-BE49-F238E27FC236}">
                  <a16:creationId xmlns:a16="http://schemas.microsoft.com/office/drawing/2014/main" id="{5B4D1F6C-6AC9-485F-92B1-44377F3C3BFD}"/>
                </a:ext>
              </a:extLst>
            </p:cNvPr>
            <p:cNvSpPr/>
            <p:nvPr/>
          </p:nvSpPr>
          <p:spPr>
            <a:xfrm>
              <a:off x="9518164" y="267718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497140F1-803C-4A4B-9521-4617127DF6D1}"/>
                </a:ext>
              </a:extLst>
            </p:cNvPr>
            <p:cNvSpPr/>
            <p:nvPr/>
          </p:nvSpPr>
          <p:spPr>
            <a:xfrm>
              <a:off x="9523864" y="286870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A4CBB42F-4FE0-499F-A7CC-07D6C0BB6368}"/>
                </a:ext>
              </a:extLst>
            </p:cNvPr>
            <p:cNvSpPr/>
            <p:nvPr/>
          </p:nvSpPr>
          <p:spPr>
            <a:xfrm>
              <a:off x="9524674" y="305533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0" name="Group 3074">
            <a:extLst>
              <a:ext uri="{FF2B5EF4-FFF2-40B4-BE49-F238E27FC236}">
                <a16:creationId xmlns:a16="http://schemas.microsoft.com/office/drawing/2014/main" id="{05DAF97C-E919-4BFA-BA72-570660B42F97}"/>
              </a:ext>
            </a:extLst>
          </p:cNvPr>
          <p:cNvGrpSpPr/>
          <p:nvPr/>
        </p:nvGrpSpPr>
        <p:grpSpPr>
          <a:xfrm>
            <a:off x="-2416209" y="1931111"/>
            <a:ext cx="2405360" cy="786461"/>
            <a:chOff x="2684684" y="1858370"/>
            <a:chExt cx="2405360" cy="786461"/>
          </a:xfrm>
        </p:grpSpPr>
        <p:sp>
          <p:nvSpPr>
            <p:cNvPr id="81" name="TextBox 20">
              <a:extLst>
                <a:ext uri="{FF2B5EF4-FFF2-40B4-BE49-F238E27FC236}">
                  <a16:creationId xmlns:a16="http://schemas.microsoft.com/office/drawing/2014/main" id="{4160E6BB-91E6-42AC-8359-DFC1136D85E4}"/>
                </a:ext>
              </a:extLst>
            </p:cNvPr>
            <p:cNvSpPr txBox="1"/>
            <p:nvPr/>
          </p:nvSpPr>
          <p:spPr>
            <a:xfrm>
              <a:off x="2684684" y="1858370"/>
              <a:ext cx="22433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C0C0C0"/>
                  </a:solidFill>
                  <a:effectLst/>
                  <a:uLnTx/>
                  <a:uFillTx/>
                  <a:ea typeface="+mn-ea"/>
                  <a:cs typeface="Segoe UI" panose="020B0502040204020203" pitchFamily="34" charset="0"/>
                </a:rPr>
                <a:t>Other Industrie</a:t>
              </a:r>
              <a:endParaRPr kumimoji="0" lang="en-US" sz="20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82" name="TextBox 28">
              <a:extLst>
                <a:ext uri="{FF2B5EF4-FFF2-40B4-BE49-F238E27FC236}">
                  <a16:creationId xmlns:a16="http://schemas.microsoft.com/office/drawing/2014/main" id="{5030EA2A-CE3C-46A4-AEB5-3915BBF1B7C3}"/>
                </a:ext>
              </a:extLst>
            </p:cNvPr>
            <p:cNvSpPr txBox="1"/>
            <p:nvPr/>
          </p:nvSpPr>
          <p:spPr>
            <a:xfrm>
              <a:off x="3413976" y="2183166"/>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C0C0C0"/>
                  </a:solidFill>
                  <a:cs typeface="Segoe UI" panose="020B0502040204020203" pitchFamily="34" charset="0"/>
                </a:rPr>
                <a:t>6</a:t>
              </a:r>
              <a:r>
                <a:rPr kumimoji="0" lang="de-DE" sz="24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2400" b="0" i="0" u="none" strike="noStrike" kern="1200" cap="none" spc="0" normalizeH="0" baseline="0" noProof="0" dirty="0">
                <a:ln>
                  <a:noFill/>
                </a:ln>
                <a:solidFill>
                  <a:srgbClr val="C0C0C0"/>
                </a:solidFill>
                <a:effectLst/>
                <a:uLnTx/>
                <a:uFillTx/>
                <a:ea typeface="+mn-ea"/>
              </a:endParaRPr>
            </a:p>
          </p:txBody>
        </p:sp>
      </p:grpSp>
      <p:grpSp>
        <p:nvGrpSpPr>
          <p:cNvPr id="83" name="Group 3076">
            <a:extLst>
              <a:ext uri="{FF2B5EF4-FFF2-40B4-BE49-F238E27FC236}">
                <a16:creationId xmlns:a16="http://schemas.microsoft.com/office/drawing/2014/main" id="{D7714C72-2B4A-42AD-9CA7-758B4B975495}"/>
              </a:ext>
            </a:extLst>
          </p:cNvPr>
          <p:cNvGrpSpPr/>
          <p:nvPr/>
        </p:nvGrpSpPr>
        <p:grpSpPr>
          <a:xfrm>
            <a:off x="-5116905" y="3358028"/>
            <a:ext cx="3373340" cy="1015663"/>
            <a:chOff x="1990255" y="2831631"/>
            <a:chExt cx="3373340" cy="1015663"/>
          </a:xfrm>
        </p:grpSpPr>
        <p:sp>
          <p:nvSpPr>
            <p:cNvPr id="84" name="TextBox 21">
              <a:extLst>
                <a:ext uri="{FF2B5EF4-FFF2-40B4-BE49-F238E27FC236}">
                  <a16:creationId xmlns:a16="http://schemas.microsoft.com/office/drawing/2014/main" id="{B1292BEF-CE16-4372-96D5-02C86250CEC5}"/>
                </a:ext>
              </a:extLst>
            </p:cNvPr>
            <p:cNvSpPr txBox="1"/>
            <p:nvPr/>
          </p:nvSpPr>
          <p:spPr>
            <a:xfrm>
              <a:off x="1990255" y="2831631"/>
              <a:ext cx="234491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969696"/>
                  </a:solidFill>
                  <a:effectLst/>
                  <a:uLnTx/>
                  <a:uFillTx/>
                  <a:ea typeface="+mn-ea"/>
                  <a:cs typeface="Segoe UI" panose="020B0502040204020203" pitchFamily="34" charset="0"/>
                </a:rPr>
                <a:t>Residential, Commercial, </a:t>
              </a:r>
              <a:r>
                <a:rPr kumimoji="0" lang="de-DE" sz="2000" b="1" i="0" u="none" strike="noStrike" kern="1200" cap="none" spc="0" normalizeH="0" baseline="0" noProof="0" dirty="0" err="1">
                  <a:ln>
                    <a:noFill/>
                  </a:ln>
                  <a:solidFill>
                    <a:srgbClr val="969696"/>
                  </a:solidFill>
                  <a:effectLst/>
                  <a:uLnTx/>
                  <a:uFillTx/>
                  <a:ea typeface="+mn-ea"/>
                  <a:cs typeface="Segoe UI" panose="020B0502040204020203" pitchFamily="34" charset="0"/>
                </a:rPr>
                <a:t>Agriculture</a:t>
              </a:r>
              <a:endParaRPr kumimoji="0" lang="en-US" sz="20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85" name="TextBox 29">
              <a:extLst>
                <a:ext uri="{FF2B5EF4-FFF2-40B4-BE49-F238E27FC236}">
                  <a16:creationId xmlns:a16="http://schemas.microsoft.com/office/drawing/2014/main" id="{3A1F324A-7C1A-436A-8437-18C6E902E00B}"/>
                </a:ext>
              </a:extLst>
            </p:cNvPr>
            <p:cNvSpPr txBox="1"/>
            <p:nvPr/>
          </p:nvSpPr>
          <p:spPr>
            <a:xfrm>
              <a:off x="3687527" y="3108631"/>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969696"/>
                  </a:solidFill>
                  <a:effectLst/>
                  <a:uLnTx/>
                  <a:uFillTx/>
                  <a:ea typeface="+mn-ea"/>
                  <a:cs typeface="Segoe UI" panose="020B0502040204020203" pitchFamily="34" charset="0"/>
                </a:rPr>
                <a:t>8.5 %</a:t>
              </a:r>
              <a:endParaRPr kumimoji="0" lang="en-US" sz="2400" b="0" i="0" u="none" strike="noStrike" kern="1200" cap="none" spc="0" normalizeH="0" baseline="0" noProof="0" dirty="0">
                <a:ln>
                  <a:noFill/>
                </a:ln>
                <a:solidFill>
                  <a:srgbClr val="969696"/>
                </a:solidFill>
                <a:effectLst/>
                <a:uLnTx/>
                <a:uFillTx/>
                <a:ea typeface="+mn-ea"/>
              </a:endParaRPr>
            </a:p>
          </p:txBody>
        </p:sp>
      </p:grpSp>
      <p:sp>
        <p:nvSpPr>
          <p:cNvPr id="87" name="TextBox 22">
            <a:extLst>
              <a:ext uri="{FF2B5EF4-FFF2-40B4-BE49-F238E27FC236}">
                <a16:creationId xmlns:a16="http://schemas.microsoft.com/office/drawing/2014/main" id="{5EADDF42-A5B1-43D6-993B-8DE61D7D2FD1}"/>
              </a:ext>
            </a:extLst>
          </p:cNvPr>
          <p:cNvSpPr txBox="1"/>
          <p:nvPr/>
        </p:nvSpPr>
        <p:spPr>
          <a:xfrm>
            <a:off x="10158254" y="2034515"/>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err="1">
                <a:solidFill>
                  <a:srgbClr val="D2232A"/>
                </a:solidFill>
                <a:cs typeface="Segoe UI" panose="020B0502040204020203" pitchFamily="34" charset="0"/>
              </a:rPr>
              <a:t>Fuels</a:t>
            </a:r>
            <a:endParaRPr kumimoji="0" lang="en-US" sz="32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88" name="TextBox 30">
            <a:extLst>
              <a:ext uri="{FF2B5EF4-FFF2-40B4-BE49-F238E27FC236}">
                <a16:creationId xmlns:a16="http://schemas.microsoft.com/office/drawing/2014/main" id="{AAEE1EEC-BD1A-4CE4-ACAA-0EC03FA91AB7}"/>
              </a:ext>
            </a:extLst>
          </p:cNvPr>
          <p:cNvSpPr txBox="1"/>
          <p:nvPr/>
        </p:nvSpPr>
        <p:spPr>
          <a:xfrm>
            <a:off x="12358922" y="3286404"/>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61.5 %</a:t>
            </a:r>
            <a:endParaRPr kumimoji="0" lang="en-US" sz="3600" b="0" i="0" u="none" strike="noStrike" kern="1200" cap="none" spc="0" normalizeH="0" baseline="0" noProof="0" dirty="0">
              <a:ln>
                <a:noFill/>
              </a:ln>
              <a:solidFill>
                <a:srgbClr val="D2232A"/>
              </a:solidFill>
              <a:effectLst/>
              <a:uLnTx/>
              <a:uFillTx/>
              <a:ea typeface="+mn-ea"/>
            </a:endParaRPr>
          </a:p>
        </p:txBody>
      </p:sp>
      <p:grpSp>
        <p:nvGrpSpPr>
          <p:cNvPr id="94" name="Group 3074">
            <a:extLst>
              <a:ext uri="{FF2B5EF4-FFF2-40B4-BE49-F238E27FC236}">
                <a16:creationId xmlns:a16="http://schemas.microsoft.com/office/drawing/2014/main" id="{1D0C2B46-01A6-4899-917A-CC7D56F2A4F6}"/>
              </a:ext>
            </a:extLst>
          </p:cNvPr>
          <p:cNvGrpSpPr/>
          <p:nvPr/>
        </p:nvGrpSpPr>
        <p:grpSpPr>
          <a:xfrm>
            <a:off x="-4531446" y="4372483"/>
            <a:ext cx="3516599" cy="533192"/>
            <a:chOff x="2653926" y="1635152"/>
            <a:chExt cx="3516599" cy="533192"/>
          </a:xfrm>
        </p:grpSpPr>
        <p:sp>
          <p:nvSpPr>
            <p:cNvPr id="95" name="TextBox 20">
              <a:extLst>
                <a:ext uri="{FF2B5EF4-FFF2-40B4-BE49-F238E27FC236}">
                  <a16:creationId xmlns:a16="http://schemas.microsoft.com/office/drawing/2014/main" id="{05149189-CE5D-496C-8049-9E6756742B00}"/>
                </a:ext>
              </a:extLst>
            </p:cNvPr>
            <p:cNvSpPr txBox="1"/>
            <p:nvPr/>
          </p:nvSpPr>
          <p:spPr>
            <a:xfrm>
              <a:off x="2653926" y="1829790"/>
              <a:ext cx="28595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636466"/>
                  </a:solidFill>
                  <a:effectLst/>
                  <a:uLnTx/>
                  <a:uFillTx/>
                  <a:ea typeface="+mn-ea"/>
                  <a:cs typeface="Segoe UI" panose="020B0502040204020203" pitchFamily="34" charset="0"/>
                </a:rPr>
                <a:t>Electricity</a:t>
              </a:r>
              <a:r>
                <a:rPr kumimoji="0" lang="de-DE" sz="1600" b="1" i="0" u="none" strike="noStrike" kern="1200" cap="none" spc="0" normalizeH="0" baseline="0" noProof="0" dirty="0">
                  <a:ln>
                    <a:noFill/>
                  </a:ln>
                  <a:solidFill>
                    <a:srgbClr val="636466"/>
                  </a:solidFill>
                  <a:effectLst/>
                  <a:uLnTx/>
                  <a:uFillTx/>
                  <a:ea typeface="+mn-ea"/>
                  <a:cs typeface="Segoe UI" panose="020B0502040204020203" pitchFamily="34" charset="0"/>
                </a:rPr>
                <a:t> Generation</a:t>
              </a:r>
              <a:endParaRPr kumimoji="0" lang="en-US" sz="1600" b="1" i="0" u="none" strike="noStrike" kern="1200" cap="none" spc="0" normalizeH="0" baseline="0" noProof="0" dirty="0">
                <a:ln>
                  <a:noFill/>
                </a:ln>
                <a:solidFill>
                  <a:srgbClr val="636466"/>
                </a:solidFill>
                <a:effectLst/>
                <a:uLnTx/>
                <a:uFillTx/>
                <a:ea typeface="+mn-ea"/>
                <a:cs typeface="Segoe UI" panose="020B0502040204020203" pitchFamily="34" charset="0"/>
              </a:endParaRPr>
            </a:p>
          </p:txBody>
        </p:sp>
        <p:sp>
          <p:nvSpPr>
            <p:cNvPr id="96" name="TextBox 28">
              <a:extLst>
                <a:ext uri="{FF2B5EF4-FFF2-40B4-BE49-F238E27FC236}">
                  <a16:creationId xmlns:a16="http://schemas.microsoft.com/office/drawing/2014/main" id="{11B51336-8913-4F77-A685-D9A21055FEF5}"/>
                </a:ext>
              </a:extLst>
            </p:cNvPr>
            <p:cNvSpPr txBox="1"/>
            <p:nvPr/>
          </p:nvSpPr>
          <p:spPr>
            <a:xfrm>
              <a:off x="4494457" y="1635152"/>
              <a:ext cx="167606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636466"/>
                  </a:solidFill>
                  <a:effectLst/>
                  <a:uLnTx/>
                  <a:uFillTx/>
                  <a:ea typeface="+mn-ea"/>
                  <a:cs typeface="Segoe UI" panose="020B0502040204020203" pitchFamily="34" charset="0"/>
                </a:rPr>
                <a:t>3 %</a:t>
              </a:r>
              <a:endParaRPr kumimoji="0" lang="en-US" sz="1600" b="0" i="0" u="none" strike="noStrike" kern="1200" cap="none" spc="0" normalizeH="0" baseline="0" noProof="0" dirty="0">
                <a:ln>
                  <a:noFill/>
                </a:ln>
                <a:solidFill>
                  <a:srgbClr val="636466"/>
                </a:solidFill>
                <a:effectLst/>
                <a:uLnTx/>
                <a:uFillTx/>
                <a:ea typeface="+mn-ea"/>
              </a:endParaRPr>
            </a:p>
          </p:txBody>
        </p:sp>
      </p:grpSp>
      <p:sp>
        <p:nvSpPr>
          <p:cNvPr id="16" name="Rechteck 15">
            <a:extLst>
              <a:ext uri="{FF2B5EF4-FFF2-40B4-BE49-F238E27FC236}">
                <a16:creationId xmlns:a16="http://schemas.microsoft.com/office/drawing/2014/main" id="{88A35DEE-6872-4114-A3FB-412AC1F928B4}"/>
              </a:ext>
            </a:extLst>
          </p:cNvPr>
          <p:cNvSpPr/>
          <p:nvPr/>
        </p:nvSpPr>
        <p:spPr>
          <a:xfrm>
            <a:off x="107467" y="5883967"/>
            <a:ext cx="2859524" cy="1169551"/>
          </a:xfrm>
          <a:prstGeom prst="rect">
            <a:avLst/>
          </a:prstGeom>
        </p:spPr>
        <p:txBody>
          <a:bodyPr wrap="square">
            <a:spAutoFit/>
          </a:bodyPr>
          <a:lstStyle/>
          <a:p>
            <a:pPr fontAlgn="base"/>
            <a:r>
              <a:rPr lang="en-US" sz="1000" dirty="0">
                <a:solidFill>
                  <a:schemeClr val="bg1"/>
                </a:solidFill>
                <a:latin typeface="Open Sans"/>
              </a:rPr>
              <a:t>OPEC. (December 13, 2023). Distribution of oil demand in the OECD in 2022, by sector [Graph]. In </a:t>
            </a:r>
            <a:r>
              <a:rPr lang="en-US" sz="1000" i="1" dirty="0">
                <a:solidFill>
                  <a:schemeClr val="bg1"/>
                </a:solidFill>
                <a:latin typeface="Open Sans"/>
              </a:rPr>
              <a:t>Statista</a:t>
            </a:r>
            <a:r>
              <a:rPr lang="en-US" sz="1000" dirty="0">
                <a:solidFill>
                  <a:schemeClr val="bg1"/>
                </a:solidFill>
                <a:latin typeface="Open Sans"/>
              </a:rPr>
              <a:t>. Retrieved June 12, 2024, from https://www.statista.com/statistics/307194/top-oil-consuming-sectors-worldwide/</a:t>
            </a:r>
          </a:p>
          <a:p>
            <a:br>
              <a:rPr lang="en-US" sz="1000" dirty="0">
                <a:solidFill>
                  <a:schemeClr val="bg1"/>
                </a:solidFill>
                <a:latin typeface="Open Sans"/>
              </a:rPr>
            </a:br>
            <a:endParaRPr lang="de-DE" sz="1000" dirty="0">
              <a:solidFill>
                <a:schemeClr val="bg1"/>
              </a:solidFill>
            </a:endParaRPr>
          </a:p>
        </p:txBody>
      </p:sp>
      <p:grpSp>
        <p:nvGrpSpPr>
          <p:cNvPr id="143" name="Group 3071">
            <a:extLst>
              <a:ext uri="{FF2B5EF4-FFF2-40B4-BE49-F238E27FC236}">
                <a16:creationId xmlns:a16="http://schemas.microsoft.com/office/drawing/2014/main" id="{5E668A2E-FE79-42B3-A374-009F402F0010}"/>
              </a:ext>
            </a:extLst>
          </p:cNvPr>
          <p:cNvGrpSpPr/>
          <p:nvPr/>
        </p:nvGrpSpPr>
        <p:grpSpPr>
          <a:xfrm>
            <a:off x="1205674" y="965042"/>
            <a:ext cx="5016010" cy="646331"/>
            <a:chOff x="6151875" y="1064003"/>
            <a:chExt cx="5016010" cy="646331"/>
          </a:xfrm>
        </p:grpSpPr>
        <p:sp>
          <p:nvSpPr>
            <p:cNvPr id="144" name="TextBox 22">
              <a:extLst>
                <a:ext uri="{FF2B5EF4-FFF2-40B4-BE49-F238E27FC236}">
                  <a16:creationId xmlns:a16="http://schemas.microsoft.com/office/drawing/2014/main" id="{70E946E3-4928-49E8-B48C-967F6CCA79E4}"/>
                </a:ext>
              </a:extLst>
            </p:cNvPr>
            <p:cNvSpPr txBox="1"/>
            <p:nvPr/>
          </p:nvSpPr>
          <p:spPr>
            <a:xfrm>
              <a:off x="7775803" y="1082454"/>
              <a:ext cx="3392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9F1B3C"/>
                  </a:solidFill>
                  <a:cs typeface="Segoe UI" panose="020B0502040204020203" pitchFamily="34" charset="0"/>
                </a:rPr>
                <a:t>Chemicals</a:t>
              </a:r>
              <a:endParaRPr kumimoji="0" lang="en-US" sz="3200" b="1" i="0" u="none" strike="noStrike" kern="1200" cap="none" spc="0" normalizeH="0" baseline="0" noProof="0" dirty="0">
                <a:ln>
                  <a:noFill/>
                </a:ln>
                <a:solidFill>
                  <a:srgbClr val="9F1B3C"/>
                </a:solidFill>
                <a:effectLst/>
                <a:uLnTx/>
                <a:uFillTx/>
                <a:cs typeface="Segoe UI" panose="020B0502040204020203" pitchFamily="34" charset="0"/>
              </a:endParaRPr>
            </a:p>
          </p:txBody>
        </p:sp>
        <p:sp>
          <p:nvSpPr>
            <p:cNvPr id="145" name="TextBox 30">
              <a:extLst>
                <a:ext uri="{FF2B5EF4-FFF2-40B4-BE49-F238E27FC236}">
                  <a16:creationId xmlns:a16="http://schemas.microsoft.com/office/drawing/2014/main" id="{05778817-FC2B-4311-8D6A-50312698A765}"/>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F1B3C"/>
                  </a:solidFill>
                  <a:cs typeface="Segoe UI" panose="020B0502040204020203" pitchFamily="34" charset="0"/>
                </a:rPr>
                <a:t>12.1</a:t>
              </a:r>
              <a:r>
                <a:rPr kumimoji="0" lang="de-DE" sz="3600" b="1" i="0" u="none" strike="noStrike" kern="1200" cap="none" spc="0" normalizeH="0" baseline="0" noProof="0" dirty="0">
                  <a:ln>
                    <a:noFill/>
                  </a:ln>
                  <a:solidFill>
                    <a:srgbClr val="9F1B3C"/>
                  </a:solidFill>
                  <a:effectLst/>
                  <a:uLnTx/>
                  <a:uFillTx/>
                  <a:ea typeface="+mn-ea"/>
                  <a:cs typeface="Segoe UI" panose="020B0502040204020203" pitchFamily="34" charset="0"/>
                </a:rPr>
                <a:t> %</a:t>
              </a:r>
              <a:endParaRPr kumimoji="0" lang="en-US" sz="3600" b="0" i="0" u="none" strike="noStrike" kern="1200" cap="none" spc="0" normalizeH="0" baseline="0" noProof="0" dirty="0">
                <a:ln>
                  <a:noFill/>
                </a:ln>
                <a:solidFill>
                  <a:srgbClr val="9F1B3C"/>
                </a:solidFill>
                <a:effectLst/>
                <a:uLnTx/>
                <a:uFillTx/>
                <a:ea typeface="+mn-ea"/>
              </a:endParaRPr>
            </a:p>
          </p:txBody>
        </p:sp>
      </p:grpSp>
      <p:grpSp>
        <p:nvGrpSpPr>
          <p:cNvPr id="154" name="Group 3071">
            <a:extLst>
              <a:ext uri="{FF2B5EF4-FFF2-40B4-BE49-F238E27FC236}">
                <a16:creationId xmlns:a16="http://schemas.microsoft.com/office/drawing/2014/main" id="{921D24F8-EAAA-498C-A61A-A42A47011B8B}"/>
              </a:ext>
            </a:extLst>
          </p:cNvPr>
          <p:cNvGrpSpPr/>
          <p:nvPr/>
        </p:nvGrpSpPr>
        <p:grpSpPr>
          <a:xfrm>
            <a:off x="8626500" y="3218255"/>
            <a:ext cx="2243307" cy="1154228"/>
            <a:chOff x="8373326" y="-483325"/>
            <a:chExt cx="2243307" cy="1154228"/>
          </a:xfrm>
        </p:grpSpPr>
        <p:sp>
          <p:nvSpPr>
            <p:cNvPr id="155" name="TextBox 22">
              <a:extLst>
                <a:ext uri="{FF2B5EF4-FFF2-40B4-BE49-F238E27FC236}">
                  <a16:creationId xmlns:a16="http://schemas.microsoft.com/office/drawing/2014/main" id="{1693ABD5-0351-445B-BB66-99B9621E8E7D}"/>
                </a:ext>
              </a:extLst>
            </p:cNvPr>
            <p:cNvSpPr txBox="1"/>
            <p:nvPr/>
          </p:nvSpPr>
          <p:spPr>
            <a:xfrm>
              <a:off x="8373326" y="-483325"/>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DC644C"/>
                  </a:solidFill>
                  <a:cs typeface="Segoe UI" panose="020B0502040204020203" pitchFamily="34" charset="0"/>
                </a:rPr>
                <a:t>Road</a:t>
              </a:r>
              <a:endParaRPr kumimoji="0" lang="en-US" sz="3200" b="1" i="0" u="none" strike="noStrike" kern="1200" cap="none" spc="0" normalizeH="0" baseline="0" noProof="0" dirty="0">
                <a:ln>
                  <a:noFill/>
                </a:ln>
                <a:solidFill>
                  <a:srgbClr val="DC644C"/>
                </a:solidFill>
                <a:effectLst/>
                <a:uLnTx/>
                <a:uFillTx/>
                <a:cs typeface="Segoe UI" panose="020B0502040204020203" pitchFamily="34" charset="0"/>
              </a:endParaRPr>
            </a:p>
          </p:txBody>
        </p:sp>
        <p:sp>
          <p:nvSpPr>
            <p:cNvPr id="156" name="TextBox 30">
              <a:extLst>
                <a:ext uri="{FF2B5EF4-FFF2-40B4-BE49-F238E27FC236}">
                  <a16:creationId xmlns:a16="http://schemas.microsoft.com/office/drawing/2014/main" id="{31029231-55EE-46DC-B85C-1994861314D0}"/>
                </a:ext>
              </a:extLst>
            </p:cNvPr>
            <p:cNvSpPr txBox="1"/>
            <p:nvPr/>
          </p:nvSpPr>
          <p:spPr>
            <a:xfrm>
              <a:off x="8882980" y="24572"/>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DC644C"/>
                  </a:solidFill>
                  <a:effectLst/>
                  <a:uLnTx/>
                  <a:uFillTx/>
                  <a:ea typeface="+mn-ea"/>
                  <a:cs typeface="Segoe UI" panose="020B0502040204020203" pitchFamily="34" charset="0"/>
                </a:rPr>
                <a:t>49.2 %</a:t>
              </a:r>
              <a:endParaRPr kumimoji="0" lang="en-US" sz="3600" b="0" i="0" u="none" strike="noStrike" kern="1200" cap="none" spc="0" normalizeH="0" baseline="0" noProof="0" dirty="0">
                <a:ln>
                  <a:noFill/>
                </a:ln>
                <a:solidFill>
                  <a:srgbClr val="DC644C"/>
                </a:solidFill>
                <a:effectLst/>
                <a:uLnTx/>
                <a:uFillTx/>
                <a:ea typeface="+mn-ea"/>
              </a:endParaRPr>
            </a:p>
          </p:txBody>
        </p:sp>
      </p:grpSp>
      <p:grpSp>
        <p:nvGrpSpPr>
          <p:cNvPr id="157" name="Group 3071">
            <a:extLst>
              <a:ext uri="{FF2B5EF4-FFF2-40B4-BE49-F238E27FC236}">
                <a16:creationId xmlns:a16="http://schemas.microsoft.com/office/drawing/2014/main" id="{7483C3AF-A815-4756-8047-2CB6A78042EE}"/>
              </a:ext>
            </a:extLst>
          </p:cNvPr>
          <p:cNvGrpSpPr/>
          <p:nvPr/>
        </p:nvGrpSpPr>
        <p:grpSpPr>
          <a:xfrm>
            <a:off x="4329741" y="5545644"/>
            <a:ext cx="3464764" cy="725604"/>
            <a:chOff x="8339202" y="-429236"/>
            <a:chExt cx="2299883" cy="725604"/>
          </a:xfrm>
        </p:grpSpPr>
        <p:sp>
          <p:nvSpPr>
            <p:cNvPr id="158" name="TextBox 22">
              <a:extLst>
                <a:ext uri="{FF2B5EF4-FFF2-40B4-BE49-F238E27FC236}">
                  <a16:creationId xmlns:a16="http://schemas.microsoft.com/office/drawing/2014/main" id="{7F77DADB-DF10-482F-A84A-D7B618B94554}"/>
                </a:ext>
              </a:extLst>
            </p:cNvPr>
            <p:cNvSpPr txBox="1"/>
            <p:nvPr/>
          </p:nvSpPr>
          <p:spPr>
            <a:xfrm>
              <a:off x="8339202" y="-429236"/>
              <a:ext cx="22433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E6937A"/>
                  </a:solidFill>
                  <a:cs typeface="Segoe UI" panose="020B0502040204020203" pitchFamily="34" charset="0"/>
                </a:rPr>
                <a:t>Aviation</a:t>
              </a:r>
              <a:endParaRPr kumimoji="0" lang="en-US" sz="2400" b="1" i="0" u="none" strike="noStrike" kern="1200" cap="none" spc="0" normalizeH="0" baseline="0" noProof="0" dirty="0">
                <a:ln>
                  <a:noFill/>
                </a:ln>
                <a:solidFill>
                  <a:srgbClr val="E6937A"/>
                </a:solidFill>
                <a:effectLst/>
                <a:uLnTx/>
                <a:uFillTx/>
                <a:cs typeface="Segoe UI" panose="020B0502040204020203" pitchFamily="34" charset="0"/>
              </a:endParaRPr>
            </a:p>
          </p:txBody>
        </p:sp>
        <p:sp>
          <p:nvSpPr>
            <p:cNvPr id="159" name="TextBox 30">
              <a:extLst>
                <a:ext uri="{FF2B5EF4-FFF2-40B4-BE49-F238E27FC236}">
                  <a16:creationId xmlns:a16="http://schemas.microsoft.com/office/drawing/2014/main" id="{586C4179-3D2D-42C9-80DA-DDE7D0EE23FB}"/>
                </a:ext>
              </a:extLst>
            </p:cNvPr>
            <p:cNvSpPr txBox="1"/>
            <p:nvPr/>
          </p:nvSpPr>
          <p:spPr>
            <a:xfrm>
              <a:off x="8963017" y="-165297"/>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E6937A"/>
                  </a:solidFill>
                  <a:cs typeface="Segoe UI" panose="020B0502040204020203" pitchFamily="34" charset="0"/>
                </a:rPr>
                <a:t>7</a:t>
              </a:r>
              <a:r>
                <a:rPr kumimoji="0" lang="de-DE" sz="2400" b="1" i="0" u="none" strike="noStrike" kern="1200" cap="none" spc="0" normalizeH="0" baseline="0" noProof="0" dirty="0">
                  <a:ln>
                    <a:noFill/>
                  </a:ln>
                  <a:solidFill>
                    <a:srgbClr val="E6937A"/>
                  </a:solidFill>
                  <a:effectLst/>
                  <a:uLnTx/>
                  <a:uFillTx/>
                  <a:ea typeface="+mn-ea"/>
                  <a:cs typeface="Segoe UI" panose="020B0502040204020203" pitchFamily="34" charset="0"/>
                </a:rPr>
                <a:t>.4 %</a:t>
              </a:r>
              <a:endParaRPr kumimoji="0" lang="en-US" sz="2400" b="0" i="0" u="none" strike="noStrike" kern="1200" cap="none" spc="0" normalizeH="0" baseline="0" noProof="0" dirty="0">
                <a:ln>
                  <a:noFill/>
                </a:ln>
                <a:solidFill>
                  <a:srgbClr val="E6937A"/>
                </a:solidFill>
                <a:effectLst/>
                <a:uLnTx/>
                <a:uFillTx/>
                <a:ea typeface="+mn-ea"/>
              </a:endParaRPr>
            </a:p>
          </p:txBody>
        </p:sp>
      </p:grpSp>
      <p:grpSp>
        <p:nvGrpSpPr>
          <p:cNvPr id="162" name="Group 3071">
            <a:extLst>
              <a:ext uri="{FF2B5EF4-FFF2-40B4-BE49-F238E27FC236}">
                <a16:creationId xmlns:a16="http://schemas.microsoft.com/office/drawing/2014/main" id="{B0C725BF-9FBB-47B4-86AC-D363E8B9D12D}"/>
              </a:ext>
            </a:extLst>
          </p:cNvPr>
          <p:cNvGrpSpPr/>
          <p:nvPr/>
        </p:nvGrpSpPr>
        <p:grpSpPr>
          <a:xfrm>
            <a:off x="3214413" y="5136992"/>
            <a:ext cx="3744866" cy="858392"/>
            <a:chOff x="8805850" y="-451650"/>
            <a:chExt cx="2485813" cy="858392"/>
          </a:xfrm>
        </p:grpSpPr>
        <p:sp>
          <p:nvSpPr>
            <p:cNvPr id="163" name="TextBox 22">
              <a:extLst>
                <a:ext uri="{FF2B5EF4-FFF2-40B4-BE49-F238E27FC236}">
                  <a16:creationId xmlns:a16="http://schemas.microsoft.com/office/drawing/2014/main" id="{C8510FFD-F32E-459C-85C5-D76EA1CC8C7B}"/>
                </a:ext>
              </a:extLst>
            </p:cNvPr>
            <p:cNvSpPr txBox="1"/>
            <p:nvPr/>
          </p:nvSpPr>
          <p:spPr>
            <a:xfrm>
              <a:off x="9048356" y="-451650"/>
              <a:ext cx="22433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F3C6B4"/>
                  </a:solidFill>
                  <a:cs typeface="Segoe UI" panose="020B0502040204020203" pitchFamily="34" charset="0"/>
                </a:rPr>
                <a:t>Marine</a:t>
              </a:r>
              <a:endParaRPr kumimoji="0" lang="en-US" sz="2400" b="1" i="0" u="none" strike="noStrike" kern="1200" cap="none" spc="0" normalizeH="0" baseline="0" noProof="0" dirty="0">
                <a:ln>
                  <a:noFill/>
                </a:ln>
                <a:solidFill>
                  <a:srgbClr val="F3C6B4"/>
                </a:solidFill>
                <a:effectLst/>
                <a:uLnTx/>
                <a:uFillTx/>
                <a:cs typeface="Segoe UI" panose="020B0502040204020203" pitchFamily="34" charset="0"/>
              </a:endParaRPr>
            </a:p>
          </p:txBody>
        </p:sp>
        <p:sp>
          <p:nvSpPr>
            <p:cNvPr id="164" name="TextBox 30">
              <a:extLst>
                <a:ext uri="{FF2B5EF4-FFF2-40B4-BE49-F238E27FC236}">
                  <a16:creationId xmlns:a16="http://schemas.microsoft.com/office/drawing/2014/main" id="{8EC0B8B7-8C4C-46FF-8AEF-41E6592F9A5D}"/>
                </a:ext>
              </a:extLst>
            </p:cNvPr>
            <p:cNvSpPr txBox="1"/>
            <p:nvPr/>
          </p:nvSpPr>
          <p:spPr>
            <a:xfrm>
              <a:off x="8805850" y="-54923"/>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F3C6B4"/>
                  </a:solidFill>
                  <a:effectLst/>
                  <a:uLnTx/>
                  <a:uFillTx/>
                  <a:ea typeface="+mn-ea"/>
                  <a:cs typeface="Segoe UI" panose="020B0502040204020203" pitchFamily="34" charset="0"/>
                </a:rPr>
                <a:t>3.3 %</a:t>
              </a:r>
              <a:endParaRPr kumimoji="0" lang="en-US" sz="2400" b="0" i="0" u="none" strike="noStrike" kern="1200" cap="none" spc="0" normalizeH="0" baseline="0" noProof="0" dirty="0">
                <a:ln>
                  <a:noFill/>
                </a:ln>
                <a:solidFill>
                  <a:srgbClr val="F3C6B4"/>
                </a:solidFill>
                <a:effectLst/>
                <a:uLnTx/>
                <a:uFillTx/>
                <a:ea typeface="+mn-ea"/>
              </a:endParaRPr>
            </a:p>
          </p:txBody>
        </p:sp>
      </p:grpSp>
      <p:grpSp>
        <p:nvGrpSpPr>
          <p:cNvPr id="165" name="Group 3071">
            <a:extLst>
              <a:ext uri="{FF2B5EF4-FFF2-40B4-BE49-F238E27FC236}">
                <a16:creationId xmlns:a16="http://schemas.microsoft.com/office/drawing/2014/main" id="{9E21C8C9-E7CC-4EC0-843B-3CF4F94D3725}"/>
              </a:ext>
            </a:extLst>
          </p:cNvPr>
          <p:cNvGrpSpPr/>
          <p:nvPr/>
        </p:nvGrpSpPr>
        <p:grpSpPr>
          <a:xfrm>
            <a:off x="2525458" y="3993834"/>
            <a:ext cx="2344919" cy="740879"/>
            <a:chOff x="8358339" y="-1001558"/>
            <a:chExt cx="2243307" cy="740879"/>
          </a:xfrm>
        </p:grpSpPr>
        <p:sp>
          <p:nvSpPr>
            <p:cNvPr id="166" name="TextBox 22">
              <a:extLst>
                <a:ext uri="{FF2B5EF4-FFF2-40B4-BE49-F238E27FC236}">
                  <a16:creationId xmlns:a16="http://schemas.microsoft.com/office/drawing/2014/main" id="{D8F3842E-4DB4-4421-90A8-A49295A61EC4}"/>
                </a:ext>
              </a:extLst>
            </p:cNvPr>
            <p:cNvSpPr txBox="1"/>
            <p:nvPr/>
          </p:nvSpPr>
          <p:spPr>
            <a:xfrm>
              <a:off x="8358339" y="-630011"/>
              <a:ext cx="22433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E7DE"/>
                  </a:solidFill>
                  <a:cs typeface="Segoe UI" panose="020B0502040204020203" pitchFamily="34" charset="0"/>
                </a:rPr>
                <a:t>Rail &amp; </a:t>
              </a:r>
              <a:r>
                <a:rPr lang="de-DE" b="1" dirty="0" err="1">
                  <a:solidFill>
                    <a:srgbClr val="FAE7DE"/>
                  </a:solidFill>
                  <a:cs typeface="Segoe UI" panose="020B0502040204020203" pitchFamily="34" charset="0"/>
                </a:rPr>
                <a:t>Domestic</a:t>
              </a:r>
              <a:r>
                <a:rPr lang="de-DE" b="1" dirty="0">
                  <a:solidFill>
                    <a:srgbClr val="FAE7DE"/>
                  </a:solidFill>
                  <a:cs typeface="Segoe UI" panose="020B0502040204020203" pitchFamily="34" charset="0"/>
                </a:rPr>
                <a:t> </a:t>
              </a:r>
              <a:r>
                <a:rPr lang="de-DE" b="1" dirty="0" err="1">
                  <a:solidFill>
                    <a:srgbClr val="FAE7DE"/>
                  </a:solidFill>
                  <a:cs typeface="Segoe UI" panose="020B0502040204020203" pitchFamily="34" charset="0"/>
                </a:rPr>
                <a:t>Waterways</a:t>
              </a:r>
              <a:endParaRPr kumimoji="0" lang="en-US" b="1" i="0" u="none" strike="noStrike" kern="1200" cap="none" spc="0" normalizeH="0" baseline="0" noProof="0" dirty="0">
                <a:ln>
                  <a:noFill/>
                </a:ln>
                <a:solidFill>
                  <a:srgbClr val="FAE7DE"/>
                </a:solidFill>
                <a:effectLst/>
                <a:uLnTx/>
                <a:uFillTx/>
                <a:cs typeface="Segoe UI" panose="020B0502040204020203" pitchFamily="34" charset="0"/>
              </a:endParaRPr>
            </a:p>
          </p:txBody>
        </p:sp>
        <p:sp>
          <p:nvSpPr>
            <p:cNvPr id="167" name="TextBox 30">
              <a:extLst>
                <a:ext uri="{FF2B5EF4-FFF2-40B4-BE49-F238E27FC236}">
                  <a16:creationId xmlns:a16="http://schemas.microsoft.com/office/drawing/2014/main" id="{F6DA0B3A-0502-4F8A-8FE3-74045D73D399}"/>
                </a:ext>
              </a:extLst>
            </p:cNvPr>
            <p:cNvSpPr txBox="1"/>
            <p:nvPr/>
          </p:nvSpPr>
          <p:spPr>
            <a:xfrm>
              <a:off x="8847294" y="-1001558"/>
              <a:ext cx="16760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E7DE"/>
                  </a:solidFill>
                  <a:cs typeface="Segoe UI" panose="020B0502040204020203" pitchFamily="34" charset="0"/>
                </a:rPr>
                <a:t>1.5</a:t>
              </a:r>
              <a:r>
                <a:rPr kumimoji="0" lang="de-DE" b="1" i="0" u="none" strike="noStrike" kern="1200" cap="none" spc="0" normalizeH="0" baseline="0" noProof="0" dirty="0">
                  <a:ln>
                    <a:noFill/>
                  </a:ln>
                  <a:solidFill>
                    <a:srgbClr val="FAE7DE"/>
                  </a:solidFill>
                  <a:effectLst/>
                  <a:uLnTx/>
                  <a:uFillTx/>
                  <a:ea typeface="+mn-ea"/>
                  <a:cs typeface="Segoe UI" panose="020B0502040204020203" pitchFamily="34" charset="0"/>
                </a:rPr>
                <a:t> %</a:t>
              </a:r>
              <a:endParaRPr kumimoji="0" lang="en-US" b="0" i="0" u="none" strike="noStrike" kern="1200" cap="none" spc="0" normalizeH="0" baseline="0" noProof="0" dirty="0">
                <a:ln>
                  <a:noFill/>
                </a:ln>
                <a:solidFill>
                  <a:srgbClr val="FAE7DE"/>
                </a:solidFill>
                <a:effectLst/>
                <a:uLnTx/>
                <a:uFillTx/>
                <a:ea typeface="+mn-ea"/>
              </a:endParaRPr>
            </a:p>
          </p:txBody>
        </p:sp>
      </p:grpSp>
      <p:cxnSp>
        <p:nvCxnSpPr>
          <p:cNvPr id="182" name="Gerader Verbinder 181">
            <a:extLst>
              <a:ext uri="{FF2B5EF4-FFF2-40B4-BE49-F238E27FC236}">
                <a16:creationId xmlns:a16="http://schemas.microsoft.com/office/drawing/2014/main" id="{E81EF80C-A8EE-48D0-A6AC-150DA3C69C35}"/>
              </a:ext>
            </a:extLst>
          </p:cNvPr>
          <p:cNvCxnSpPr>
            <a:cxnSpLocks/>
          </p:cNvCxnSpPr>
          <p:nvPr/>
        </p:nvCxnSpPr>
        <p:spPr bwMode="auto">
          <a:xfrm flipH="1">
            <a:off x="15190788" y="3630613"/>
            <a:ext cx="74104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pic>
        <p:nvPicPr>
          <p:cNvPr id="183" name="Grafik 182" descr="Auto">
            <a:extLst>
              <a:ext uri="{FF2B5EF4-FFF2-40B4-BE49-F238E27FC236}">
                <a16:creationId xmlns:a16="http://schemas.microsoft.com/office/drawing/2014/main" id="{AA9C699C-E020-4204-BF6A-497367ECFDBB}"/>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bwMode="auto">
          <a:xfrm flipH="1">
            <a:off x="10558598" y="3105150"/>
            <a:ext cx="719138" cy="719138"/>
          </a:xfrm>
          <a:prstGeom prst="rect">
            <a:avLst/>
          </a:prstGeom>
        </p:spPr>
      </p:pic>
      <p:cxnSp>
        <p:nvCxnSpPr>
          <p:cNvPr id="184" name="Gerader Verbinder 183">
            <a:extLst>
              <a:ext uri="{FF2B5EF4-FFF2-40B4-BE49-F238E27FC236}">
                <a16:creationId xmlns:a16="http://schemas.microsoft.com/office/drawing/2014/main" id="{6EA5B534-6CA7-4656-A940-35E12B7E269B}"/>
              </a:ext>
            </a:extLst>
          </p:cNvPr>
          <p:cNvCxnSpPr>
            <a:cxnSpLocks/>
          </p:cNvCxnSpPr>
          <p:nvPr/>
        </p:nvCxnSpPr>
        <p:spPr bwMode="auto">
          <a:xfrm flipH="1">
            <a:off x="15190788" y="5292725"/>
            <a:ext cx="78676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sp>
        <p:nvSpPr>
          <p:cNvPr id="185" name="Textfeld 89">
            <a:extLst>
              <a:ext uri="{FF2B5EF4-FFF2-40B4-BE49-F238E27FC236}">
                <a16:creationId xmlns:a16="http://schemas.microsoft.com/office/drawing/2014/main" id="{B72671A5-1779-4D04-8DD3-C6994213C673}"/>
              </a:ext>
            </a:extLst>
          </p:cNvPr>
          <p:cNvSpPr txBox="1"/>
          <p:nvPr/>
        </p:nvSpPr>
        <p:spPr bwMode="auto">
          <a:xfrm>
            <a:off x="16297275" y="2259013"/>
            <a:ext cx="2949575" cy="400050"/>
          </a:xfrm>
          <a:prstGeom prst="rect">
            <a:avLst/>
          </a:prstGeom>
          <a:noFill/>
        </p:spPr>
        <p:txBody>
          <a:bodyPr wrap="square" rtlCol="0">
            <a:spAutoFit/>
          </a:bodyPr>
          <a:lstStyle>
            <a:defPPr>
              <a:defRPr lang="de-DE"/>
            </a:defPPr>
            <a:lvl1pPr marR="0" lvl="0" indent="0" algn="ctr" fontAlgn="auto">
              <a:lnSpc>
                <a:spcPct val="100000"/>
              </a:lnSpc>
              <a:spcBef>
                <a:spcPts val="0"/>
              </a:spcBef>
              <a:spcAft>
                <a:spcPts val="0"/>
              </a:spcAft>
              <a:buClrTx/>
              <a:buSzTx/>
              <a:buFontTx/>
              <a:buNone/>
              <a:tabLst/>
              <a:defRPr kumimoji="0" sz="2000" b="0" i="0" u="none" strike="noStrike" cap="all" spc="0" normalizeH="0" baseline="0">
                <a:ln>
                  <a:noFill/>
                </a:ln>
                <a:solidFill>
                  <a:prstClr val="white"/>
                </a:solidFill>
                <a:effectLst/>
                <a:uLnTx/>
                <a:uFillTx/>
                <a:latin typeface="Segoe UI" panose="020B0502040204020203" pitchFamily="34" charset="0"/>
                <a:cs typeface="Segoe UI" panose="020B0502040204020203" pitchFamily="34" charset="0"/>
              </a:defRPr>
            </a:lvl1pPr>
          </a:lstStyle>
          <a:p>
            <a:pPr algn="l"/>
            <a:r>
              <a:rPr lang="en-US" dirty="0">
                <a:solidFill>
                  <a:srgbClr val="1C5DAB"/>
                </a:solidFill>
              </a:rPr>
              <a:t>Fleet Forecast</a:t>
            </a:r>
          </a:p>
        </p:txBody>
      </p:sp>
      <p:graphicFrame>
        <p:nvGraphicFramePr>
          <p:cNvPr id="248" name="Chart 3">
            <a:extLst>
              <a:ext uri="{FF2B5EF4-FFF2-40B4-BE49-F238E27FC236}">
                <a16:creationId xmlns:a16="http://schemas.microsoft.com/office/drawing/2014/main" id="{4893209C-EFA4-463D-9043-CDC13DCD8604}"/>
              </a:ext>
            </a:extLst>
          </p:cNvPr>
          <p:cNvGraphicFramePr/>
          <p:nvPr>
            <p:custDataLst>
              <p:tags r:id="rId5"/>
            </p:custDataLst>
            <p:extLst>
              <p:ext uri="{D42A27DB-BD31-4B8C-83A1-F6EECF244321}">
                <p14:modId xmlns:p14="http://schemas.microsoft.com/office/powerpoint/2010/main" val="1140734299"/>
              </p:ext>
            </p:extLst>
          </p:nvPr>
        </p:nvGraphicFramePr>
        <p:xfrm>
          <a:off x="15963900" y="2436813"/>
          <a:ext cx="5207000" cy="1460500"/>
        </p:xfrm>
        <a:graphic>
          <a:graphicData uri="http://schemas.openxmlformats.org/drawingml/2006/chart">
            <c:chart xmlns:c="http://schemas.openxmlformats.org/drawingml/2006/chart" xmlns:r="http://schemas.openxmlformats.org/officeDocument/2006/relationships" r:id="rId40"/>
          </a:graphicData>
        </a:graphic>
      </p:graphicFrame>
      <p:cxnSp>
        <p:nvCxnSpPr>
          <p:cNvPr id="187" name="Gerader Verbinder 186">
            <a:extLst>
              <a:ext uri="{FF2B5EF4-FFF2-40B4-BE49-F238E27FC236}">
                <a16:creationId xmlns:a16="http://schemas.microsoft.com/office/drawing/2014/main" id="{976EF87E-D085-4851-9A63-FCADD36DE6C7}"/>
              </a:ext>
            </a:extLst>
          </p:cNvPr>
          <p:cNvCxnSpPr>
            <a:cxnSpLocks/>
          </p:cNvCxnSpPr>
          <p:nvPr>
            <p:custDataLst>
              <p:tags r:id="rId6"/>
            </p:custDataLst>
          </p:nvPr>
        </p:nvCxnSpPr>
        <p:spPr bwMode="auto">
          <a:xfrm flipH="1">
            <a:off x="18203863" y="3513138"/>
            <a:ext cx="95250" cy="539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Gerader Verbinder 187">
            <a:extLst>
              <a:ext uri="{FF2B5EF4-FFF2-40B4-BE49-F238E27FC236}">
                <a16:creationId xmlns:a16="http://schemas.microsoft.com/office/drawing/2014/main" id="{02390851-97DD-46B1-B024-D82F12D9FD3A}"/>
              </a:ext>
            </a:extLst>
          </p:cNvPr>
          <p:cNvCxnSpPr>
            <a:cxnSpLocks/>
          </p:cNvCxnSpPr>
          <p:nvPr>
            <p:custDataLst>
              <p:tags r:id="rId7"/>
            </p:custDataLst>
          </p:nvPr>
        </p:nvCxnSpPr>
        <p:spPr bwMode="auto">
          <a:xfrm flipH="1">
            <a:off x="19459575" y="3513138"/>
            <a:ext cx="95250" cy="920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Gerader Verbinder 188">
            <a:extLst>
              <a:ext uri="{FF2B5EF4-FFF2-40B4-BE49-F238E27FC236}">
                <a16:creationId xmlns:a16="http://schemas.microsoft.com/office/drawing/2014/main" id="{E0D66B7E-9EFC-44D3-9F8C-9DAE6B1F7475}"/>
              </a:ext>
            </a:extLst>
          </p:cNvPr>
          <p:cNvCxnSpPr/>
          <p:nvPr>
            <p:custDataLst>
              <p:tags r:id="rId8"/>
            </p:custDataLst>
          </p:nvPr>
        </p:nvCxnSpPr>
        <p:spPr bwMode="auto">
          <a:xfrm flipV="1">
            <a:off x="20073938" y="2744788"/>
            <a:ext cx="95250" cy="492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Gerader Verbinder 189">
            <a:extLst>
              <a:ext uri="{FF2B5EF4-FFF2-40B4-BE49-F238E27FC236}">
                <a16:creationId xmlns:a16="http://schemas.microsoft.com/office/drawing/2014/main" id="{05C87D3B-C62B-41CE-A18F-1FA4B6A5BBFA}"/>
              </a:ext>
            </a:extLst>
          </p:cNvPr>
          <p:cNvCxnSpPr>
            <a:cxnSpLocks/>
          </p:cNvCxnSpPr>
          <p:nvPr>
            <p:custDataLst>
              <p:tags r:id="rId9"/>
            </p:custDataLst>
          </p:nvPr>
        </p:nvCxnSpPr>
        <p:spPr bwMode="auto">
          <a:xfrm flipH="1">
            <a:off x="20715288" y="3513138"/>
            <a:ext cx="95250" cy="6350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49" name="Chart 3">
            <a:extLst>
              <a:ext uri="{FF2B5EF4-FFF2-40B4-BE49-F238E27FC236}">
                <a16:creationId xmlns:a16="http://schemas.microsoft.com/office/drawing/2014/main" id="{86B56DDD-411D-4D7B-999A-951D6C3E7251}"/>
              </a:ext>
            </a:extLst>
          </p:cNvPr>
          <p:cNvGraphicFramePr/>
          <p:nvPr>
            <p:custDataLst>
              <p:tags r:id="rId10"/>
            </p:custDataLst>
            <p:extLst>
              <p:ext uri="{D42A27DB-BD31-4B8C-83A1-F6EECF244321}">
                <p14:modId xmlns:p14="http://schemas.microsoft.com/office/powerpoint/2010/main" val="1609101947"/>
              </p:ext>
            </p:extLst>
          </p:nvPr>
        </p:nvGraphicFramePr>
        <p:xfrm>
          <a:off x="16003588" y="3938588"/>
          <a:ext cx="5149850" cy="1620837"/>
        </p:xfrm>
        <a:graphic>
          <a:graphicData uri="http://schemas.openxmlformats.org/drawingml/2006/chart">
            <c:chart xmlns:c="http://schemas.openxmlformats.org/drawingml/2006/chart" xmlns:r="http://schemas.openxmlformats.org/officeDocument/2006/relationships" r:id="rId41"/>
          </a:graphicData>
        </a:graphic>
      </p:graphicFrame>
      <p:cxnSp>
        <p:nvCxnSpPr>
          <p:cNvPr id="192" name="Gerader Verbinder 191">
            <a:extLst>
              <a:ext uri="{FF2B5EF4-FFF2-40B4-BE49-F238E27FC236}">
                <a16:creationId xmlns:a16="http://schemas.microsoft.com/office/drawing/2014/main" id="{C225FB55-8B64-408E-8A59-868C70E11283}"/>
              </a:ext>
            </a:extLst>
          </p:cNvPr>
          <p:cNvCxnSpPr/>
          <p:nvPr>
            <p:custDataLst>
              <p:tags r:id="rId11"/>
            </p:custDataLst>
          </p:nvPr>
        </p:nvCxnSpPr>
        <p:spPr bwMode="auto">
          <a:xfrm flipH="1">
            <a:off x="18226088" y="5175250"/>
            <a:ext cx="95250" cy="793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3" name="Textplatzhalter 2">
            <a:extLst>
              <a:ext uri="{FF2B5EF4-FFF2-40B4-BE49-F238E27FC236}">
                <a16:creationId xmlns:a16="http://schemas.microsoft.com/office/drawing/2014/main" id="{E8021AF6-6522-4A54-8A8A-366026D79C74}"/>
              </a:ext>
            </a:extLst>
          </p:cNvPr>
          <p:cNvSpPr>
            <a:spLocks noGrp="1"/>
          </p:cNvSpPr>
          <p:nvPr>
            <p:custDataLst>
              <p:tags r:id="rId12"/>
            </p:custDataLst>
          </p:nvPr>
        </p:nvSpPr>
        <p:spPr bwMode="auto">
          <a:xfrm>
            <a:off x="16448088"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11F14B9C-A796-4EBD-8A9C-4E7E4BC6535E}" type="datetime'''''''2''''''''''''0''''''''2''''0'''''''''">
              <a:rPr lang="de-DE" altLang="en-US" sz="1800" smtClean="0">
                <a:solidFill>
                  <a:srgbClr val="1C5DAB"/>
                </a:solidFill>
                <a:latin typeface="+mn-lt"/>
                <a:cs typeface="+mn-cs"/>
              </a:rPr>
              <a:pPr/>
              <a:t>2020</a:t>
            </a:fld>
            <a:endParaRPr lang="en-US" sz="1800">
              <a:solidFill>
                <a:srgbClr val="1C5DAB"/>
              </a:solidFill>
              <a:latin typeface="+mn-lt"/>
              <a:cs typeface="+mn-cs"/>
              <a:sym typeface="+mn-lt"/>
            </a:endParaRPr>
          </a:p>
        </p:txBody>
      </p:sp>
      <p:sp>
        <p:nvSpPr>
          <p:cNvPr id="194" name="Textplatzhalter 2">
            <a:extLst>
              <a:ext uri="{FF2B5EF4-FFF2-40B4-BE49-F238E27FC236}">
                <a16:creationId xmlns:a16="http://schemas.microsoft.com/office/drawing/2014/main" id="{B07739FE-D56D-4C39-AF09-6647B9267C96}"/>
              </a:ext>
            </a:extLst>
          </p:cNvPr>
          <p:cNvSpPr>
            <a:spLocks noGrp="1"/>
          </p:cNvSpPr>
          <p:nvPr>
            <p:custDataLst>
              <p:tags r:id="rId13"/>
            </p:custDataLst>
          </p:nvPr>
        </p:nvSpPr>
        <p:spPr bwMode="auto">
          <a:xfrm>
            <a:off x="17694275"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994E6F14-5CB2-4253-8597-00E63B56DCC6}" type="datetime'''''2''''''''''0''''''''''''''''3''''''''0'''''''''''''">
              <a:rPr lang="de-DE" altLang="en-US" sz="1800" smtClean="0">
                <a:solidFill>
                  <a:srgbClr val="1C5DAB"/>
                </a:solidFill>
                <a:latin typeface="+mn-lt"/>
                <a:cs typeface="+mn-cs"/>
              </a:rPr>
              <a:pPr/>
              <a:t>2030</a:t>
            </a:fld>
            <a:endParaRPr lang="en-US" sz="1800">
              <a:solidFill>
                <a:srgbClr val="1C5DAB"/>
              </a:solidFill>
              <a:latin typeface="+mn-lt"/>
              <a:cs typeface="+mn-cs"/>
              <a:sym typeface="+mn-lt"/>
            </a:endParaRPr>
          </a:p>
        </p:txBody>
      </p:sp>
      <p:sp>
        <p:nvSpPr>
          <p:cNvPr id="195" name="Textplatzhalter 2">
            <a:extLst>
              <a:ext uri="{FF2B5EF4-FFF2-40B4-BE49-F238E27FC236}">
                <a16:creationId xmlns:a16="http://schemas.microsoft.com/office/drawing/2014/main" id="{5498720C-959E-4089-9331-0E4066E10490}"/>
              </a:ext>
            </a:extLst>
          </p:cNvPr>
          <p:cNvSpPr>
            <a:spLocks noGrp="1"/>
          </p:cNvSpPr>
          <p:nvPr>
            <p:custDataLst>
              <p:tags r:id="rId14"/>
            </p:custDataLst>
          </p:nvPr>
        </p:nvSpPr>
        <p:spPr bwMode="auto">
          <a:xfrm>
            <a:off x="18940463"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2FF7F92B-3F7D-4495-9B45-F75764FA2F4D}" type="datetime'''''''20''''''4''''0'''">
              <a:rPr lang="de-DE" altLang="en-US" sz="1800" smtClean="0">
                <a:solidFill>
                  <a:srgbClr val="1C5DAB"/>
                </a:solidFill>
                <a:latin typeface="+mn-lt"/>
                <a:cs typeface="+mn-cs"/>
              </a:rPr>
              <a:pPr/>
              <a:t>2040</a:t>
            </a:fld>
            <a:endParaRPr lang="en-US" sz="1800">
              <a:solidFill>
                <a:srgbClr val="1C5DAB"/>
              </a:solidFill>
              <a:latin typeface="+mn-lt"/>
              <a:cs typeface="+mn-cs"/>
              <a:sym typeface="+mn-lt"/>
            </a:endParaRPr>
          </a:p>
        </p:txBody>
      </p:sp>
      <p:sp>
        <p:nvSpPr>
          <p:cNvPr id="196" name="Textplatzhalter 2">
            <a:extLst>
              <a:ext uri="{FF2B5EF4-FFF2-40B4-BE49-F238E27FC236}">
                <a16:creationId xmlns:a16="http://schemas.microsoft.com/office/drawing/2014/main" id="{D5EB3C65-9176-4AB2-A92F-4F9320952002}"/>
              </a:ext>
            </a:extLst>
          </p:cNvPr>
          <p:cNvSpPr>
            <a:spLocks noGrp="1"/>
          </p:cNvSpPr>
          <p:nvPr>
            <p:custDataLst>
              <p:tags r:id="rId15"/>
            </p:custDataLst>
          </p:nvPr>
        </p:nvSpPr>
        <p:spPr bwMode="auto">
          <a:xfrm>
            <a:off x="20186650"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1AD2C5EF-8A03-4180-8268-3C1F1E2A5675}" type="datetime'''2''''0''''''''''''''''''''''5''''''''''''''''0'''''">
              <a:rPr lang="de-DE" altLang="en-US" sz="1800" smtClean="0">
                <a:solidFill>
                  <a:srgbClr val="1C5DAB"/>
                </a:solidFill>
                <a:latin typeface="+mn-lt"/>
                <a:cs typeface="+mn-cs"/>
              </a:rPr>
              <a:pPr/>
              <a:t>2050</a:t>
            </a:fld>
            <a:endParaRPr lang="en-US" sz="1800" dirty="0">
              <a:solidFill>
                <a:srgbClr val="1C5DAB"/>
              </a:solidFill>
              <a:latin typeface="+mn-lt"/>
              <a:cs typeface="+mn-cs"/>
              <a:sym typeface="+mn-lt"/>
            </a:endParaRPr>
          </a:p>
        </p:txBody>
      </p:sp>
      <p:graphicFrame>
        <p:nvGraphicFramePr>
          <p:cNvPr id="250" name="Chart 3">
            <a:extLst>
              <a:ext uri="{FF2B5EF4-FFF2-40B4-BE49-F238E27FC236}">
                <a16:creationId xmlns:a16="http://schemas.microsoft.com/office/drawing/2014/main" id="{8CB883EC-D426-4504-A8D4-D7CE50517D28}"/>
              </a:ext>
            </a:extLst>
          </p:cNvPr>
          <p:cNvGraphicFramePr/>
          <p:nvPr>
            <p:custDataLst>
              <p:tags r:id="rId16"/>
            </p:custDataLst>
            <p:extLst>
              <p:ext uri="{D42A27DB-BD31-4B8C-83A1-F6EECF244321}">
                <p14:modId xmlns:p14="http://schemas.microsoft.com/office/powerpoint/2010/main" val="2569170699"/>
              </p:ext>
            </p:extLst>
          </p:nvPr>
        </p:nvGraphicFramePr>
        <p:xfrm>
          <a:off x="22412325" y="2436813"/>
          <a:ext cx="5189538" cy="1460500"/>
        </p:xfrm>
        <a:graphic>
          <a:graphicData uri="http://schemas.openxmlformats.org/drawingml/2006/chart">
            <c:chart xmlns:c="http://schemas.openxmlformats.org/drawingml/2006/chart" xmlns:r="http://schemas.openxmlformats.org/officeDocument/2006/relationships" r:id="rId42"/>
          </a:graphicData>
        </a:graphic>
      </p:graphicFrame>
      <p:cxnSp>
        <p:nvCxnSpPr>
          <p:cNvPr id="198" name="Gerader Verbinder 197">
            <a:extLst>
              <a:ext uri="{FF2B5EF4-FFF2-40B4-BE49-F238E27FC236}">
                <a16:creationId xmlns:a16="http://schemas.microsoft.com/office/drawing/2014/main" id="{3E10E078-D7EE-4E5B-A0E0-5ACAF1284A0F}"/>
              </a:ext>
            </a:extLst>
          </p:cNvPr>
          <p:cNvCxnSpPr/>
          <p:nvPr>
            <p:custDataLst>
              <p:tags r:id="rId17"/>
            </p:custDataLst>
          </p:nvPr>
        </p:nvCxnSpPr>
        <p:spPr bwMode="auto">
          <a:xfrm flipH="1">
            <a:off x="25908000" y="3422650"/>
            <a:ext cx="95250" cy="9366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Gerader Verbinder 204">
            <a:extLst>
              <a:ext uri="{FF2B5EF4-FFF2-40B4-BE49-F238E27FC236}">
                <a16:creationId xmlns:a16="http://schemas.microsoft.com/office/drawing/2014/main" id="{192CAB5A-1BEA-49BC-9182-EF86B1AE6BBA}"/>
              </a:ext>
            </a:extLst>
          </p:cNvPr>
          <p:cNvCxnSpPr/>
          <p:nvPr>
            <p:custDataLst>
              <p:tags r:id="rId18"/>
            </p:custDataLst>
          </p:nvPr>
        </p:nvCxnSpPr>
        <p:spPr bwMode="auto">
          <a:xfrm flipH="1">
            <a:off x="25908000" y="3513138"/>
            <a:ext cx="95250" cy="6985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Gerader Verbinder 205">
            <a:extLst>
              <a:ext uri="{FF2B5EF4-FFF2-40B4-BE49-F238E27FC236}">
                <a16:creationId xmlns:a16="http://schemas.microsoft.com/office/drawing/2014/main" id="{4A39FE4D-0D1C-40B4-B3A7-66EB40818878}"/>
              </a:ext>
            </a:extLst>
          </p:cNvPr>
          <p:cNvCxnSpPr/>
          <p:nvPr>
            <p:custDataLst>
              <p:tags r:id="rId19"/>
            </p:custDataLst>
          </p:nvPr>
        </p:nvCxnSpPr>
        <p:spPr bwMode="auto">
          <a:xfrm flipH="1">
            <a:off x="27163713" y="3513138"/>
            <a:ext cx="95250" cy="238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51" name="Chart 3">
            <a:extLst>
              <a:ext uri="{FF2B5EF4-FFF2-40B4-BE49-F238E27FC236}">
                <a16:creationId xmlns:a16="http://schemas.microsoft.com/office/drawing/2014/main" id="{3C831E46-BD4B-4ABF-9D06-7012F78A8A55}"/>
              </a:ext>
            </a:extLst>
          </p:cNvPr>
          <p:cNvGraphicFramePr/>
          <p:nvPr>
            <p:custDataLst>
              <p:tags r:id="rId20"/>
            </p:custDataLst>
            <p:extLst>
              <p:ext uri="{D42A27DB-BD31-4B8C-83A1-F6EECF244321}">
                <p14:modId xmlns:p14="http://schemas.microsoft.com/office/powerpoint/2010/main" val="2932547394"/>
              </p:ext>
            </p:extLst>
          </p:nvPr>
        </p:nvGraphicFramePr>
        <p:xfrm>
          <a:off x="22452013" y="3938588"/>
          <a:ext cx="5149850" cy="1620837"/>
        </p:xfrm>
        <a:graphic>
          <a:graphicData uri="http://schemas.openxmlformats.org/drawingml/2006/chart">
            <c:chart xmlns:c="http://schemas.openxmlformats.org/drawingml/2006/chart" xmlns:r="http://schemas.openxmlformats.org/officeDocument/2006/relationships" r:id="rId43"/>
          </a:graphicData>
        </a:graphic>
      </p:graphicFrame>
      <p:cxnSp>
        <p:nvCxnSpPr>
          <p:cNvPr id="208" name="Gerader Verbinder 207">
            <a:extLst>
              <a:ext uri="{FF2B5EF4-FFF2-40B4-BE49-F238E27FC236}">
                <a16:creationId xmlns:a16="http://schemas.microsoft.com/office/drawing/2014/main" id="{BE34F202-1B9C-481C-8FA9-8DD8197AAFDB}"/>
              </a:ext>
            </a:extLst>
          </p:cNvPr>
          <p:cNvCxnSpPr/>
          <p:nvPr>
            <p:custDataLst>
              <p:tags r:id="rId21"/>
            </p:custDataLst>
          </p:nvPr>
        </p:nvCxnSpPr>
        <p:spPr bwMode="auto">
          <a:xfrm flipH="1">
            <a:off x="25920700" y="5084763"/>
            <a:ext cx="95250" cy="1809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Gerader Verbinder 208">
            <a:extLst>
              <a:ext uri="{FF2B5EF4-FFF2-40B4-BE49-F238E27FC236}">
                <a16:creationId xmlns:a16="http://schemas.microsoft.com/office/drawing/2014/main" id="{D43D2B73-8B8D-4AC0-9845-DBEA3F1872C2}"/>
              </a:ext>
            </a:extLst>
          </p:cNvPr>
          <p:cNvCxnSpPr/>
          <p:nvPr>
            <p:custDataLst>
              <p:tags r:id="rId22"/>
            </p:custDataLst>
          </p:nvPr>
        </p:nvCxnSpPr>
        <p:spPr bwMode="auto">
          <a:xfrm flipH="1">
            <a:off x="27166888" y="5175250"/>
            <a:ext cx="95250" cy="158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Gerader Verbinder 209">
            <a:extLst>
              <a:ext uri="{FF2B5EF4-FFF2-40B4-BE49-F238E27FC236}">
                <a16:creationId xmlns:a16="http://schemas.microsoft.com/office/drawing/2014/main" id="{F7A6B471-5D5D-427A-87F0-A443F881FBAE}"/>
              </a:ext>
            </a:extLst>
          </p:cNvPr>
          <p:cNvCxnSpPr/>
          <p:nvPr>
            <p:custDataLst>
              <p:tags r:id="rId23"/>
            </p:custDataLst>
          </p:nvPr>
        </p:nvCxnSpPr>
        <p:spPr bwMode="auto">
          <a:xfrm>
            <a:off x="26530300" y="5175250"/>
            <a:ext cx="95250" cy="920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1" name="Textplatzhalter 2">
            <a:extLst>
              <a:ext uri="{FF2B5EF4-FFF2-40B4-BE49-F238E27FC236}">
                <a16:creationId xmlns:a16="http://schemas.microsoft.com/office/drawing/2014/main" id="{88C93384-D675-4524-9018-9D70BFA291EC}"/>
              </a:ext>
            </a:extLst>
          </p:cNvPr>
          <p:cNvSpPr>
            <a:spLocks noGrp="1"/>
          </p:cNvSpPr>
          <p:nvPr>
            <p:custDataLst>
              <p:tags r:id="rId24"/>
            </p:custDataLst>
          </p:nvPr>
        </p:nvSpPr>
        <p:spPr bwMode="auto">
          <a:xfrm>
            <a:off x="22896513"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E7ED1FE2-ACA4-463E-9ED7-D591CA18B819}" type="datetime'''''''2''''0''2''''''''''''''''''''''''0'''''''">
              <a:rPr lang="de-DE" altLang="en-US" sz="1800" smtClean="0">
                <a:solidFill>
                  <a:srgbClr val="1C5DAB"/>
                </a:solidFill>
                <a:latin typeface="+mn-lt"/>
                <a:cs typeface="+mn-cs"/>
              </a:rPr>
              <a:pPr/>
              <a:t>2020</a:t>
            </a:fld>
            <a:endParaRPr lang="en-US" sz="1800">
              <a:solidFill>
                <a:srgbClr val="1C5DAB"/>
              </a:solidFill>
              <a:latin typeface="+mn-lt"/>
              <a:cs typeface="+mn-cs"/>
              <a:sym typeface="+mn-lt"/>
            </a:endParaRPr>
          </a:p>
        </p:txBody>
      </p:sp>
      <p:sp>
        <p:nvSpPr>
          <p:cNvPr id="212" name="Textplatzhalter 2">
            <a:extLst>
              <a:ext uri="{FF2B5EF4-FFF2-40B4-BE49-F238E27FC236}">
                <a16:creationId xmlns:a16="http://schemas.microsoft.com/office/drawing/2014/main" id="{178A9418-8DDB-454E-A25B-A082B32486C9}"/>
              </a:ext>
            </a:extLst>
          </p:cNvPr>
          <p:cNvSpPr>
            <a:spLocks noGrp="1"/>
          </p:cNvSpPr>
          <p:nvPr>
            <p:custDataLst>
              <p:tags r:id="rId25"/>
            </p:custDataLst>
          </p:nvPr>
        </p:nvSpPr>
        <p:spPr bwMode="auto">
          <a:xfrm>
            <a:off x="24142700"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AF07ADFE-EF94-48FD-A1F6-E7CCB3696757}" type="datetime'''''''''''2''''''''''0''3''''''''''''''''''''''''0'''''">
              <a:rPr lang="de-DE" altLang="en-US" sz="1800" smtClean="0">
                <a:solidFill>
                  <a:srgbClr val="1C5DAB"/>
                </a:solidFill>
                <a:latin typeface="+mn-lt"/>
                <a:cs typeface="+mn-cs"/>
              </a:rPr>
              <a:pPr/>
              <a:t>2030</a:t>
            </a:fld>
            <a:endParaRPr lang="en-US" sz="1800">
              <a:solidFill>
                <a:srgbClr val="1C5DAB"/>
              </a:solidFill>
              <a:latin typeface="+mn-lt"/>
              <a:cs typeface="+mn-cs"/>
              <a:sym typeface="+mn-lt"/>
            </a:endParaRPr>
          </a:p>
        </p:txBody>
      </p:sp>
      <p:sp>
        <p:nvSpPr>
          <p:cNvPr id="213" name="Textplatzhalter 2">
            <a:extLst>
              <a:ext uri="{FF2B5EF4-FFF2-40B4-BE49-F238E27FC236}">
                <a16:creationId xmlns:a16="http://schemas.microsoft.com/office/drawing/2014/main" id="{82C5A391-69EC-4AE8-B6D9-1138526E5972}"/>
              </a:ext>
            </a:extLst>
          </p:cNvPr>
          <p:cNvSpPr>
            <a:spLocks noGrp="1"/>
          </p:cNvSpPr>
          <p:nvPr>
            <p:custDataLst>
              <p:tags r:id="rId26"/>
            </p:custDataLst>
          </p:nvPr>
        </p:nvSpPr>
        <p:spPr bwMode="auto">
          <a:xfrm>
            <a:off x="25388888"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56D56E98-7C6B-4195-AEDB-CCD65577C900}" type="datetime'''2''''0''''''''''''''''''''''''''''''''''''40'''''''''">
              <a:rPr lang="de-DE" altLang="en-US" sz="1800" smtClean="0">
                <a:solidFill>
                  <a:srgbClr val="1C5DAB"/>
                </a:solidFill>
                <a:latin typeface="+mn-lt"/>
                <a:cs typeface="+mn-cs"/>
              </a:rPr>
              <a:pPr/>
              <a:t>2040</a:t>
            </a:fld>
            <a:endParaRPr lang="en-US" sz="1800">
              <a:solidFill>
                <a:srgbClr val="1C5DAB"/>
              </a:solidFill>
              <a:latin typeface="+mn-lt"/>
              <a:cs typeface="+mn-cs"/>
              <a:sym typeface="+mn-lt"/>
            </a:endParaRPr>
          </a:p>
        </p:txBody>
      </p:sp>
      <p:sp>
        <p:nvSpPr>
          <p:cNvPr id="214" name="Textplatzhalter 2">
            <a:extLst>
              <a:ext uri="{FF2B5EF4-FFF2-40B4-BE49-F238E27FC236}">
                <a16:creationId xmlns:a16="http://schemas.microsoft.com/office/drawing/2014/main" id="{D22EF8FD-C967-4624-841F-E074A05EAAB5}"/>
              </a:ext>
            </a:extLst>
          </p:cNvPr>
          <p:cNvSpPr>
            <a:spLocks noGrp="1"/>
          </p:cNvSpPr>
          <p:nvPr>
            <p:custDataLst>
              <p:tags r:id="rId27"/>
            </p:custDataLst>
          </p:nvPr>
        </p:nvSpPr>
        <p:spPr bwMode="auto">
          <a:xfrm>
            <a:off x="26635075"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5FA05B80-CA22-4D83-A9DE-349F60908CDA}" type="datetime'''''''''''''''2''''''''''''050'''''''''''''''''''''''''">
              <a:rPr lang="de-DE" altLang="en-US" sz="1800" smtClean="0">
                <a:solidFill>
                  <a:srgbClr val="1C5DAB"/>
                </a:solidFill>
                <a:latin typeface="+mn-lt"/>
                <a:cs typeface="+mn-cs"/>
              </a:rPr>
              <a:pPr/>
              <a:t>2050</a:t>
            </a:fld>
            <a:endParaRPr lang="en-US" sz="1800" dirty="0">
              <a:solidFill>
                <a:srgbClr val="1C5DAB"/>
              </a:solidFill>
              <a:latin typeface="+mn-lt"/>
              <a:cs typeface="+mn-cs"/>
              <a:sym typeface="+mn-lt"/>
            </a:endParaRPr>
          </a:p>
        </p:txBody>
      </p:sp>
      <p:grpSp>
        <p:nvGrpSpPr>
          <p:cNvPr id="215" name="Gruppieren 214">
            <a:extLst>
              <a:ext uri="{FF2B5EF4-FFF2-40B4-BE49-F238E27FC236}">
                <a16:creationId xmlns:a16="http://schemas.microsoft.com/office/drawing/2014/main" id="{14DD346D-670F-4DC4-9674-FC5EDD9214CF}"/>
              </a:ext>
            </a:extLst>
          </p:cNvPr>
          <p:cNvGrpSpPr>
            <a:grpSpLocks noChangeAspect="1"/>
          </p:cNvGrpSpPr>
          <p:nvPr/>
        </p:nvGrpSpPr>
        <p:grpSpPr>
          <a:xfrm>
            <a:off x="8308695" y="4375450"/>
            <a:ext cx="1060450" cy="1060450"/>
            <a:chOff x="10351668" y="660506"/>
            <a:chExt cx="706604" cy="706604"/>
          </a:xfrm>
          <a:solidFill>
            <a:schemeClr val="bg1"/>
          </a:solidFill>
        </p:grpSpPr>
        <p:pic>
          <p:nvPicPr>
            <p:cNvPr id="216" name="Grafik 215" descr="LKW">
              <a:extLst>
                <a:ext uri="{FF2B5EF4-FFF2-40B4-BE49-F238E27FC236}">
                  <a16:creationId xmlns:a16="http://schemas.microsoft.com/office/drawing/2014/main" id="{D0AE1F3F-8EFA-4443-B1D2-83DC2FAE1172}"/>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bwMode="auto">
            <a:xfrm flipH="1">
              <a:off x="10351671" y="660506"/>
              <a:ext cx="706604" cy="706604"/>
            </a:xfrm>
            <a:prstGeom prst="rect">
              <a:avLst/>
            </a:prstGeom>
          </p:spPr>
        </p:pic>
        <p:grpSp>
          <p:nvGrpSpPr>
            <p:cNvPr id="217" name="Gruppieren 300">
              <a:extLst>
                <a:ext uri="{FF2B5EF4-FFF2-40B4-BE49-F238E27FC236}">
                  <a16:creationId xmlns:a16="http://schemas.microsoft.com/office/drawing/2014/main" id="{24F8212C-BF0B-47B6-961F-EC4744CF6518}"/>
                </a:ext>
              </a:extLst>
            </p:cNvPr>
            <p:cNvGrpSpPr>
              <a:grpSpLocks noChangeAspect="1"/>
            </p:cNvGrpSpPr>
            <p:nvPr/>
          </p:nvGrpSpPr>
          <p:grpSpPr bwMode="auto">
            <a:xfrm>
              <a:off x="10613041" y="785371"/>
              <a:ext cx="415886" cy="227995"/>
              <a:chOff x="599972" y="1354668"/>
              <a:chExt cx="1326480" cy="727199"/>
            </a:xfrm>
            <a:grpFill/>
          </p:grpSpPr>
          <p:sp>
            <p:nvSpPr>
              <p:cNvPr id="218" name="Ellipse 301">
                <a:extLst>
                  <a:ext uri="{FF2B5EF4-FFF2-40B4-BE49-F238E27FC236}">
                    <a16:creationId xmlns:a16="http://schemas.microsoft.com/office/drawing/2014/main" id="{4CFF08AC-06BE-4D2A-A41A-32FD0420D760}"/>
                  </a:ext>
                </a:extLst>
              </p:cNvPr>
              <p:cNvSpPr>
                <a:spLocks noChangeAspect="1"/>
              </p:cNvSpPr>
              <p:nvPr/>
            </p:nvSpPr>
            <p:spPr bwMode="auto">
              <a:xfrm>
                <a:off x="599972" y="1354668"/>
                <a:ext cx="1326480" cy="727199"/>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latin typeface="Arial"/>
                  <a:cs typeface="Arial"/>
                </a:endParaRPr>
              </a:p>
            </p:txBody>
          </p:sp>
          <p:grpSp>
            <p:nvGrpSpPr>
              <p:cNvPr id="219" name="Gruppieren 302">
                <a:extLst>
                  <a:ext uri="{FF2B5EF4-FFF2-40B4-BE49-F238E27FC236}">
                    <a16:creationId xmlns:a16="http://schemas.microsoft.com/office/drawing/2014/main" id="{E026EE77-97A9-4FDF-9798-CACAB7E4A597}"/>
                  </a:ext>
                </a:extLst>
              </p:cNvPr>
              <p:cNvGrpSpPr>
                <a:grpSpLocks noChangeAspect="1"/>
              </p:cNvGrpSpPr>
              <p:nvPr/>
            </p:nvGrpSpPr>
            <p:grpSpPr bwMode="auto">
              <a:xfrm>
                <a:off x="1006118" y="1460187"/>
                <a:ext cx="538920" cy="540000"/>
                <a:chOff x="1210547" y="1246103"/>
                <a:chExt cx="1438041" cy="1440923"/>
              </a:xfrm>
              <a:grpFill/>
            </p:grpSpPr>
            <p:grpSp>
              <p:nvGrpSpPr>
                <p:cNvPr id="220" name="Gruppieren 303">
                  <a:extLst>
                    <a:ext uri="{FF2B5EF4-FFF2-40B4-BE49-F238E27FC236}">
                      <a16:creationId xmlns:a16="http://schemas.microsoft.com/office/drawing/2014/main" id="{FB0FF26F-CA84-48C8-947C-911A5141FAB0}"/>
                    </a:ext>
                  </a:extLst>
                </p:cNvPr>
                <p:cNvGrpSpPr/>
                <p:nvPr/>
              </p:nvGrpSpPr>
              <p:grpSpPr bwMode="auto">
                <a:xfrm>
                  <a:off x="1838589" y="1246103"/>
                  <a:ext cx="809999" cy="810601"/>
                  <a:chOff x="1838589" y="1184399"/>
                  <a:chExt cx="809999" cy="810601"/>
                </a:xfrm>
                <a:grpFill/>
              </p:grpSpPr>
              <p:sp>
                <p:nvSpPr>
                  <p:cNvPr id="232" name="Stern mit 5 Zacken 316">
                    <a:extLst>
                      <a:ext uri="{FF2B5EF4-FFF2-40B4-BE49-F238E27FC236}">
                        <a16:creationId xmlns:a16="http://schemas.microsoft.com/office/drawing/2014/main" id="{E98818F4-10EB-47E0-9EC2-B7397BDCF4A1}"/>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3" name="Stern mit 5 Zacken 317">
                    <a:extLst>
                      <a:ext uri="{FF2B5EF4-FFF2-40B4-BE49-F238E27FC236}">
                        <a16:creationId xmlns:a16="http://schemas.microsoft.com/office/drawing/2014/main" id="{DC1E3D8D-F7DC-45E8-BE92-BDAF971B2649}"/>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4" name="Stern mit 5 Zacken 318">
                    <a:extLst>
                      <a:ext uri="{FF2B5EF4-FFF2-40B4-BE49-F238E27FC236}">
                        <a16:creationId xmlns:a16="http://schemas.microsoft.com/office/drawing/2014/main" id="{F22EA707-1F0A-4533-8FD8-E2BD962FFED6}"/>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5" name="Stern mit 5 Zacken 319">
                    <a:extLst>
                      <a:ext uri="{FF2B5EF4-FFF2-40B4-BE49-F238E27FC236}">
                        <a16:creationId xmlns:a16="http://schemas.microsoft.com/office/drawing/2014/main" id="{4B7E4046-A19F-4B6F-92ED-D684ED120AF9}"/>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21" name="Gruppieren 305">
                  <a:extLst>
                    <a:ext uri="{FF2B5EF4-FFF2-40B4-BE49-F238E27FC236}">
                      <a16:creationId xmlns:a16="http://schemas.microsoft.com/office/drawing/2014/main" id="{6F6F287E-1BA0-43C8-A93C-6B8C28CE077B}"/>
                    </a:ext>
                  </a:extLst>
                </p:cNvPr>
                <p:cNvGrpSpPr/>
                <p:nvPr/>
              </p:nvGrpSpPr>
              <p:grpSpPr bwMode="auto">
                <a:xfrm flipV="1">
                  <a:off x="1838589" y="2194421"/>
                  <a:ext cx="729083" cy="492605"/>
                  <a:chOff x="1838589" y="1184399"/>
                  <a:chExt cx="729083" cy="492605"/>
                </a:xfrm>
                <a:grpFill/>
              </p:grpSpPr>
              <p:sp>
                <p:nvSpPr>
                  <p:cNvPr id="229" name="Stern mit 5 Zacken 313">
                    <a:extLst>
                      <a:ext uri="{FF2B5EF4-FFF2-40B4-BE49-F238E27FC236}">
                        <a16:creationId xmlns:a16="http://schemas.microsoft.com/office/drawing/2014/main" id="{D6751CA3-829B-4048-ADCC-B8A9505B277E}"/>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0" name="Stern mit 5 Zacken 314">
                    <a:extLst>
                      <a:ext uri="{FF2B5EF4-FFF2-40B4-BE49-F238E27FC236}">
                        <a16:creationId xmlns:a16="http://schemas.microsoft.com/office/drawing/2014/main" id="{F18370B9-83F3-4199-8774-FE9E299C3FBC}"/>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1" name="Stern mit 5 Zacken 315">
                    <a:extLst>
                      <a:ext uri="{FF2B5EF4-FFF2-40B4-BE49-F238E27FC236}">
                        <a16:creationId xmlns:a16="http://schemas.microsoft.com/office/drawing/2014/main" id="{71C3BAE1-5304-4415-9CFC-A5DCA5EB8DCE}"/>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22" name="Gruppieren 306">
                  <a:extLst>
                    <a:ext uri="{FF2B5EF4-FFF2-40B4-BE49-F238E27FC236}">
                      <a16:creationId xmlns:a16="http://schemas.microsoft.com/office/drawing/2014/main" id="{37E54D9F-96FF-4A29-B684-AD16E2B6EB0C}"/>
                    </a:ext>
                  </a:extLst>
                </p:cNvPr>
                <p:cNvGrpSpPr/>
                <p:nvPr/>
              </p:nvGrpSpPr>
              <p:grpSpPr bwMode="auto">
                <a:xfrm flipH="1" flipV="1">
                  <a:off x="1210547" y="1876422"/>
                  <a:ext cx="490458" cy="732358"/>
                  <a:chOff x="2158130" y="1262641"/>
                  <a:chExt cx="490458" cy="732358"/>
                </a:xfrm>
                <a:grpFill/>
              </p:grpSpPr>
              <p:sp>
                <p:nvSpPr>
                  <p:cNvPr id="226" name="Stern mit 5 Zacken 310">
                    <a:extLst>
                      <a:ext uri="{FF2B5EF4-FFF2-40B4-BE49-F238E27FC236}">
                        <a16:creationId xmlns:a16="http://schemas.microsoft.com/office/drawing/2014/main" id="{E8B8F130-9DF2-458D-9EDE-863D6C678AFB}"/>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7" name="Stern mit 5 Zacken 311">
                    <a:extLst>
                      <a:ext uri="{FF2B5EF4-FFF2-40B4-BE49-F238E27FC236}">
                        <a16:creationId xmlns:a16="http://schemas.microsoft.com/office/drawing/2014/main" id="{305A39B7-67DC-4B42-8DD5-2F31B0DAC421}"/>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8" name="Stern mit 5 Zacken 312">
                    <a:extLst>
                      <a:ext uri="{FF2B5EF4-FFF2-40B4-BE49-F238E27FC236}">
                        <a16:creationId xmlns:a16="http://schemas.microsoft.com/office/drawing/2014/main" id="{4A03BD26-ECD8-4D0D-A4AA-9A38B8B8513F}"/>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23" name="Gruppieren 307">
                  <a:extLst>
                    <a:ext uri="{FF2B5EF4-FFF2-40B4-BE49-F238E27FC236}">
                      <a16:creationId xmlns:a16="http://schemas.microsoft.com/office/drawing/2014/main" id="{DC20BF2E-D28D-4D62-9952-5788DA4DA736}"/>
                    </a:ext>
                  </a:extLst>
                </p:cNvPr>
                <p:cNvGrpSpPr/>
                <p:nvPr/>
              </p:nvGrpSpPr>
              <p:grpSpPr bwMode="auto">
                <a:xfrm flipH="1">
                  <a:off x="1289456" y="1324064"/>
                  <a:ext cx="409542" cy="414362"/>
                  <a:chOff x="2158130" y="1262641"/>
                  <a:chExt cx="409542" cy="414362"/>
                </a:xfrm>
                <a:grpFill/>
              </p:grpSpPr>
              <p:sp>
                <p:nvSpPr>
                  <p:cNvPr id="224" name="Stern mit 5 Zacken 308">
                    <a:extLst>
                      <a:ext uri="{FF2B5EF4-FFF2-40B4-BE49-F238E27FC236}">
                        <a16:creationId xmlns:a16="http://schemas.microsoft.com/office/drawing/2014/main" id="{A937C209-7C27-4A6A-A6E1-FA4543A104B2}"/>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5" name="Stern mit 5 Zacken 309">
                    <a:extLst>
                      <a:ext uri="{FF2B5EF4-FFF2-40B4-BE49-F238E27FC236}">
                        <a16:creationId xmlns:a16="http://schemas.microsoft.com/office/drawing/2014/main" id="{DCE912BC-1AD7-4E0E-9C94-4E2C38BBE519}"/>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grpSp>
      <p:pic>
        <p:nvPicPr>
          <p:cNvPr id="236" name="Grafik 235" descr="Schlepper">
            <a:extLst>
              <a:ext uri="{FF2B5EF4-FFF2-40B4-BE49-F238E27FC236}">
                <a16:creationId xmlns:a16="http://schemas.microsoft.com/office/drawing/2014/main" id="{5659C4B4-D3AC-4B87-9DB4-B73D2066C3AF}"/>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bwMode="auto">
          <a:xfrm>
            <a:off x="2870340" y="2574925"/>
            <a:ext cx="1206500" cy="1206500"/>
          </a:xfrm>
          <a:prstGeom prst="rect">
            <a:avLst/>
          </a:prstGeom>
        </p:spPr>
      </p:pic>
      <p:pic>
        <p:nvPicPr>
          <p:cNvPr id="237" name="Grafik 236" descr="Flugzeug">
            <a:extLst>
              <a:ext uri="{FF2B5EF4-FFF2-40B4-BE49-F238E27FC236}">
                <a16:creationId xmlns:a16="http://schemas.microsoft.com/office/drawing/2014/main" id="{8A88C52A-90D4-42CC-BC60-D6B56210940E}"/>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bwMode="auto">
          <a:xfrm rot="4344573" flipH="1">
            <a:off x="6250289" y="5593804"/>
            <a:ext cx="776758" cy="776758"/>
          </a:xfrm>
          <a:prstGeom prst="rect">
            <a:avLst/>
          </a:prstGeom>
        </p:spPr>
      </p:pic>
      <p:cxnSp>
        <p:nvCxnSpPr>
          <p:cNvPr id="238" name="Gerader Verbinder 237">
            <a:extLst>
              <a:ext uri="{FF2B5EF4-FFF2-40B4-BE49-F238E27FC236}">
                <a16:creationId xmlns:a16="http://schemas.microsoft.com/office/drawing/2014/main" id="{C65D986D-B1BA-4F94-9BA4-6E6CA610BCB7}"/>
              </a:ext>
            </a:extLst>
          </p:cNvPr>
          <p:cNvCxnSpPr>
            <a:cxnSpLocks/>
          </p:cNvCxnSpPr>
          <p:nvPr/>
        </p:nvCxnSpPr>
        <p:spPr>
          <a:xfrm flipV="1">
            <a:off x="14035088" y="3630613"/>
            <a:ext cx="136350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9" name="Gerader Verbinder 238">
            <a:extLst>
              <a:ext uri="{FF2B5EF4-FFF2-40B4-BE49-F238E27FC236}">
                <a16:creationId xmlns:a16="http://schemas.microsoft.com/office/drawing/2014/main" id="{FA3E1074-FCD7-4E7D-AA8D-1A895F9E3483}"/>
              </a:ext>
            </a:extLst>
          </p:cNvPr>
          <p:cNvCxnSpPr>
            <a:cxnSpLocks/>
          </p:cNvCxnSpPr>
          <p:nvPr/>
        </p:nvCxnSpPr>
        <p:spPr>
          <a:xfrm flipV="1">
            <a:off x="14439900" y="5292725"/>
            <a:ext cx="136350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2" name="Gruppieren 300">
            <a:extLst>
              <a:ext uri="{FF2B5EF4-FFF2-40B4-BE49-F238E27FC236}">
                <a16:creationId xmlns:a16="http://schemas.microsoft.com/office/drawing/2014/main" id="{C9C8CD94-6730-40E9-9A36-A4AA1A8D1D88}"/>
              </a:ext>
            </a:extLst>
          </p:cNvPr>
          <p:cNvGrpSpPr>
            <a:grpSpLocks noChangeAspect="1"/>
          </p:cNvGrpSpPr>
          <p:nvPr/>
        </p:nvGrpSpPr>
        <p:grpSpPr bwMode="auto">
          <a:xfrm>
            <a:off x="-1263621" y="677072"/>
            <a:ext cx="789555" cy="789555"/>
            <a:chOff x="915578" y="1370187"/>
            <a:chExt cx="720000" cy="720000"/>
          </a:xfrm>
        </p:grpSpPr>
        <p:sp>
          <p:nvSpPr>
            <p:cNvPr id="253" name="Ellipse 301">
              <a:extLst>
                <a:ext uri="{FF2B5EF4-FFF2-40B4-BE49-F238E27FC236}">
                  <a16:creationId xmlns:a16="http://schemas.microsoft.com/office/drawing/2014/main" id="{80DA0F1B-ACC9-4DFD-8767-360BE5BBB01B}"/>
                </a:ext>
              </a:extLst>
            </p:cNvPr>
            <p:cNvSpPr>
              <a:spLocks noChangeAspect="1"/>
            </p:cNvSpPr>
            <p:nvPr/>
          </p:nvSpPr>
          <p:spPr bwMode="auto">
            <a:xfrm>
              <a:off x="915578" y="1370187"/>
              <a:ext cx="720000" cy="720000"/>
            </a:xfrm>
            <a:prstGeom prst="ellipse">
              <a:avLst/>
            </a:prstGeom>
            <a:solidFill>
              <a:srgbClr val="1C5D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nvGrpSpPr>
            <p:cNvPr id="254" name="Gruppieren 302">
              <a:extLst>
                <a:ext uri="{FF2B5EF4-FFF2-40B4-BE49-F238E27FC236}">
                  <a16:creationId xmlns:a16="http://schemas.microsoft.com/office/drawing/2014/main" id="{5EAF4B7E-9086-420B-8494-FB61A45F45D2}"/>
                </a:ext>
              </a:extLst>
            </p:cNvPr>
            <p:cNvGrpSpPr>
              <a:grpSpLocks noChangeAspect="1"/>
            </p:cNvGrpSpPr>
            <p:nvPr/>
          </p:nvGrpSpPr>
          <p:grpSpPr bwMode="auto">
            <a:xfrm>
              <a:off x="1006118" y="1460187"/>
              <a:ext cx="538920" cy="540000"/>
              <a:chOff x="1210547" y="1246103"/>
              <a:chExt cx="1438041" cy="1440923"/>
            </a:xfrm>
            <a:solidFill>
              <a:schemeClr val="bg1"/>
            </a:solidFill>
          </p:grpSpPr>
          <p:grpSp>
            <p:nvGrpSpPr>
              <p:cNvPr id="255" name="Gruppieren 303">
                <a:extLst>
                  <a:ext uri="{FF2B5EF4-FFF2-40B4-BE49-F238E27FC236}">
                    <a16:creationId xmlns:a16="http://schemas.microsoft.com/office/drawing/2014/main" id="{BE44BEEA-5EC5-404A-BE55-FC49F5ED1F54}"/>
                  </a:ext>
                </a:extLst>
              </p:cNvPr>
              <p:cNvGrpSpPr/>
              <p:nvPr/>
            </p:nvGrpSpPr>
            <p:grpSpPr bwMode="auto">
              <a:xfrm>
                <a:off x="1838589" y="1246103"/>
                <a:ext cx="809999" cy="810601"/>
                <a:chOff x="1838589" y="1184399"/>
                <a:chExt cx="809999" cy="810601"/>
              </a:xfrm>
              <a:grpFill/>
            </p:grpSpPr>
            <p:sp>
              <p:nvSpPr>
                <p:cNvPr id="267" name="Stern mit 5 Zacken 316">
                  <a:extLst>
                    <a:ext uri="{FF2B5EF4-FFF2-40B4-BE49-F238E27FC236}">
                      <a16:creationId xmlns:a16="http://schemas.microsoft.com/office/drawing/2014/main" id="{5ACD6F92-2843-4DEB-8C02-515772A59797}"/>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8" name="Stern mit 5 Zacken 317">
                  <a:extLst>
                    <a:ext uri="{FF2B5EF4-FFF2-40B4-BE49-F238E27FC236}">
                      <a16:creationId xmlns:a16="http://schemas.microsoft.com/office/drawing/2014/main" id="{627E7C69-A5A7-4E0F-89DC-F93890E0CF8F}"/>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9" name="Stern mit 5 Zacken 318">
                  <a:extLst>
                    <a:ext uri="{FF2B5EF4-FFF2-40B4-BE49-F238E27FC236}">
                      <a16:creationId xmlns:a16="http://schemas.microsoft.com/office/drawing/2014/main" id="{89758FD6-E90C-4555-BA99-B0E3F3614266}"/>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70" name="Stern mit 5 Zacken 319">
                  <a:extLst>
                    <a:ext uri="{FF2B5EF4-FFF2-40B4-BE49-F238E27FC236}">
                      <a16:creationId xmlns:a16="http://schemas.microsoft.com/office/drawing/2014/main" id="{4AE8DD48-7272-440F-83A0-79720965219D}"/>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6" name="Gruppieren 305">
                <a:extLst>
                  <a:ext uri="{FF2B5EF4-FFF2-40B4-BE49-F238E27FC236}">
                    <a16:creationId xmlns:a16="http://schemas.microsoft.com/office/drawing/2014/main" id="{B2301A23-5828-4F10-8971-BA71FCA63734}"/>
                  </a:ext>
                </a:extLst>
              </p:cNvPr>
              <p:cNvGrpSpPr/>
              <p:nvPr/>
            </p:nvGrpSpPr>
            <p:grpSpPr bwMode="auto">
              <a:xfrm flipV="1">
                <a:off x="1838589" y="2194421"/>
                <a:ext cx="729083" cy="492605"/>
                <a:chOff x="1838589" y="1184399"/>
                <a:chExt cx="729083" cy="492605"/>
              </a:xfrm>
              <a:grpFill/>
            </p:grpSpPr>
            <p:sp>
              <p:nvSpPr>
                <p:cNvPr id="264" name="Stern mit 5 Zacken 313">
                  <a:extLst>
                    <a:ext uri="{FF2B5EF4-FFF2-40B4-BE49-F238E27FC236}">
                      <a16:creationId xmlns:a16="http://schemas.microsoft.com/office/drawing/2014/main" id="{562F53C0-B754-4502-8368-48136B33848F}"/>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5" name="Stern mit 5 Zacken 314">
                  <a:extLst>
                    <a:ext uri="{FF2B5EF4-FFF2-40B4-BE49-F238E27FC236}">
                      <a16:creationId xmlns:a16="http://schemas.microsoft.com/office/drawing/2014/main" id="{CC4BB712-24A5-49F5-A2EA-15A05164E7C3}"/>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6" name="Stern mit 5 Zacken 315">
                  <a:extLst>
                    <a:ext uri="{FF2B5EF4-FFF2-40B4-BE49-F238E27FC236}">
                      <a16:creationId xmlns:a16="http://schemas.microsoft.com/office/drawing/2014/main" id="{D61A6EDF-603B-447E-98AB-E282C70BFC81}"/>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7" name="Gruppieren 306">
                <a:extLst>
                  <a:ext uri="{FF2B5EF4-FFF2-40B4-BE49-F238E27FC236}">
                    <a16:creationId xmlns:a16="http://schemas.microsoft.com/office/drawing/2014/main" id="{0661FDDC-25D3-461B-9E8B-61BB02889C66}"/>
                  </a:ext>
                </a:extLst>
              </p:cNvPr>
              <p:cNvGrpSpPr/>
              <p:nvPr/>
            </p:nvGrpSpPr>
            <p:grpSpPr bwMode="auto">
              <a:xfrm flipH="1" flipV="1">
                <a:off x="1210547" y="1876422"/>
                <a:ext cx="490458" cy="732358"/>
                <a:chOff x="2158130" y="1262641"/>
                <a:chExt cx="490458" cy="732358"/>
              </a:xfrm>
              <a:grpFill/>
            </p:grpSpPr>
            <p:sp>
              <p:nvSpPr>
                <p:cNvPr id="261" name="Stern mit 5 Zacken 310">
                  <a:extLst>
                    <a:ext uri="{FF2B5EF4-FFF2-40B4-BE49-F238E27FC236}">
                      <a16:creationId xmlns:a16="http://schemas.microsoft.com/office/drawing/2014/main" id="{AF5428F8-1A76-47AC-817A-2F861C514040}"/>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2" name="Stern mit 5 Zacken 311">
                  <a:extLst>
                    <a:ext uri="{FF2B5EF4-FFF2-40B4-BE49-F238E27FC236}">
                      <a16:creationId xmlns:a16="http://schemas.microsoft.com/office/drawing/2014/main" id="{329CB18D-B78D-4B39-A1B1-A7DFDDCB4CF1}"/>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3" name="Stern mit 5 Zacken 312">
                  <a:extLst>
                    <a:ext uri="{FF2B5EF4-FFF2-40B4-BE49-F238E27FC236}">
                      <a16:creationId xmlns:a16="http://schemas.microsoft.com/office/drawing/2014/main" id="{8D652650-6DAE-4D0D-8158-A2703C22B1FA}"/>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8" name="Gruppieren 307">
                <a:extLst>
                  <a:ext uri="{FF2B5EF4-FFF2-40B4-BE49-F238E27FC236}">
                    <a16:creationId xmlns:a16="http://schemas.microsoft.com/office/drawing/2014/main" id="{E8E0C1F3-2B2F-4E3C-BC05-F330837D5FF4}"/>
                  </a:ext>
                </a:extLst>
              </p:cNvPr>
              <p:cNvGrpSpPr/>
              <p:nvPr/>
            </p:nvGrpSpPr>
            <p:grpSpPr bwMode="auto">
              <a:xfrm flipH="1">
                <a:off x="1289456" y="1324064"/>
                <a:ext cx="409542" cy="414362"/>
                <a:chOff x="2158130" y="1262641"/>
                <a:chExt cx="409542" cy="414362"/>
              </a:xfrm>
              <a:grpFill/>
            </p:grpSpPr>
            <p:sp>
              <p:nvSpPr>
                <p:cNvPr id="259" name="Stern mit 5 Zacken 308">
                  <a:extLst>
                    <a:ext uri="{FF2B5EF4-FFF2-40B4-BE49-F238E27FC236}">
                      <a16:creationId xmlns:a16="http://schemas.microsoft.com/office/drawing/2014/main" id="{9DAB541F-874D-4B99-BC95-8FF6252F4DBF}"/>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0" name="Stern mit 5 Zacken 309">
                  <a:extLst>
                    <a:ext uri="{FF2B5EF4-FFF2-40B4-BE49-F238E27FC236}">
                      <a16:creationId xmlns:a16="http://schemas.microsoft.com/office/drawing/2014/main" id="{E89BF28F-344E-4225-96F5-261278FA8794}"/>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spTree>
    <p:extLst>
      <p:ext uri="{BB962C8B-B14F-4D97-AF65-F5344CB8AC3E}">
        <p14:creationId xmlns:p14="http://schemas.microsoft.com/office/powerpoint/2010/main" val="33267321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2768998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400" name="think-cell Folie" r:id="rId28" imgW="415" imgH="416" progId="TCLayout.ActiveDocument.1">
                  <p:embed/>
                </p:oleObj>
              </mc:Choice>
              <mc:Fallback>
                <p:oleObj name="think-cell Folie" r:id="rId28"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98" name="Ellipse 97">
            <a:extLst>
              <a:ext uri="{FF2B5EF4-FFF2-40B4-BE49-F238E27FC236}">
                <a16:creationId xmlns:a16="http://schemas.microsoft.com/office/drawing/2014/main" id="{DB298B49-9E14-41FC-B189-1CE1274BC136}"/>
              </a:ext>
            </a:extLst>
          </p:cNvPr>
          <p:cNvSpPr>
            <a:spLocks noChangeAspect="1"/>
          </p:cNvSpPr>
          <p:nvPr/>
        </p:nvSpPr>
        <p:spPr>
          <a:xfrm>
            <a:off x="-1935095" y="4842833"/>
            <a:ext cx="1041134" cy="1041134"/>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grpSp>
        <p:nvGrpSpPr>
          <p:cNvPr id="174" name="Gruppieren 173">
            <a:extLst>
              <a:ext uri="{FF2B5EF4-FFF2-40B4-BE49-F238E27FC236}">
                <a16:creationId xmlns:a16="http://schemas.microsoft.com/office/drawing/2014/main" id="{AD3B5BA6-6104-4874-9551-17A2B6F10AF4}"/>
              </a:ext>
            </a:extLst>
          </p:cNvPr>
          <p:cNvGrpSpPr>
            <a:grpSpLocks noChangeAspect="1"/>
          </p:cNvGrpSpPr>
          <p:nvPr/>
        </p:nvGrpSpPr>
        <p:grpSpPr>
          <a:xfrm>
            <a:off x="-2295095" y="4942549"/>
            <a:ext cx="1301418" cy="1301418"/>
            <a:chOff x="2696260" y="981720"/>
            <a:chExt cx="3600000" cy="3600000"/>
          </a:xfrm>
        </p:grpSpPr>
        <p:sp>
          <p:nvSpPr>
            <p:cNvPr id="175" name="Ellipse 174">
              <a:extLst>
                <a:ext uri="{FF2B5EF4-FFF2-40B4-BE49-F238E27FC236}">
                  <a16:creationId xmlns:a16="http://schemas.microsoft.com/office/drawing/2014/main" id="{F7F3BD96-0A52-42C7-9906-21CA913DAEB1}"/>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176" name="Grafik 175" descr="Erdkugel: Afrika und Europa">
              <a:extLst>
                <a:ext uri="{FF2B5EF4-FFF2-40B4-BE49-F238E27FC236}">
                  <a16:creationId xmlns:a16="http://schemas.microsoft.com/office/drawing/2014/main" id="{3F41AAB8-4C87-4258-9018-E81DC647BD5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696260" y="981720"/>
              <a:ext cx="3600000" cy="3600000"/>
            </a:xfrm>
            <a:prstGeom prst="rect">
              <a:avLst/>
            </a:prstGeom>
          </p:spPr>
        </p:pic>
      </p:grpSp>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282237" y="254942"/>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j-lt"/>
              </a:rPr>
              <a:t>Conventional Powertrains Still on the Road in 2050</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7709787"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D2232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32</a:t>
              </a: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D2232A"/>
                </a:solidFill>
                <a:effectLst/>
                <a:uLnTx/>
                <a:uFillTx/>
                <a:ea typeface="+mn-ea"/>
              </a:endParaRPr>
            </a:p>
          </p:txBody>
        </p:sp>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grpSp>
        <p:nvGrpSpPr>
          <p:cNvPr id="54" name="Group 3114">
            <a:extLst>
              <a:ext uri="{FF2B5EF4-FFF2-40B4-BE49-F238E27FC236}">
                <a16:creationId xmlns:a16="http://schemas.microsoft.com/office/drawing/2014/main" id="{A055F8AF-AE62-4F91-9CED-95FEFFCD925F}"/>
              </a:ext>
            </a:extLst>
          </p:cNvPr>
          <p:cNvGrpSpPr/>
          <p:nvPr/>
        </p:nvGrpSpPr>
        <p:grpSpPr>
          <a:xfrm>
            <a:off x="-6253401"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33"/>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49" name="Gruppieren 48">
            <a:extLst>
              <a:ext uri="{FF2B5EF4-FFF2-40B4-BE49-F238E27FC236}">
                <a16:creationId xmlns:a16="http://schemas.microsoft.com/office/drawing/2014/main" id="{50E52F5E-783E-4F25-B07B-53B002165EE2}"/>
              </a:ext>
            </a:extLst>
          </p:cNvPr>
          <p:cNvGrpSpPr/>
          <p:nvPr/>
        </p:nvGrpSpPr>
        <p:grpSpPr>
          <a:xfrm>
            <a:off x="13144371" y="1113384"/>
            <a:ext cx="4052921" cy="923207"/>
            <a:chOff x="8358363" y="2049817"/>
            <a:chExt cx="4052921" cy="923207"/>
          </a:xfrm>
        </p:grpSpPr>
        <p:sp>
          <p:nvSpPr>
            <p:cNvPr id="50" name="Freeform: Shape 5">
              <a:extLst>
                <a:ext uri="{FF2B5EF4-FFF2-40B4-BE49-F238E27FC236}">
                  <a16:creationId xmlns:a16="http://schemas.microsoft.com/office/drawing/2014/main" id="{38D478C2-819A-4F9A-8745-3FE26321983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51" name="Group 10">
              <a:extLst>
                <a:ext uri="{FF2B5EF4-FFF2-40B4-BE49-F238E27FC236}">
                  <a16:creationId xmlns:a16="http://schemas.microsoft.com/office/drawing/2014/main" id="{D4292BEB-323E-4231-8C9C-F4C4CE1C06A3}"/>
                </a:ext>
              </a:extLst>
            </p:cNvPr>
            <p:cNvGrpSpPr/>
            <p:nvPr/>
          </p:nvGrpSpPr>
          <p:grpSpPr>
            <a:xfrm>
              <a:off x="9640241" y="2145050"/>
              <a:ext cx="2771043" cy="707886"/>
              <a:chOff x="5696131" y="1032473"/>
              <a:chExt cx="2771043" cy="707886"/>
            </a:xfrm>
          </p:grpSpPr>
          <p:sp>
            <p:nvSpPr>
              <p:cNvPr id="60" name="TextBox 16">
                <a:extLst>
                  <a:ext uri="{FF2B5EF4-FFF2-40B4-BE49-F238E27FC236}">
                    <a16:creationId xmlns:a16="http://schemas.microsoft.com/office/drawing/2014/main" id="{070651FE-9583-4ABE-8B18-1B50B3EB5677}"/>
                  </a:ext>
                </a:extLst>
              </p:cNvPr>
              <p:cNvSpPr txBox="1"/>
              <p:nvPr/>
            </p:nvSpPr>
            <p:spPr>
              <a:xfrm>
                <a:off x="6791106" y="1055252"/>
                <a:ext cx="16760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/Day</a:t>
                </a:r>
                <a:endParaRPr kumimoji="0" lang="de-DE" sz="18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61" name="TextBox 17">
                <a:extLst>
                  <a:ext uri="{FF2B5EF4-FFF2-40B4-BE49-F238E27FC236}">
                    <a16:creationId xmlns:a16="http://schemas.microsoft.com/office/drawing/2014/main" id="{3C19B322-1380-4298-91C0-1766BCB0747F}"/>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61.3</a:t>
                </a:r>
                <a:endParaRPr kumimoji="0" lang="en-US" sz="4000" b="0" i="0" u="none" strike="noStrike" kern="1200" cap="none" spc="0" normalizeH="0" baseline="0" noProof="0" dirty="0">
                  <a:ln>
                    <a:noFill/>
                  </a:ln>
                  <a:solidFill>
                    <a:srgbClr val="D2232A"/>
                  </a:solidFill>
                  <a:effectLst/>
                  <a:uLnTx/>
                  <a:uFillTx/>
                  <a:ea typeface="+mn-ea"/>
                </a:endParaRPr>
              </a:p>
            </p:txBody>
          </p:sp>
        </p:grpSp>
      </p:grpSp>
      <p:grpSp>
        <p:nvGrpSpPr>
          <p:cNvPr id="14" name="Gruppieren 13">
            <a:extLst>
              <a:ext uri="{FF2B5EF4-FFF2-40B4-BE49-F238E27FC236}">
                <a16:creationId xmlns:a16="http://schemas.microsoft.com/office/drawing/2014/main" id="{E8BC59EE-8CEC-4B51-B3A4-553A898D5398}"/>
              </a:ext>
            </a:extLst>
          </p:cNvPr>
          <p:cNvGrpSpPr>
            <a:grpSpLocks noChangeAspect="1"/>
          </p:cNvGrpSpPr>
          <p:nvPr/>
        </p:nvGrpSpPr>
        <p:grpSpPr>
          <a:xfrm>
            <a:off x="13496858" y="1105934"/>
            <a:ext cx="914400" cy="914400"/>
            <a:chOff x="8933108" y="2371813"/>
            <a:chExt cx="914400" cy="914400"/>
          </a:xfrm>
          <a:solidFill>
            <a:srgbClr val="D2232A"/>
          </a:solidFill>
        </p:grpSpPr>
        <p:grpSp>
          <p:nvGrpSpPr>
            <p:cNvPr id="6" name="Grafik 3" descr="Datenbank">
              <a:extLst>
                <a:ext uri="{FF2B5EF4-FFF2-40B4-BE49-F238E27FC236}">
                  <a16:creationId xmlns:a16="http://schemas.microsoft.com/office/drawing/2014/main" id="{1C733EEC-54D0-4A66-9C19-CA7C6BD65225}"/>
                </a:ext>
              </a:extLst>
            </p:cNvPr>
            <p:cNvGrpSpPr/>
            <p:nvPr/>
          </p:nvGrpSpPr>
          <p:grpSpPr>
            <a:xfrm>
              <a:off x="8933108" y="2371813"/>
              <a:ext cx="914400" cy="914400"/>
              <a:chOff x="8640761" y="1158812"/>
              <a:chExt cx="914400" cy="914400"/>
            </a:xfrm>
            <a:grpFill/>
          </p:grpSpPr>
          <p:sp>
            <p:nvSpPr>
              <p:cNvPr id="7" name="Freihandform: Form 6">
                <a:extLst>
                  <a:ext uri="{FF2B5EF4-FFF2-40B4-BE49-F238E27FC236}">
                    <a16:creationId xmlns:a16="http://schemas.microsoft.com/office/drawing/2014/main" id="{D8701C13-A66E-4876-9BA7-5620DFCABAD4}"/>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grpFill/>
              <a:ln w="9525"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A65D91FF-F8D4-45F5-9AD5-425B8A1387D9}"/>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dirty="0"/>
              </a:p>
            </p:txBody>
          </p:sp>
          <p:sp>
            <p:nvSpPr>
              <p:cNvPr id="9" name="Freihandform: Form 8">
                <a:extLst>
                  <a:ext uri="{FF2B5EF4-FFF2-40B4-BE49-F238E27FC236}">
                    <a16:creationId xmlns:a16="http://schemas.microsoft.com/office/drawing/2014/main" id="{7E59544E-5791-400A-99D0-B7CD6FBC648C}"/>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D1F2F4F6-E34D-40A5-B9BA-063772B33A2D}"/>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grpSp>
        <p:sp>
          <p:nvSpPr>
            <p:cNvPr id="13" name="Ellipse 12">
              <a:extLst>
                <a:ext uri="{FF2B5EF4-FFF2-40B4-BE49-F238E27FC236}">
                  <a16:creationId xmlns:a16="http://schemas.microsoft.com/office/drawing/2014/main" id="{5B4D1F6C-6AC9-485F-92B1-44377F3C3BFD}"/>
                </a:ext>
              </a:extLst>
            </p:cNvPr>
            <p:cNvSpPr/>
            <p:nvPr/>
          </p:nvSpPr>
          <p:spPr>
            <a:xfrm>
              <a:off x="9518164" y="267718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497140F1-803C-4A4B-9521-4617127DF6D1}"/>
                </a:ext>
              </a:extLst>
            </p:cNvPr>
            <p:cNvSpPr/>
            <p:nvPr/>
          </p:nvSpPr>
          <p:spPr>
            <a:xfrm>
              <a:off x="9523864" y="286870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A4CBB42F-4FE0-499F-A7CC-07D6C0BB6368}"/>
                </a:ext>
              </a:extLst>
            </p:cNvPr>
            <p:cNvSpPr/>
            <p:nvPr/>
          </p:nvSpPr>
          <p:spPr>
            <a:xfrm>
              <a:off x="9524674" y="305533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7" name="TextBox 22">
            <a:extLst>
              <a:ext uri="{FF2B5EF4-FFF2-40B4-BE49-F238E27FC236}">
                <a16:creationId xmlns:a16="http://schemas.microsoft.com/office/drawing/2014/main" id="{5EADDF42-A5B1-43D6-993B-8DE61D7D2FD1}"/>
              </a:ext>
            </a:extLst>
          </p:cNvPr>
          <p:cNvSpPr txBox="1"/>
          <p:nvPr/>
        </p:nvSpPr>
        <p:spPr>
          <a:xfrm>
            <a:off x="14944262" y="2034515"/>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err="1">
                <a:solidFill>
                  <a:srgbClr val="D2232A"/>
                </a:solidFill>
                <a:cs typeface="Segoe UI" panose="020B0502040204020203" pitchFamily="34" charset="0"/>
              </a:rPr>
              <a:t>Fuels</a:t>
            </a:r>
            <a:endParaRPr kumimoji="0" lang="en-US" sz="32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16" name="Rechteck 15">
            <a:extLst>
              <a:ext uri="{FF2B5EF4-FFF2-40B4-BE49-F238E27FC236}">
                <a16:creationId xmlns:a16="http://schemas.microsoft.com/office/drawing/2014/main" id="{88A35DEE-6872-4114-A3FB-412AC1F928B4}"/>
              </a:ext>
            </a:extLst>
          </p:cNvPr>
          <p:cNvSpPr/>
          <p:nvPr/>
        </p:nvSpPr>
        <p:spPr>
          <a:xfrm>
            <a:off x="107467" y="5883967"/>
            <a:ext cx="2859524" cy="1015663"/>
          </a:xfrm>
          <a:prstGeom prst="rect">
            <a:avLst/>
          </a:prstGeom>
        </p:spPr>
        <p:txBody>
          <a:bodyPr wrap="square">
            <a:spAutoFit/>
          </a:bodyPr>
          <a:lstStyle/>
          <a:p>
            <a:pPr fontAlgn="base"/>
            <a:r>
              <a:rPr lang="en-US" sz="1000" dirty="0">
                <a:solidFill>
                  <a:schemeClr val="bg1"/>
                </a:solidFill>
                <a:latin typeface="Open Sans"/>
              </a:rPr>
              <a:t>1) The extended tank-to-wheel considers the CO2 emissions created when converting the energy carrier to kinetic energy and a subtract of carbon sinks that are realized during the production of the energy carrier </a:t>
            </a:r>
            <a:br>
              <a:rPr lang="en-US" sz="1000" dirty="0">
                <a:solidFill>
                  <a:schemeClr val="bg1"/>
                </a:solidFill>
                <a:latin typeface="Open Sans"/>
              </a:rPr>
            </a:br>
            <a:r>
              <a:rPr lang="en-US" sz="1000" dirty="0">
                <a:solidFill>
                  <a:schemeClr val="bg1"/>
                </a:solidFill>
                <a:latin typeface="Open Sans"/>
              </a:rPr>
              <a:t>Source: FEV</a:t>
            </a:r>
          </a:p>
        </p:txBody>
      </p:sp>
      <p:grpSp>
        <p:nvGrpSpPr>
          <p:cNvPr id="143" name="Group 3071">
            <a:extLst>
              <a:ext uri="{FF2B5EF4-FFF2-40B4-BE49-F238E27FC236}">
                <a16:creationId xmlns:a16="http://schemas.microsoft.com/office/drawing/2014/main" id="{5E668A2E-FE79-42B3-A374-009F402F0010}"/>
              </a:ext>
            </a:extLst>
          </p:cNvPr>
          <p:cNvGrpSpPr/>
          <p:nvPr/>
        </p:nvGrpSpPr>
        <p:grpSpPr>
          <a:xfrm>
            <a:off x="-4961660" y="965042"/>
            <a:ext cx="5016010" cy="646331"/>
            <a:chOff x="6151875" y="1064003"/>
            <a:chExt cx="5016010" cy="646331"/>
          </a:xfrm>
        </p:grpSpPr>
        <p:sp>
          <p:nvSpPr>
            <p:cNvPr id="144" name="TextBox 22">
              <a:extLst>
                <a:ext uri="{FF2B5EF4-FFF2-40B4-BE49-F238E27FC236}">
                  <a16:creationId xmlns:a16="http://schemas.microsoft.com/office/drawing/2014/main" id="{70E946E3-4928-49E8-B48C-967F6CCA79E4}"/>
                </a:ext>
              </a:extLst>
            </p:cNvPr>
            <p:cNvSpPr txBox="1"/>
            <p:nvPr/>
          </p:nvSpPr>
          <p:spPr>
            <a:xfrm>
              <a:off x="7775803" y="1082454"/>
              <a:ext cx="3392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9F1B3C"/>
                  </a:solidFill>
                  <a:cs typeface="Segoe UI" panose="020B0502040204020203" pitchFamily="34" charset="0"/>
                </a:rPr>
                <a:t>Chemicals</a:t>
              </a:r>
              <a:endParaRPr kumimoji="0" lang="en-US" sz="3200" b="1" i="0" u="none" strike="noStrike" kern="1200" cap="none" spc="0" normalizeH="0" baseline="0" noProof="0" dirty="0">
                <a:ln>
                  <a:noFill/>
                </a:ln>
                <a:solidFill>
                  <a:srgbClr val="9F1B3C"/>
                </a:solidFill>
                <a:effectLst/>
                <a:uLnTx/>
                <a:uFillTx/>
                <a:cs typeface="Segoe UI" panose="020B0502040204020203" pitchFamily="34" charset="0"/>
              </a:endParaRPr>
            </a:p>
          </p:txBody>
        </p:sp>
        <p:sp>
          <p:nvSpPr>
            <p:cNvPr id="145" name="TextBox 30">
              <a:extLst>
                <a:ext uri="{FF2B5EF4-FFF2-40B4-BE49-F238E27FC236}">
                  <a16:creationId xmlns:a16="http://schemas.microsoft.com/office/drawing/2014/main" id="{05778817-FC2B-4311-8D6A-50312698A765}"/>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F1B3C"/>
                  </a:solidFill>
                  <a:cs typeface="Segoe UI" panose="020B0502040204020203" pitchFamily="34" charset="0"/>
                </a:rPr>
                <a:t>12.1</a:t>
              </a:r>
              <a:r>
                <a:rPr kumimoji="0" lang="de-DE" sz="3600" b="1" i="0" u="none" strike="noStrike" kern="1200" cap="none" spc="0" normalizeH="0" baseline="0" noProof="0" dirty="0">
                  <a:ln>
                    <a:noFill/>
                  </a:ln>
                  <a:solidFill>
                    <a:srgbClr val="9F1B3C"/>
                  </a:solidFill>
                  <a:effectLst/>
                  <a:uLnTx/>
                  <a:uFillTx/>
                  <a:ea typeface="+mn-ea"/>
                  <a:cs typeface="Segoe UI" panose="020B0502040204020203" pitchFamily="34" charset="0"/>
                </a:rPr>
                <a:t> %</a:t>
              </a:r>
              <a:endParaRPr kumimoji="0" lang="en-US" sz="3600" b="0" i="0" u="none" strike="noStrike" kern="1200" cap="none" spc="0" normalizeH="0" baseline="0" noProof="0" dirty="0">
                <a:ln>
                  <a:noFill/>
                </a:ln>
                <a:solidFill>
                  <a:srgbClr val="9F1B3C"/>
                </a:solidFill>
                <a:effectLst/>
                <a:uLnTx/>
                <a:uFillTx/>
                <a:ea typeface="+mn-ea"/>
              </a:endParaRPr>
            </a:p>
          </p:txBody>
        </p:sp>
      </p:grpSp>
      <p:grpSp>
        <p:nvGrpSpPr>
          <p:cNvPr id="154" name="Group 3071">
            <a:extLst>
              <a:ext uri="{FF2B5EF4-FFF2-40B4-BE49-F238E27FC236}">
                <a16:creationId xmlns:a16="http://schemas.microsoft.com/office/drawing/2014/main" id="{921D24F8-EAAA-498C-A61A-A42A47011B8B}"/>
              </a:ext>
            </a:extLst>
          </p:cNvPr>
          <p:cNvGrpSpPr/>
          <p:nvPr/>
        </p:nvGrpSpPr>
        <p:grpSpPr>
          <a:xfrm>
            <a:off x="13412508" y="3218255"/>
            <a:ext cx="2243307" cy="1154228"/>
            <a:chOff x="8373326" y="-483325"/>
            <a:chExt cx="2243307" cy="1154228"/>
          </a:xfrm>
        </p:grpSpPr>
        <p:sp>
          <p:nvSpPr>
            <p:cNvPr id="155" name="TextBox 22">
              <a:extLst>
                <a:ext uri="{FF2B5EF4-FFF2-40B4-BE49-F238E27FC236}">
                  <a16:creationId xmlns:a16="http://schemas.microsoft.com/office/drawing/2014/main" id="{1693ABD5-0351-445B-BB66-99B9621E8E7D}"/>
                </a:ext>
              </a:extLst>
            </p:cNvPr>
            <p:cNvSpPr txBox="1"/>
            <p:nvPr/>
          </p:nvSpPr>
          <p:spPr>
            <a:xfrm>
              <a:off x="8373326" y="-483325"/>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DC644C"/>
                  </a:solidFill>
                  <a:cs typeface="Segoe UI" panose="020B0502040204020203" pitchFamily="34" charset="0"/>
                </a:rPr>
                <a:t>Road</a:t>
              </a:r>
              <a:endParaRPr kumimoji="0" lang="en-US" sz="3200" b="1" i="0" u="none" strike="noStrike" kern="1200" cap="none" spc="0" normalizeH="0" baseline="0" noProof="0" dirty="0">
                <a:ln>
                  <a:noFill/>
                </a:ln>
                <a:solidFill>
                  <a:srgbClr val="DC644C"/>
                </a:solidFill>
                <a:effectLst/>
                <a:uLnTx/>
                <a:uFillTx/>
                <a:cs typeface="Segoe UI" panose="020B0502040204020203" pitchFamily="34" charset="0"/>
              </a:endParaRPr>
            </a:p>
          </p:txBody>
        </p:sp>
        <p:sp>
          <p:nvSpPr>
            <p:cNvPr id="156" name="TextBox 30">
              <a:extLst>
                <a:ext uri="{FF2B5EF4-FFF2-40B4-BE49-F238E27FC236}">
                  <a16:creationId xmlns:a16="http://schemas.microsoft.com/office/drawing/2014/main" id="{31029231-55EE-46DC-B85C-1994861314D0}"/>
                </a:ext>
              </a:extLst>
            </p:cNvPr>
            <p:cNvSpPr txBox="1"/>
            <p:nvPr/>
          </p:nvSpPr>
          <p:spPr>
            <a:xfrm>
              <a:off x="8882980" y="24572"/>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DC644C"/>
                  </a:solidFill>
                  <a:effectLst/>
                  <a:uLnTx/>
                  <a:uFillTx/>
                  <a:ea typeface="+mn-ea"/>
                  <a:cs typeface="Segoe UI" panose="020B0502040204020203" pitchFamily="34" charset="0"/>
                </a:rPr>
                <a:t>49.2 %</a:t>
              </a:r>
              <a:endParaRPr kumimoji="0" lang="en-US" sz="3600" b="0" i="0" u="none" strike="noStrike" kern="1200" cap="none" spc="0" normalizeH="0" baseline="0" noProof="0" dirty="0">
                <a:ln>
                  <a:noFill/>
                </a:ln>
                <a:solidFill>
                  <a:srgbClr val="DC644C"/>
                </a:solidFill>
                <a:effectLst/>
                <a:uLnTx/>
                <a:uFillTx/>
                <a:ea typeface="+mn-ea"/>
              </a:endParaRPr>
            </a:p>
          </p:txBody>
        </p:sp>
      </p:grpSp>
      <p:sp>
        <p:nvSpPr>
          <p:cNvPr id="90" name="Textplatzhalter 3">
            <a:extLst>
              <a:ext uri="{FF2B5EF4-FFF2-40B4-BE49-F238E27FC236}">
                <a16:creationId xmlns:a16="http://schemas.microsoft.com/office/drawing/2014/main" id="{120C27AD-770D-4C8B-B60D-C3AE6E407C1B}"/>
              </a:ext>
            </a:extLst>
          </p:cNvPr>
          <p:cNvSpPr txBox="1">
            <a:spLocks/>
          </p:cNvSpPr>
          <p:nvPr/>
        </p:nvSpPr>
        <p:spPr bwMode="auto">
          <a:xfrm>
            <a:off x="1159596" y="810018"/>
            <a:ext cx="8321184" cy="286019"/>
          </a:xfrm>
          <a:prstGeom prst="rect">
            <a:avLst/>
          </a:prstGeom>
        </p:spPr>
        <p:txBody>
          <a:bodyPr/>
          <a:lstStyle>
            <a:lvl1pPr marL="0" indent="0" algn="l" defTabSz="914400">
              <a:lnSpc>
                <a:spcPct val="90000"/>
              </a:lnSpc>
              <a:spcBef>
                <a:spcPts val="1000"/>
              </a:spcBef>
              <a:buFont typeface="Arial"/>
              <a:buNone/>
              <a:defRPr sz="2000" cap="all">
                <a:solidFill>
                  <a:schemeClr val="tx1">
                    <a:lumMod val="65000"/>
                    <a:lumOff val="35000"/>
                  </a:schemeClr>
                </a:solidFill>
                <a:latin typeface="Arial"/>
                <a:ea typeface="+mn-ea"/>
                <a:cs typeface="Arial"/>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l" defTabSz="914400" eaLnBrk="1" fontAlgn="auto" latinLnBrk="0" hangingPunct="1">
              <a:lnSpc>
                <a:spcPct val="90000"/>
              </a:lnSpc>
              <a:spcBef>
                <a:spcPts val="1000"/>
              </a:spcBef>
              <a:spcAft>
                <a:spcPts val="0"/>
              </a:spcAft>
              <a:buClrTx/>
              <a:buSzTx/>
              <a:buFont typeface="Arial"/>
              <a:buNone/>
              <a:tabLst/>
              <a:defRPr/>
            </a:pPr>
            <a:r>
              <a:rPr kumimoji="0" lang="en-US" sz="1600" b="0" i="0" u="none" strike="noStrike" kern="0" cap="all" spc="0" normalizeH="0" baseline="0" noProof="0" dirty="0">
                <a:ln>
                  <a:noFill/>
                </a:ln>
                <a:solidFill>
                  <a:srgbClr val="E0EEFA"/>
                </a:solidFill>
                <a:effectLst/>
                <a:uLnTx/>
                <a:uFillTx/>
                <a:latin typeface="Arial"/>
                <a:cs typeface="Arial"/>
              </a:rPr>
              <a:t>Fleet Forecast for EU Transport</a:t>
            </a:r>
          </a:p>
        </p:txBody>
      </p:sp>
      <p:sp>
        <p:nvSpPr>
          <p:cNvPr id="91" name="Freihandform: Form 90">
            <a:extLst>
              <a:ext uri="{FF2B5EF4-FFF2-40B4-BE49-F238E27FC236}">
                <a16:creationId xmlns:a16="http://schemas.microsoft.com/office/drawing/2014/main" id="{69A2FCCA-39B9-4EB3-9DA2-8F35431BCD3D}"/>
              </a:ext>
            </a:extLst>
          </p:cNvPr>
          <p:cNvSpPr>
            <a:spLocks noChangeAspect="1"/>
          </p:cNvSpPr>
          <p:nvPr/>
        </p:nvSpPr>
        <p:spPr bwMode="auto">
          <a:xfrm>
            <a:off x="1419224" y="1384300"/>
            <a:ext cx="621026" cy="461963"/>
          </a:xfrm>
          <a:custGeom>
            <a:avLst/>
            <a:gdLst>
              <a:gd name="connsiteX0" fmla="*/ 258604 w 1113120"/>
              <a:gd name="connsiteY0" fmla="*/ 0 h 828016"/>
              <a:gd name="connsiteX1" fmla="*/ 762660 w 1113120"/>
              <a:gd name="connsiteY1" fmla="*/ 0 h 828016"/>
              <a:gd name="connsiteX2" fmla="*/ 762660 w 1113120"/>
              <a:gd name="connsiteY2" fmla="*/ 105386 h 828016"/>
              <a:gd name="connsiteX3" fmla="*/ 591792 w 1113120"/>
              <a:gd name="connsiteY3" fmla="*/ 105386 h 828016"/>
              <a:gd name="connsiteX4" fmla="*/ 591792 w 1113120"/>
              <a:gd name="connsiteY4" fmla="*/ 165076 h 828016"/>
              <a:gd name="connsiteX5" fmla="*/ 762600 w 1113120"/>
              <a:gd name="connsiteY5" fmla="*/ 165076 h 828016"/>
              <a:gd name="connsiteX6" fmla="*/ 754980 w 1113120"/>
              <a:gd name="connsiteY6" fmla="*/ 256516 h 828016"/>
              <a:gd name="connsiteX7" fmla="*/ 838800 w 1113120"/>
              <a:gd name="connsiteY7" fmla="*/ 264136 h 828016"/>
              <a:gd name="connsiteX8" fmla="*/ 876900 w 1113120"/>
              <a:gd name="connsiteY8" fmla="*/ 393676 h 828016"/>
              <a:gd name="connsiteX9" fmla="*/ 953100 w 1113120"/>
              <a:gd name="connsiteY9" fmla="*/ 393676 h 828016"/>
              <a:gd name="connsiteX10" fmla="*/ 998820 w 1113120"/>
              <a:gd name="connsiteY10" fmla="*/ 256516 h 828016"/>
              <a:gd name="connsiteX11" fmla="*/ 1113120 w 1113120"/>
              <a:gd name="connsiteY11" fmla="*/ 264136 h 828016"/>
              <a:gd name="connsiteX12" fmla="*/ 1113120 w 1113120"/>
              <a:gd name="connsiteY12" fmla="*/ 828016 h 828016"/>
              <a:gd name="connsiteX13" fmla="*/ 1014060 w 1113120"/>
              <a:gd name="connsiteY13" fmla="*/ 828016 h 828016"/>
              <a:gd name="connsiteX14" fmla="*/ 945480 w 1113120"/>
              <a:gd name="connsiteY14" fmla="*/ 667996 h 828016"/>
              <a:gd name="connsiteX15" fmla="*/ 861660 w 1113120"/>
              <a:gd name="connsiteY15" fmla="*/ 660376 h 828016"/>
              <a:gd name="connsiteX16" fmla="*/ 831180 w 1113120"/>
              <a:gd name="connsiteY16" fmla="*/ 828016 h 828016"/>
              <a:gd name="connsiteX17" fmla="*/ 358740 w 1113120"/>
              <a:gd name="connsiteY17" fmla="*/ 828016 h 828016"/>
              <a:gd name="connsiteX18" fmla="*/ 244440 w 1113120"/>
              <a:gd name="connsiteY18" fmla="*/ 683236 h 828016"/>
              <a:gd name="connsiteX19" fmla="*/ 130140 w 1113120"/>
              <a:gd name="connsiteY19" fmla="*/ 675616 h 828016"/>
              <a:gd name="connsiteX20" fmla="*/ 133431 w 1113120"/>
              <a:gd name="connsiteY20" fmla="*/ 494626 h 828016"/>
              <a:gd name="connsiteX21" fmla="*/ 50592 w 1113120"/>
              <a:gd name="connsiteY21" fmla="*/ 494626 h 828016"/>
              <a:gd name="connsiteX22" fmla="*/ 50592 w 1113120"/>
              <a:gd name="connsiteY22" fmla="*/ 681071 h 828016"/>
              <a:gd name="connsiteX23" fmla="*/ 0 w 1113120"/>
              <a:gd name="connsiteY23" fmla="*/ 681071 h 828016"/>
              <a:gd name="connsiteX24" fmla="*/ 0 w 1113120"/>
              <a:gd name="connsiteY24" fmla="*/ 258605 h 828016"/>
              <a:gd name="connsiteX25" fmla="*/ 50592 w 1113120"/>
              <a:gd name="connsiteY25" fmla="*/ 258605 h 828016"/>
              <a:gd name="connsiteX26" fmla="*/ 50592 w 1113120"/>
              <a:gd name="connsiteY26" fmla="*/ 444034 h 828016"/>
              <a:gd name="connsiteX27" fmla="*/ 134351 w 1113120"/>
              <a:gd name="connsiteY27" fmla="*/ 444034 h 828016"/>
              <a:gd name="connsiteX28" fmla="*/ 137760 w 1113120"/>
              <a:gd name="connsiteY28" fmla="*/ 256516 h 828016"/>
              <a:gd name="connsiteX29" fmla="*/ 252060 w 1113120"/>
              <a:gd name="connsiteY29" fmla="*/ 256516 h 828016"/>
              <a:gd name="connsiteX30" fmla="*/ 244440 w 1113120"/>
              <a:gd name="connsiteY30" fmla="*/ 165076 h 828016"/>
              <a:gd name="connsiteX31" fmla="*/ 402620 w 1113120"/>
              <a:gd name="connsiteY31" fmla="*/ 165076 h 828016"/>
              <a:gd name="connsiteX32" fmla="*/ 402620 w 1113120"/>
              <a:gd name="connsiteY32" fmla="*/ 105386 h 828016"/>
              <a:gd name="connsiteX33" fmla="*/ 258604 w 1113120"/>
              <a:gd name="connsiteY33" fmla="*/ 105386 h 82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3120" h="828016">
                <a:moveTo>
                  <a:pt x="258604" y="0"/>
                </a:moveTo>
                <a:lnTo>
                  <a:pt x="762660" y="0"/>
                </a:lnTo>
                <a:lnTo>
                  <a:pt x="762660" y="105386"/>
                </a:lnTo>
                <a:lnTo>
                  <a:pt x="591792" y="105386"/>
                </a:lnTo>
                <a:lnTo>
                  <a:pt x="591792" y="165076"/>
                </a:lnTo>
                <a:lnTo>
                  <a:pt x="762600" y="165076"/>
                </a:lnTo>
                <a:lnTo>
                  <a:pt x="754980" y="256516"/>
                </a:lnTo>
                <a:lnTo>
                  <a:pt x="838800" y="264136"/>
                </a:lnTo>
                <a:lnTo>
                  <a:pt x="876900" y="393676"/>
                </a:lnTo>
                <a:lnTo>
                  <a:pt x="953100" y="393676"/>
                </a:lnTo>
                <a:lnTo>
                  <a:pt x="998820" y="256516"/>
                </a:lnTo>
                <a:lnTo>
                  <a:pt x="1113120" y="264136"/>
                </a:lnTo>
                <a:lnTo>
                  <a:pt x="1113120" y="828016"/>
                </a:lnTo>
                <a:lnTo>
                  <a:pt x="1014060" y="828016"/>
                </a:lnTo>
                <a:lnTo>
                  <a:pt x="945480" y="667996"/>
                </a:lnTo>
                <a:lnTo>
                  <a:pt x="861660" y="660376"/>
                </a:lnTo>
                <a:lnTo>
                  <a:pt x="831180" y="828016"/>
                </a:lnTo>
                <a:lnTo>
                  <a:pt x="358740" y="828016"/>
                </a:lnTo>
                <a:lnTo>
                  <a:pt x="244440" y="683236"/>
                </a:lnTo>
                <a:lnTo>
                  <a:pt x="130140" y="675616"/>
                </a:lnTo>
                <a:lnTo>
                  <a:pt x="133431" y="494626"/>
                </a:lnTo>
                <a:lnTo>
                  <a:pt x="50592" y="494626"/>
                </a:lnTo>
                <a:lnTo>
                  <a:pt x="50592" y="681071"/>
                </a:lnTo>
                <a:lnTo>
                  <a:pt x="0" y="681071"/>
                </a:lnTo>
                <a:lnTo>
                  <a:pt x="0" y="258605"/>
                </a:lnTo>
                <a:lnTo>
                  <a:pt x="50592" y="258605"/>
                </a:lnTo>
                <a:lnTo>
                  <a:pt x="50592" y="444034"/>
                </a:lnTo>
                <a:lnTo>
                  <a:pt x="134351" y="444034"/>
                </a:lnTo>
                <a:lnTo>
                  <a:pt x="137760" y="256516"/>
                </a:lnTo>
                <a:lnTo>
                  <a:pt x="252060" y="256516"/>
                </a:lnTo>
                <a:lnTo>
                  <a:pt x="244440" y="165076"/>
                </a:lnTo>
                <a:lnTo>
                  <a:pt x="402620" y="165076"/>
                </a:lnTo>
                <a:lnTo>
                  <a:pt x="402620" y="105386"/>
                </a:lnTo>
                <a:lnTo>
                  <a:pt x="258604" y="105386"/>
                </a:lnTo>
                <a:close/>
              </a:path>
            </a:pathLst>
          </a:custGeom>
          <a:solidFill>
            <a:srgbClr val="C8C9CB"/>
          </a:solidFill>
          <a:ln>
            <a:solidFill>
              <a:srgbClr val="C8C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fik 91" descr="Blitzschlag">
            <a:extLst>
              <a:ext uri="{FF2B5EF4-FFF2-40B4-BE49-F238E27FC236}">
                <a16:creationId xmlns:a16="http://schemas.microsoft.com/office/drawing/2014/main" id="{FC0DAF3E-E157-411F-BA7C-88154873759C}"/>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bwMode="auto">
          <a:xfrm rot="816113">
            <a:off x="2928938" y="1265238"/>
            <a:ext cx="871538" cy="871538"/>
          </a:xfrm>
          <a:prstGeom prst="rect">
            <a:avLst/>
          </a:prstGeom>
        </p:spPr>
      </p:pic>
      <p:cxnSp>
        <p:nvCxnSpPr>
          <p:cNvPr id="93" name="Gerader Verbinder 92">
            <a:extLst>
              <a:ext uri="{FF2B5EF4-FFF2-40B4-BE49-F238E27FC236}">
                <a16:creationId xmlns:a16="http://schemas.microsoft.com/office/drawing/2014/main" id="{C7E87287-AF4A-4788-A177-74AD07230C6E}"/>
              </a:ext>
            </a:extLst>
          </p:cNvPr>
          <p:cNvCxnSpPr>
            <a:cxnSpLocks/>
          </p:cNvCxnSpPr>
          <p:nvPr/>
        </p:nvCxnSpPr>
        <p:spPr bwMode="auto">
          <a:xfrm flipH="1">
            <a:off x="-96838" y="3598863"/>
            <a:ext cx="74104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pic>
        <p:nvPicPr>
          <p:cNvPr id="97" name="Grafik 96" descr="Auto">
            <a:extLst>
              <a:ext uri="{FF2B5EF4-FFF2-40B4-BE49-F238E27FC236}">
                <a16:creationId xmlns:a16="http://schemas.microsoft.com/office/drawing/2014/main" id="{535E2426-20F1-4885-87B6-BA02AEB73A0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bwMode="auto">
          <a:xfrm flipH="1">
            <a:off x="44450" y="3073400"/>
            <a:ext cx="719138" cy="719138"/>
          </a:xfrm>
          <a:prstGeom prst="rect">
            <a:avLst/>
          </a:prstGeom>
        </p:spPr>
      </p:pic>
      <p:cxnSp>
        <p:nvCxnSpPr>
          <p:cNvPr id="99" name="Gerader Verbinder 98">
            <a:extLst>
              <a:ext uri="{FF2B5EF4-FFF2-40B4-BE49-F238E27FC236}">
                <a16:creationId xmlns:a16="http://schemas.microsoft.com/office/drawing/2014/main" id="{B4DC58F0-2822-49D1-8C96-221BD508401D}"/>
              </a:ext>
            </a:extLst>
          </p:cNvPr>
          <p:cNvCxnSpPr>
            <a:cxnSpLocks/>
          </p:cNvCxnSpPr>
          <p:nvPr/>
        </p:nvCxnSpPr>
        <p:spPr bwMode="auto">
          <a:xfrm flipH="1">
            <a:off x="-96838" y="5260975"/>
            <a:ext cx="78676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sp>
        <p:nvSpPr>
          <p:cNvPr id="100" name="Textfeld 89">
            <a:extLst>
              <a:ext uri="{FF2B5EF4-FFF2-40B4-BE49-F238E27FC236}">
                <a16:creationId xmlns:a16="http://schemas.microsoft.com/office/drawing/2014/main" id="{FAA6F8EA-E668-4743-8137-FCBC93721412}"/>
              </a:ext>
            </a:extLst>
          </p:cNvPr>
          <p:cNvSpPr txBox="1"/>
          <p:nvPr/>
        </p:nvSpPr>
        <p:spPr bwMode="auto">
          <a:xfrm>
            <a:off x="1009650" y="2227263"/>
            <a:ext cx="2949575" cy="400050"/>
          </a:xfrm>
          <a:prstGeom prst="rect">
            <a:avLst/>
          </a:prstGeom>
          <a:noFill/>
        </p:spPr>
        <p:txBody>
          <a:bodyPr wrap="square" rtlCol="0">
            <a:spAutoFit/>
          </a:bodyPr>
          <a:lstStyle>
            <a:defPPr>
              <a:defRPr lang="de-DE"/>
            </a:defPPr>
            <a:lvl1pPr marR="0" lvl="0" indent="0" algn="ctr" fontAlgn="auto">
              <a:lnSpc>
                <a:spcPct val="100000"/>
              </a:lnSpc>
              <a:spcBef>
                <a:spcPts val="0"/>
              </a:spcBef>
              <a:spcAft>
                <a:spcPts val="0"/>
              </a:spcAft>
              <a:buClrTx/>
              <a:buSzTx/>
              <a:buFontTx/>
              <a:buNone/>
              <a:tabLst/>
              <a:defRPr kumimoji="0" sz="2000" b="0" i="0" u="none" strike="noStrike" cap="all" spc="0" normalizeH="0" baseline="0">
                <a:ln>
                  <a:noFill/>
                </a:ln>
                <a:solidFill>
                  <a:prstClr val="white"/>
                </a:solidFill>
                <a:effectLst/>
                <a:uLnTx/>
                <a:uFillTx/>
                <a:latin typeface="Segoe UI" panose="020B0502040204020203" pitchFamily="34" charset="0"/>
                <a:cs typeface="Segoe UI" panose="020B0502040204020203" pitchFamily="34" charset="0"/>
              </a:defRPr>
            </a:lvl1pPr>
          </a:lstStyle>
          <a:p>
            <a:pPr algn="l"/>
            <a:r>
              <a:rPr lang="en-US" dirty="0">
                <a:solidFill>
                  <a:srgbClr val="1C5DAB"/>
                </a:solidFill>
              </a:rPr>
              <a:t>Fleet Forecast</a:t>
            </a:r>
          </a:p>
        </p:txBody>
      </p:sp>
      <p:graphicFrame>
        <p:nvGraphicFramePr>
          <p:cNvPr id="245" name="Chart 3">
            <a:extLst>
              <a:ext uri="{FF2B5EF4-FFF2-40B4-BE49-F238E27FC236}">
                <a16:creationId xmlns:a16="http://schemas.microsoft.com/office/drawing/2014/main" id="{44EEC72D-F3F0-4A1B-9C7A-39E90C8F13AB}"/>
              </a:ext>
            </a:extLst>
          </p:cNvPr>
          <p:cNvGraphicFramePr/>
          <p:nvPr>
            <p:custDataLst>
              <p:tags r:id="rId3"/>
            </p:custDataLst>
            <p:extLst>
              <p:ext uri="{D42A27DB-BD31-4B8C-83A1-F6EECF244321}">
                <p14:modId xmlns:p14="http://schemas.microsoft.com/office/powerpoint/2010/main" val="2455257538"/>
              </p:ext>
            </p:extLst>
          </p:nvPr>
        </p:nvGraphicFramePr>
        <p:xfrm>
          <a:off x="676275" y="2405063"/>
          <a:ext cx="5207000" cy="1460500"/>
        </p:xfrm>
        <a:graphic>
          <a:graphicData uri="http://schemas.openxmlformats.org/drawingml/2006/chart">
            <c:chart xmlns:c="http://schemas.openxmlformats.org/drawingml/2006/chart" xmlns:r="http://schemas.openxmlformats.org/officeDocument/2006/relationships" r:id="rId38"/>
          </a:graphicData>
        </a:graphic>
      </p:graphicFrame>
      <p:cxnSp>
        <p:nvCxnSpPr>
          <p:cNvPr id="102" name="Gerader Verbinder 101">
            <a:extLst>
              <a:ext uri="{FF2B5EF4-FFF2-40B4-BE49-F238E27FC236}">
                <a16:creationId xmlns:a16="http://schemas.microsoft.com/office/drawing/2014/main" id="{7F3707B9-3853-4CAE-8FA8-AC018A73D499}"/>
              </a:ext>
            </a:extLst>
          </p:cNvPr>
          <p:cNvCxnSpPr>
            <a:cxnSpLocks/>
          </p:cNvCxnSpPr>
          <p:nvPr>
            <p:custDataLst>
              <p:tags r:id="rId4"/>
            </p:custDataLst>
          </p:nvPr>
        </p:nvCxnSpPr>
        <p:spPr bwMode="auto">
          <a:xfrm flipH="1">
            <a:off x="2916238" y="3481388"/>
            <a:ext cx="95250" cy="539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Gerader Verbinder 102">
            <a:extLst>
              <a:ext uri="{FF2B5EF4-FFF2-40B4-BE49-F238E27FC236}">
                <a16:creationId xmlns:a16="http://schemas.microsoft.com/office/drawing/2014/main" id="{0E9CC748-CEE5-49E9-8DBC-D349158802F8}"/>
              </a:ext>
            </a:extLst>
          </p:cNvPr>
          <p:cNvCxnSpPr>
            <a:cxnSpLocks/>
          </p:cNvCxnSpPr>
          <p:nvPr>
            <p:custDataLst>
              <p:tags r:id="rId5"/>
            </p:custDataLst>
          </p:nvPr>
        </p:nvCxnSpPr>
        <p:spPr bwMode="auto">
          <a:xfrm flipH="1">
            <a:off x="4171950" y="3481388"/>
            <a:ext cx="95250" cy="920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Gerader Verbinder 103">
            <a:extLst>
              <a:ext uri="{FF2B5EF4-FFF2-40B4-BE49-F238E27FC236}">
                <a16:creationId xmlns:a16="http://schemas.microsoft.com/office/drawing/2014/main" id="{67DDD81A-1ACE-4D4B-8046-D201F1ADB17B}"/>
              </a:ext>
            </a:extLst>
          </p:cNvPr>
          <p:cNvCxnSpPr/>
          <p:nvPr>
            <p:custDataLst>
              <p:tags r:id="rId6"/>
            </p:custDataLst>
          </p:nvPr>
        </p:nvCxnSpPr>
        <p:spPr bwMode="auto">
          <a:xfrm flipV="1">
            <a:off x="4786313" y="2713038"/>
            <a:ext cx="95250" cy="492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Gerader Verbinder 104">
            <a:extLst>
              <a:ext uri="{FF2B5EF4-FFF2-40B4-BE49-F238E27FC236}">
                <a16:creationId xmlns:a16="http://schemas.microsoft.com/office/drawing/2014/main" id="{8CE63A7E-06CF-48CF-855A-442FAB036444}"/>
              </a:ext>
            </a:extLst>
          </p:cNvPr>
          <p:cNvCxnSpPr>
            <a:cxnSpLocks/>
          </p:cNvCxnSpPr>
          <p:nvPr>
            <p:custDataLst>
              <p:tags r:id="rId7"/>
            </p:custDataLst>
          </p:nvPr>
        </p:nvCxnSpPr>
        <p:spPr bwMode="auto">
          <a:xfrm flipH="1">
            <a:off x="5427663" y="3481388"/>
            <a:ext cx="95250" cy="6350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46" name="Chart 3">
            <a:extLst>
              <a:ext uri="{FF2B5EF4-FFF2-40B4-BE49-F238E27FC236}">
                <a16:creationId xmlns:a16="http://schemas.microsoft.com/office/drawing/2014/main" id="{1DF4B2A3-EAAB-4FD5-B593-2FB7D8C0A2F6}"/>
              </a:ext>
            </a:extLst>
          </p:cNvPr>
          <p:cNvGraphicFramePr/>
          <p:nvPr>
            <p:custDataLst>
              <p:tags r:id="rId8"/>
            </p:custDataLst>
            <p:extLst>
              <p:ext uri="{D42A27DB-BD31-4B8C-83A1-F6EECF244321}">
                <p14:modId xmlns:p14="http://schemas.microsoft.com/office/powerpoint/2010/main" val="679847327"/>
              </p:ext>
            </p:extLst>
          </p:nvPr>
        </p:nvGraphicFramePr>
        <p:xfrm>
          <a:off x="715963" y="3906838"/>
          <a:ext cx="5149850" cy="1620837"/>
        </p:xfrm>
        <a:graphic>
          <a:graphicData uri="http://schemas.openxmlformats.org/drawingml/2006/chart">
            <c:chart xmlns:c="http://schemas.openxmlformats.org/drawingml/2006/chart" xmlns:r="http://schemas.openxmlformats.org/officeDocument/2006/relationships" r:id="rId39"/>
          </a:graphicData>
        </a:graphic>
      </p:graphicFrame>
      <p:cxnSp>
        <p:nvCxnSpPr>
          <p:cNvPr id="107" name="Gerader Verbinder 106">
            <a:extLst>
              <a:ext uri="{FF2B5EF4-FFF2-40B4-BE49-F238E27FC236}">
                <a16:creationId xmlns:a16="http://schemas.microsoft.com/office/drawing/2014/main" id="{15247FC9-1F7A-41F6-8B9F-ECB2EAD23AD6}"/>
              </a:ext>
            </a:extLst>
          </p:cNvPr>
          <p:cNvCxnSpPr/>
          <p:nvPr>
            <p:custDataLst>
              <p:tags r:id="rId9"/>
            </p:custDataLst>
          </p:nvPr>
        </p:nvCxnSpPr>
        <p:spPr bwMode="auto">
          <a:xfrm flipH="1">
            <a:off x="2938463" y="5143500"/>
            <a:ext cx="95250" cy="793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8" name="Textplatzhalter 2">
            <a:extLst>
              <a:ext uri="{FF2B5EF4-FFF2-40B4-BE49-F238E27FC236}">
                <a16:creationId xmlns:a16="http://schemas.microsoft.com/office/drawing/2014/main" id="{42C06D1E-BF93-4BA7-84CD-81B4761A4506}"/>
              </a:ext>
            </a:extLst>
          </p:cNvPr>
          <p:cNvSpPr>
            <a:spLocks noGrp="1"/>
          </p:cNvSpPr>
          <p:nvPr>
            <p:custDataLst>
              <p:tags r:id="rId10"/>
            </p:custDataLst>
          </p:nvPr>
        </p:nvSpPr>
        <p:spPr bwMode="auto">
          <a:xfrm>
            <a:off x="1160463"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3A72DE7C-C1D3-460F-A6F5-AA5B0CAEEF68}" type="datetime'''''''2''0''''''''2''0'''''''''''''''''''''''''''''">
              <a:rPr lang="de-DE" altLang="en-US" sz="1800" smtClean="0">
                <a:solidFill>
                  <a:srgbClr val="1C5DAB"/>
                </a:solidFill>
                <a:latin typeface="+mn-lt"/>
                <a:cs typeface="+mn-cs"/>
              </a:rPr>
              <a:pPr/>
              <a:t>2020</a:t>
            </a:fld>
            <a:endParaRPr lang="en-US" sz="1800">
              <a:solidFill>
                <a:srgbClr val="1C5DAB"/>
              </a:solidFill>
              <a:latin typeface="+mn-lt"/>
              <a:cs typeface="+mn-cs"/>
              <a:sym typeface="+mn-lt"/>
            </a:endParaRPr>
          </a:p>
        </p:txBody>
      </p:sp>
      <p:sp>
        <p:nvSpPr>
          <p:cNvPr id="109" name="Textplatzhalter 2">
            <a:extLst>
              <a:ext uri="{FF2B5EF4-FFF2-40B4-BE49-F238E27FC236}">
                <a16:creationId xmlns:a16="http://schemas.microsoft.com/office/drawing/2014/main" id="{9E180F7C-DF66-49B3-B97F-2CFCA90AAF07}"/>
              </a:ext>
            </a:extLst>
          </p:cNvPr>
          <p:cNvSpPr>
            <a:spLocks noGrp="1"/>
          </p:cNvSpPr>
          <p:nvPr>
            <p:custDataLst>
              <p:tags r:id="rId11"/>
            </p:custDataLst>
          </p:nvPr>
        </p:nvSpPr>
        <p:spPr bwMode="auto">
          <a:xfrm>
            <a:off x="2406650"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D8F2CB88-F8A9-4732-A189-5EBC146905B5}" type="datetime'''''''''''''''''''''''2''0''''''''''''''''3''''''0'''">
              <a:rPr lang="de-DE" altLang="en-US" sz="1800" smtClean="0">
                <a:solidFill>
                  <a:srgbClr val="1C5DAB"/>
                </a:solidFill>
                <a:latin typeface="+mn-lt"/>
                <a:cs typeface="+mn-cs"/>
              </a:rPr>
              <a:pPr/>
              <a:t>2030</a:t>
            </a:fld>
            <a:endParaRPr lang="en-US" sz="1800">
              <a:solidFill>
                <a:srgbClr val="1C5DAB"/>
              </a:solidFill>
              <a:latin typeface="+mn-lt"/>
              <a:cs typeface="+mn-cs"/>
              <a:sym typeface="+mn-lt"/>
            </a:endParaRPr>
          </a:p>
        </p:txBody>
      </p:sp>
      <p:sp>
        <p:nvSpPr>
          <p:cNvPr id="110" name="Textplatzhalter 2">
            <a:extLst>
              <a:ext uri="{FF2B5EF4-FFF2-40B4-BE49-F238E27FC236}">
                <a16:creationId xmlns:a16="http://schemas.microsoft.com/office/drawing/2014/main" id="{A89F18A2-A23C-4762-9865-40B17C10126F}"/>
              </a:ext>
            </a:extLst>
          </p:cNvPr>
          <p:cNvSpPr>
            <a:spLocks noGrp="1"/>
          </p:cNvSpPr>
          <p:nvPr>
            <p:custDataLst>
              <p:tags r:id="rId12"/>
            </p:custDataLst>
          </p:nvPr>
        </p:nvSpPr>
        <p:spPr bwMode="auto">
          <a:xfrm>
            <a:off x="3652838"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B8C73582-0695-4D8E-9FD1-828C681C2973}" type="datetime'''''2''''0''''''''''''''''''''''4''''''''''0'">
              <a:rPr lang="de-DE" altLang="en-US" sz="1800" smtClean="0">
                <a:solidFill>
                  <a:srgbClr val="1C5DAB"/>
                </a:solidFill>
                <a:latin typeface="+mn-lt"/>
                <a:cs typeface="+mn-cs"/>
              </a:rPr>
              <a:pPr/>
              <a:t>2040</a:t>
            </a:fld>
            <a:endParaRPr lang="en-US" sz="1800">
              <a:solidFill>
                <a:srgbClr val="1C5DAB"/>
              </a:solidFill>
              <a:latin typeface="+mn-lt"/>
              <a:cs typeface="+mn-cs"/>
              <a:sym typeface="+mn-lt"/>
            </a:endParaRPr>
          </a:p>
        </p:txBody>
      </p:sp>
      <p:sp>
        <p:nvSpPr>
          <p:cNvPr id="111" name="Textplatzhalter 2">
            <a:extLst>
              <a:ext uri="{FF2B5EF4-FFF2-40B4-BE49-F238E27FC236}">
                <a16:creationId xmlns:a16="http://schemas.microsoft.com/office/drawing/2014/main" id="{87172493-EE14-463D-8CF7-D6D340BA8A94}"/>
              </a:ext>
            </a:extLst>
          </p:cNvPr>
          <p:cNvSpPr>
            <a:spLocks noGrp="1"/>
          </p:cNvSpPr>
          <p:nvPr>
            <p:custDataLst>
              <p:tags r:id="rId13"/>
            </p:custDataLst>
          </p:nvPr>
        </p:nvSpPr>
        <p:spPr bwMode="auto">
          <a:xfrm>
            <a:off x="4899025"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F563BB6A-31AE-418C-8F26-FFB0833D4188}" type="datetime'''''''''''''''2''''0''''''''''''''''''''50'">
              <a:rPr lang="de-DE" altLang="en-US" sz="1800" smtClean="0">
                <a:solidFill>
                  <a:srgbClr val="1C5DAB"/>
                </a:solidFill>
                <a:latin typeface="+mn-lt"/>
                <a:cs typeface="+mn-cs"/>
              </a:rPr>
              <a:pPr/>
              <a:t>2050</a:t>
            </a:fld>
            <a:endParaRPr lang="en-US" sz="1800" dirty="0">
              <a:solidFill>
                <a:srgbClr val="1C5DAB"/>
              </a:solidFill>
              <a:latin typeface="+mn-lt"/>
              <a:cs typeface="+mn-cs"/>
              <a:sym typeface="+mn-lt"/>
            </a:endParaRPr>
          </a:p>
        </p:txBody>
      </p:sp>
      <p:graphicFrame>
        <p:nvGraphicFramePr>
          <p:cNvPr id="271" name="Chart 3">
            <a:extLst>
              <a:ext uri="{FF2B5EF4-FFF2-40B4-BE49-F238E27FC236}">
                <a16:creationId xmlns:a16="http://schemas.microsoft.com/office/drawing/2014/main" id="{76CB367F-DC7E-4C9D-AA25-76038B6364CD}"/>
              </a:ext>
            </a:extLst>
          </p:cNvPr>
          <p:cNvGraphicFramePr/>
          <p:nvPr>
            <p:custDataLst>
              <p:tags r:id="rId14"/>
            </p:custDataLst>
            <p:extLst>
              <p:ext uri="{D42A27DB-BD31-4B8C-83A1-F6EECF244321}">
                <p14:modId xmlns:p14="http://schemas.microsoft.com/office/powerpoint/2010/main" val="1529459512"/>
              </p:ext>
            </p:extLst>
          </p:nvPr>
        </p:nvGraphicFramePr>
        <p:xfrm>
          <a:off x="7085013" y="2405063"/>
          <a:ext cx="5189537" cy="1460500"/>
        </p:xfrm>
        <a:graphic>
          <a:graphicData uri="http://schemas.openxmlformats.org/drawingml/2006/chart">
            <c:chart xmlns:c="http://schemas.openxmlformats.org/drawingml/2006/chart" xmlns:r="http://schemas.openxmlformats.org/officeDocument/2006/relationships" r:id="rId40"/>
          </a:graphicData>
        </a:graphic>
      </p:graphicFrame>
      <p:cxnSp>
        <p:nvCxnSpPr>
          <p:cNvPr id="113" name="Gerader Verbinder 112">
            <a:extLst>
              <a:ext uri="{FF2B5EF4-FFF2-40B4-BE49-F238E27FC236}">
                <a16:creationId xmlns:a16="http://schemas.microsoft.com/office/drawing/2014/main" id="{648BB990-C5AF-48AB-9E4D-CA883074229A}"/>
              </a:ext>
            </a:extLst>
          </p:cNvPr>
          <p:cNvCxnSpPr/>
          <p:nvPr>
            <p:custDataLst>
              <p:tags r:id="rId15"/>
            </p:custDataLst>
          </p:nvPr>
        </p:nvCxnSpPr>
        <p:spPr bwMode="auto">
          <a:xfrm flipH="1">
            <a:off x="10580688" y="3390900"/>
            <a:ext cx="95250" cy="9366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Gerader Verbinder 113">
            <a:extLst>
              <a:ext uri="{FF2B5EF4-FFF2-40B4-BE49-F238E27FC236}">
                <a16:creationId xmlns:a16="http://schemas.microsoft.com/office/drawing/2014/main" id="{471146EA-B4A0-4E96-84EB-0AE82D85CD8C}"/>
              </a:ext>
            </a:extLst>
          </p:cNvPr>
          <p:cNvCxnSpPr/>
          <p:nvPr>
            <p:custDataLst>
              <p:tags r:id="rId16"/>
            </p:custDataLst>
          </p:nvPr>
        </p:nvCxnSpPr>
        <p:spPr bwMode="auto">
          <a:xfrm flipH="1">
            <a:off x="10580688" y="3481388"/>
            <a:ext cx="95250" cy="6985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Gerader Verbinder 114">
            <a:extLst>
              <a:ext uri="{FF2B5EF4-FFF2-40B4-BE49-F238E27FC236}">
                <a16:creationId xmlns:a16="http://schemas.microsoft.com/office/drawing/2014/main" id="{13333A8C-5F4A-49CE-B54C-AEF178D7F40B}"/>
              </a:ext>
            </a:extLst>
          </p:cNvPr>
          <p:cNvCxnSpPr/>
          <p:nvPr>
            <p:custDataLst>
              <p:tags r:id="rId17"/>
            </p:custDataLst>
          </p:nvPr>
        </p:nvCxnSpPr>
        <p:spPr bwMode="auto">
          <a:xfrm flipH="1">
            <a:off x="11836400" y="3481388"/>
            <a:ext cx="95250" cy="238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72" name="Chart 3">
            <a:extLst>
              <a:ext uri="{FF2B5EF4-FFF2-40B4-BE49-F238E27FC236}">
                <a16:creationId xmlns:a16="http://schemas.microsoft.com/office/drawing/2014/main" id="{4EB803CD-0727-430C-A3A7-926EE6832296}"/>
              </a:ext>
            </a:extLst>
          </p:cNvPr>
          <p:cNvGraphicFramePr/>
          <p:nvPr>
            <p:custDataLst>
              <p:tags r:id="rId18"/>
            </p:custDataLst>
            <p:extLst>
              <p:ext uri="{D42A27DB-BD31-4B8C-83A1-F6EECF244321}">
                <p14:modId xmlns:p14="http://schemas.microsoft.com/office/powerpoint/2010/main" val="3127228376"/>
              </p:ext>
            </p:extLst>
          </p:nvPr>
        </p:nvGraphicFramePr>
        <p:xfrm>
          <a:off x="7124700" y="3906838"/>
          <a:ext cx="5149850" cy="1620837"/>
        </p:xfrm>
        <a:graphic>
          <a:graphicData uri="http://schemas.openxmlformats.org/drawingml/2006/chart">
            <c:chart xmlns:c="http://schemas.openxmlformats.org/drawingml/2006/chart" xmlns:r="http://schemas.openxmlformats.org/officeDocument/2006/relationships" r:id="rId41"/>
          </a:graphicData>
        </a:graphic>
      </p:graphicFrame>
      <p:cxnSp>
        <p:nvCxnSpPr>
          <p:cNvPr id="117" name="Gerader Verbinder 116">
            <a:extLst>
              <a:ext uri="{FF2B5EF4-FFF2-40B4-BE49-F238E27FC236}">
                <a16:creationId xmlns:a16="http://schemas.microsoft.com/office/drawing/2014/main" id="{5B125AEC-1062-4592-AB64-AB7AA75A1881}"/>
              </a:ext>
            </a:extLst>
          </p:cNvPr>
          <p:cNvCxnSpPr/>
          <p:nvPr>
            <p:custDataLst>
              <p:tags r:id="rId19"/>
            </p:custDataLst>
          </p:nvPr>
        </p:nvCxnSpPr>
        <p:spPr bwMode="auto">
          <a:xfrm flipH="1">
            <a:off x="10593388" y="5053013"/>
            <a:ext cx="95250" cy="1809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Gerader Verbinder 117">
            <a:extLst>
              <a:ext uri="{FF2B5EF4-FFF2-40B4-BE49-F238E27FC236}">
                <a16:creationId xmlns:a16="http://schemas.microsoft.com/office/drawing/2014/main" id="{E75591C3-7D59-4F01-BD39-8DF76665E875}"/>
              </a:ext>
            </a:extLst>
          </p:cNvPr>
          <p:cNvCxnSpPr/>
          <p:nvPr>
            <p:custDataLst>
              <p:tags r:id="rId20"/>
            </p:custDataLst>
          </p:nvPr>
        </p:nvCxnSpPr>
        <p:spPr bwMode="auto">
          <a:xfrm flipH="1">
            <a:off x="11839575" y="5143500"/>
            <a:ext cx="95250" cy="158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Gerader Verbinder 118">
            <a:extLst>
              <a:ext uri="{FF2B5EF4-FFF2-40B4-BE49-F238E27FC236}">
                <a16:creationId xmlns:a16="http://schemas.microsoft.com/office/drawing/2014/main" id="{F5ECDEBA-43BF-4680-A95F-C24EC6C81CDC}"/>
              </a:ext>
            </a:extLst>
          </p:cNvPr>
          <p:cNvCxnSpPr/>
          <p:nvPr>
            <p:custDataLst>
              <p:tags r:id="rId21"/>
            </p:custDataLst>
          </p:nvPr>
        </p:nvCxnSpPr>
        <p:spPr bwMode="auto">
          <a:xfrm>
            <a:off x="11202988" y="5143500"/>
            <a:ext cx="95250" cy="920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0" name="Textplatzhalter 2">
            <a:extLst>
              <a:ext uri="{FF2B5EF4-FFF2-40B4-BE49-F238E27FC236}">
                <a16:creationId xmlns:a16="http://schemas.microsoft.com/office/drawing/2014/main" id="{C2D28958-104A-49C9-B9BB-8A326998FB4F}"/>
              </a:ext>
            </a:extLst>
          </p:cNvPr>
          <p:cNvSpPr>
            <a:spLocks noGrp="1"/>
          </p:cNvSpPr>
          <p:nvPr>
            <p:custDataLst>
              <p:tags r:id="rId22"/>
            </p:custDataLst>
          </p:nvPr>
        </p:nvSpPr>
        <p:spPr bwMode="auto">
          <a:xfrm>
            <a:off x="7569200"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1E0F2D1F-06FA-4E5A-8382-FADD4DDDAB2D}" type="datetime'''''''2''0''''''''''''''''''''''''''''''''''''2''0'''''''">
              <a:rPr lang="de-DE" altLang="en-US" sz="1800" smtClean="0">
                <a:solidFill>
                  <a:srgbClr val="1C5DAB"/>
                </a:solidFill>
                <a:latin typeface="+mn-lt"/>
                <a:cs typeface="+mn-cs"/>
              </a:rPr>
              <a:pPr/>
              <a:t>2020</a:t>
            </a:fld>
            <a:endParaRPr lang="en-US" sz="1800">
              <a:solidFill>
                <a:srgbClr val="1C5DAB"/>
              </a:solidFill>
              <a:latin typeface="+mn-lt"/>
              <a:cs typeface="+mn-cs"/>
              <a:sym typeface="+mn-lt"/>
            </a:endParaRPr>
          </a:p>
        </p:txBody>
      </p:sp>
      <p:sp>
        <p:nvSpPr>
          <p:cNvPr id="121" name="Textplatzhalter 2">
            <a:extLst>
              <a:ext uri="{FF2B5EF4-FFF2-40B4-BE49-F238E27FC236}">
                <a16:creationId xmlns:a16="http://schemas.microsoft.com/office/drawing/2014/main" id="{1165EC9D-FF3E-44CF-B9D0-DD82D9A8C463}"/>
              </a:ext>
            </a:extLst>
          </p:cNvPr>
          <p:cNvSpPr>
            <a:spLocks noGrp="1"/>
          </p:cNvSpPr>
          <p:nvPr>
            <p:custDataLst>
              <p:tags r:id="rId23"/>
            </p:custDataLst>
          </p:nvPr>
        </p:nvSpPr>
        <p:spPr bwMode="auto">
          <a:xfrm>
            <a:off x="8815388"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FFFAFE22-1832-48DC-BD8F-8FEAD95D7D52}" type="datetime'''''''2''''''''03''''''''''''''''''''''''''0'">
              <a:rPr lang="de-DE" altLang="en-US" sz="1800" smtClean="0">
                <a:solidFill>
                  <a:srgbClr val="1C5DAB"/>
                </a:solidFill>
                <a:latin typeface="+mn-lt"/>
                <a:cs typeface="+mn-cs"/>
              </a:rPr>
              <a:pPr/>
              <a:t>2030</a:t>
            </a:fld>
            <a:endParaRPr lang="en-US" sz="1800">
              <a:solidFill>
                <a:srgbClr val="1C5DAB"/>
              </a:solidFill>
              <a:latin typeface="+mn-lt"/>
              <a:cs typeface="+mn-cs"/>
              <a:sym typeface="+mn-lt"/>
            </a:endParaRPr>
          </a:p>
        </p:txBody>
      </p:sp>
      <p:sp>
        <p:nvSpPr>
          <p:cNvPr id="122" name="Textplatzhalter 2">
            <a:extLst>
              <a:ext uri="{FF2B5EF4-FFF2-40B4-BE49-F238E27FC236}">
                <a16:creationId xmlns:a16="http://schemas.microsoft.com/office/drawing/2014/main" id="{56E0D64A-6549-45E0-889C-F9733D8BE7FD}"/>
              </a:ext>
            </a:extLst>
          </p:cNvPr>
          <p:cNvSpPr>
            <a:spLocks noGrp="1"/>
          </p:cNvSpPr>
          <p:nvPr>
            <p:custDataLst>
              <p:tags r:id="rId24"/>
            </p:custDataLst>
          </p:nvPr>
        </p:nvSpPr>
        <p:spPr bwMode="auto">
          <a:xfrm>
            <a:off x="10061575"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88B2CCF9-EF24-4C6F-939C-BE05D2FB9112}" type="datetime'''''''''2''''''0''''''''''''''''''''4''''''0'''''''''''">
              <a:rPr lang="de-DE" altLang="en-US" sz="1800" smtClean="0">
                <a:solidFill>
                  <a:srgbClr val="1C5DAB"/>
                </a:solidFill>
                <a:latin typeface="+mn-lt"/>
                <a:cs typeface="+mn-cs"/>
              </a:rPr>
              <a:pPr/>
              <a:t>2040</a:t>
            </a:fld>
            <a:endParaRPr lang="en-US" sz="1800">
              <a:solidFill>
                <a:srgbClr val="1C5DAB"/>
              </a:solidFill>
              <a:latin typeface="+mn-lt"/>
              <a:cs typeface="+mn-cs"/>
              <a:sym typeface="+mn-lt"/>
            </a:endParaRPr>
          </a:p>
        </p:txBody>
      </p:sp>
      <p:sp>
        <p:nvSpPr>
          <p:cNvPr id="123" name="Textplatzhalter 2">
            <a:extLst>
              <a:ext uri="{FF2B5EF4-FFF2-40B4-BE49-F238E27FC236}">
                <a16:creationId xmlns:a16="http://schemas.microsoft.com/office/drawing/2014/main" id="{4A1B5CD0-BF66-4543-B22D-47D69AF72412}"/>
              </a:ext>
            </a:extLst>
          </p:cNvPr>
          <p:cNvSpPr>
            <a:spLocks noGrp="1"/>
          </p:cNvSpPr>
          <p:nvPr>
            <p:custDataLst>
              <p:tags r:id="rId25"/>
            </p:custDataLst>
          </p:nvPr>
        </p:nvSpPr>
        <p:spPr bwMode="auto">
          <a:xfrm>
            <a:off x="11307763"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E89AD81C-40C9-4E59-A569-72A2D4F409B2}" type="datetime'''2''''''''''''''''''''''''''0''''50'''''''''''">
              <a:rPr lang="de-DE" altLang="en-US" sz="1800" smtClean="0">
                <a:solidFill>
                  <a:srgbClr val="1C5DAB"/>
                </a:solidFill>
                <a:latin typeface="+mn-lt"/>
                <a:cs typeface="+mn-cs"/>
              </a:rPr>
              <a:pPr/>
              <a:t>2050</a:t>
            </a:fld>
            <a:endParaRPr lang="en-US" sz="1800" dirty="0">
              <a:solidFill>
                <a:srgbClr val="1C5DAB"/>
              </a:solidFill>
              <a:latin typeface="+mn-lt"/>
              <a:cs typeface="+mn-cs"/>
              <a:sym typeface="+mn-lt"/>
            </a:endParaRPr>
          </a:p>
        </p:txBody>
      </p:sp>
      <p:grpSp>
        <p:nvGrpSpPr>
          <p:cNvPr id="124" name="Group 1038">
            <a:extLst>
              <a:ext uri="{FF2B5EF4-FFF2-40B4-BE49-F238E27FC236}">
                <a16:creationId xmlns:a16="http://schemas.microsoft.com/office/drawing/2014/main" id="{B5AD9326-7564-45F8-926D-55B6C9F21FBD}"/>
              </a:ext>
            </a:extLst>
          </p:cNvPr>
          <p:cNvGrpSpPr>
            <a:grpSpLocks noChangeAspect="1"/>
          </p:cNvGrpSpPr>
          <p:nvPr/>
        </p:nvGrpSpPr>
        <p:grpSpPr>
          <a:xfrm>
            <a:off x="4648199" y="1333500"/>
            <a:ext cx="780296" cy="547688"/>
            <a:chOff x="9199450" y="2275026"/>
            <a:chExt cx="324697" cy="227905"/>
          </a:xfrm>
        </p:grpSpPr>
        <mc:AlternateContent xmlns:mc="http://schemas.openxmlformats.org/markup-compatibility/2006" xmlns:a14="http://schemas.microsoft.com/office/drawing/2010/main">
          <mc:Choice Requires="a14">
            <p:sp>
              <p:nvSpPr>
                <p:cNvPr id="125" name="Oval 15">
                  <a:extLst>
                    <a:ext uri="{FF2B5EF4-FFF2-40B4-BE49-F238E27FC236}">
                      <a16:creationId xmlns:a16="http://schemas.microsoft.com/office/drawing/2014/main" id="{2990C926-2F4D-4188-A80D-2D308ED20BF6}"/>
                    </a:ext>
                  </a:extLst>
                </p:cNvPr>
                <p:cNvSpPr/>
                <p:nvPr/>
              </p:nvSpPr>
              <p:spPr>
                <a:xfrm>
                  <a:off x="9199450" y="2275026"/>
                  <a:ext cx="180000" cy="180000"/>
                </a:xfrm>
                <a:prstGeom prst="ellipse">
                  <a:avLst/>
                </a:prstGeom>
                <a:solidFill>
                  <a:srgbClr val="00AAAD"/>
                </a:solidFill>
                <a:ln w="6350">
                  <a:solidFill>
                    <a:srgbClr val="D9D9D9"/>
                  </a:solidFill>
                </a:ln>
              </p:spPr>
              <p:txBody>
                <a:bodyPr vert="horz" wrap="none" lIns="216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2800" i="1" dirty="0">
                            <a:solidFill>
                              <a:srgbClr val="FFFFFF"/>
                            </a:solidFill>
                            <a:latin typeface="Cambria Math" panose="02040503050406030204" pitchFamily="18" charset="0"/>
                          </a:rPr>
                          <m:t>𝐻</m:t>
                        </m:r>
                      </m:oMath>
                    </m:oMathPara>
                  </a14:m>
                  <a:endParaRPr kumimoji="0" lang="en-US" sz="28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0" name="Oval 15">
                  <a:extLst>
                    <a:ext uri="{FF2B5EF4-FFF2-40B4-BE49-F238E27FC236}">
                      <a16:creationId xmlns:a16="http://schemas.microsoft.com/office/drawing/2014/main" id="{968D3340-5BEC-40EB-883C-E8FA47CC93AA}"/>
                    </a:ext>
                  </a:extLst>
                </p:cNvPr>
                <p:cNvSpPr>
                  <a:spLocks noRot="1" noChangeAspect="1" noMove="1" noResize="1" noEditPoints="1" noAdjustHandles="1" noChangeArrowheads="1" noChangeShapeType="1" noTextEdit="1"/>
                </p:cNvSpPr>
                <p:nvPr/>
              </p:nvSpPr>
              <p:spPr>
                <a:xfrm>
                  <a:off x="9199450" y="2275026"/>
                  <a:ext cx="180000" cy="180000"/>
                </a:xfrm>
                <a:prstGeom prst="ellipse">
                  <a:avLst/>
                </a:prstGeom>
                <a:blipFill>
                  <a:blip r:embed="rId42"/>
                  <a:stretch>
                    <a:fillRect/>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6" name="Oval 1036">
                  <a:extLst>
                    <a:ext uri="{FF2B5EF4-FFF2-40B4-BE49-F238E27FC236}">
                      <a16:creationId xmlns:a16="http://schemas.microsoft.com/office/drawing/2014/main" id="{16C11EEF-9FC6-4F1E-8AF2-E7A4F80421F3}"/>
                    </a:ext>
                  </a:extLst>
                </p:cNvPr>
                <p:cNvSpPr/>
                <p:nvPr/>
              </p:nvSpPr>
              <p:spPr>
                <a:xfrm>
                  <a:off x="9344147" y="2322931"/>
                  <a:ext cx="180000" cy="180000"/>
                </a:xfrm>
                <a:prstGeom prst="ellipse">
                  <a:avLst/>
                </a:prstGeom>
                <a:solidFill>
                  <a:srgbClr val="00AAAD"/>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2800" i="1" dirty="0">
                            <a:solidFill>
                              <a:srgbClr val="FFFFFF"/>
                            </a:solidFill>
                            <a:latin typeface="Cambria Math" panose="02040503050406030204" pitchFamily="18" charset="0"/>
                          </a:rPr>
                          <m:t>𝐻</m:t>
                        </m:r>
                      </m:oMath>
                    </m:oMathPara>
                  </a14:m>
                  <a:endParaRPr lang="en-US" sz="2800" i="1" dirty="0">
                    <a:solidFill>
                      <a:srgbClr val="FFFFFF"/>
                    </a:solidFill>
                    <a:latin typeface="Cambria Math" panose="02040503050406030204" pitchFamily="18" charset="0"/>
                    <a:sym typeface="Segoe UI" panose="020B0502040204020203" pitchFamily="34" charset="0"/>
                  </a:endParaRPr>
                </a:p>
              </p:txBody>
            </p:sp>
          </mc:Choice>
          <mc:Fallback xmlns="">
            <p:sp>
              <p:nvSpPr>
                <p:cNvPr id="411" name="Oval 1036">
                  <a:extLst>
                    <a:ext uri="{FF2B5EF4-FFF2-40B4-BE49-F238E27FC236}">
                      <a16:creationId xmlns:a16="http://schemas.microsoft.com/office/drawing/2014/main" id="{ACD67B14-8BD4-41B2-9B14-5C30B4C786FB}"/>
                    </a:ext>
                  </a:extLst>
                </p:cNvPr>
                <p:cNvSpPr>
                  <a:spLocks noRot="1" noChangeAspect="1" noMove="1" noResize="1" noEditPoints="1" noAdjustHandles="1" noChangeArrowheads="1" noChangeShapeType="1" noTextEdit="1"/>
                </p:cNvSpPr>
                <p:nvPr/>
              </p:nvSpPr>
              <p:spPr>
                <a:xfrm>
                  <a:off x="9344147" y="2322931"/>
                  <a:ext cx="180000" cy="180000"/>
                </a:xfrm>
                <a:prstGeom prst="ellipse">
                  <a:avLst/>
                </a:prstGeom>
                <a:blipFill>
                  <a:blip r:embed="rId43"/>
                  <a:stretch>
                    <a:fillRect/>
                  </a:stretch>
                </a:blipFill>
                <a:ln w="6350">
                  <a:solidFill>
                    <a:srgbClr val="D9D9D9"/>
                  </a:solidFill>
                </a:ln>
              </p:spPr>
              <p:txBody>
                <a:bodyPr/>
                <a:lstStyle/>
                <a:p>
                  <a:r>
                    <a:rPr lang="de-DE">
                      <a:noFill/>
                    </a:rPr>
                    <a:t> </a:t>
                  </a:r>
                </a:p>
              </p:txBody>
            </p:sp>
          </mc:Fallback>
        </mc:AlternateContent>
      </p:grpSp>
      <p:grpSp>
        <p:nvGrpSpPr>
          <p:cNvPr id="127" name="Gruppieren 126">
            <a:extLst>
              <a:ext uri="{FF2B5EF4-FFF2-40B4-BE49-F238E27FC236}">
                <a16:creationId xmlns:a16="http://schemas.microsoft.com/office/drawing/2014/main" id="{398E5FA6-E5BA-4C6B-99B3-34BCA918567B}"/>
              </a:ext>
            </a:extLst>
          </p:cNvPr>
          <p:cNvGrpSpPr>
            <a:grpSpLocks noChangeAspect="1"/>
          </p:cNvGrpSpPr>
          <p:nvPr/>
        </p:nvGrpSpPr>
        <p:grpSpPr>
          <a:xfrm>
            <a:off x="10237789" y="1077913"/>
            <a:ext cx="1396763" cy="989013"/>
            <a:chOff x="8624603" y="1546439"/>
            <a:chExt cx="1714286" cy="1213843"/>
          </a:xfrm>
        </p:grpSpPr>
        <mc:AlternateContent xmlns:mc="http://schemas.openxmlformats.org/markup-compatibility/2006" xmlns:a14="http://schemas.microsoft.com/office/drawing/2010/main">
          <mc:Choice Requires="a14">
            <p:sp>
              <p:nvSpPr>
                <p:cNvPr id="128" name="Oval 1036">
                  <a:extLst>
                    <a:ext uri="{FF2B5EF4-FFF2-40B4-BE49-F238E27FC236}">
                      <a16:creationId xmlns:a16="http://schemas.microsoft.com/office/drawing/2014/main" id="{DFCFD651-B33D-4929-BC9B-E18B65008063}"/>
                    </a:ext>
                  </a:extLst>
                </p:cNvPr>
                <p:cNvSpPr/>
                <p:nvPr/>
              </p:nvSpPr>
              <p:spPr bwMode="auto">
                <a:xfrm>
                  <a:off x="9189381" y="1546439"/>
                  <a:ext cx="432002" cy="432000"/>
                </a:xfrm>
                <a:prstGeom prst="ellipse">
                  <a:avLst/>
                </a:prstGeom>
                <a:solidFill>
                  <a:srgbClr val="4DB848"/>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2000" i="1" dirty="0">
                            <a:solidFill>
                              <a:srgbClr val="FFFFFF"/>
                            </a:solidFill>
                            <a:latin typeface="Cambria Math" panose="02040503050406030204" pitchFamily="18" charset="0"/>
                          </a:rPr>
                          <m:t>𝐻</m:t>
                        </m:r>
                      </m:oMath>
                    </m:oMathPara>
                  </a14:m>
                  <a:endParaRPr lang="en-US" sz="2000" i="1" dirty="0">
                    <a:solidFill>
                      <a:srgbClr val="FFFFFF"/>
                    </a:solidFill>
                    <a:latin typeface="Cambria Math" panose="02040503050406030204" pitchFamily="18" charset="0"/>
                    <a:sym typeface="Segoe UI" panose="020B0502040204020203" pitchFamily="34" charset="0"/>
                  </a:endParaRPr>
                </a:p>
              </p:txBody>
            </p:sp>
          </mc:Choice>
          <mc:Fallback xmlns="">
            <p:sp>
              <p:nvSpPr>
                <p:cNvPr id="420" name="Oval 1036">
                  <a:extLst>
                    <a:ext uri="{FF2B5EF4-FFF2-40B4-BE49-F238E27FC236}">
                      <a16:creationId xmlns:a16="http://schemas.microsoft.com/office/drawing/2014/main" id="{C81EAA2B-A328-485C-92D9-6111C607A222}"/>
                    </a:ext>
                  </a:extLst>
                </p:cNvPr>
                <p:cNvSpPr>
                  <a:spLocks noRot="1" noChangeAspect="1" noMove="1" noResize="1" noEditPoints="1" noAdjustHandles="1" noChangeArrowheads="1" noChangeShapeType="1" noTextEdit="1"/>
                </p:cNvSpPr>
                <p:nvPr/>
              </p:nvSpPr>
              <p:spPr bwMode="auto">
                <a:xfrm>
                  <a:off x="9189381" y="1546439"/>
                  <a:ext cx="432002" cy="432000"/>
                </a:xfrm>
                <a:prstGeom prst="ellipse">
                  <a:avLst/>
                </a:prstGeom>
                <a:blipFill>
                  <a:blip r:embed="rId44"/>
                  <a:stretch>
                    <a:fillRect r="-6780"/>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9" name="Oval 15">
                  <a:extLst>
                    <a:ext uri="{FF2B5EF4-FFF2-40B4-BE49-F238E27FC236}">
                      <a16:creationId xmlns:a16="http://schemas.microsoft.com/office/drawing/2014/main" id="{38B94C8C-0235-482D-8795-8404B5F62773}"/>
                    </a:ext>
                  </a:extLst>
                </p:cNvPr>
                <p:cNvSpPr>
                  <a:spLocks noChangeAspect="1"/>
                </p:cNvSpPr>
                <p:nvPr/>
              </p:nvSpPr>
              <p:spPr bwMode="auto">
                <a:xfrm>
                  <a:off x="8793371" y="1793660"/>
                  <a:ext cx="720002" cy="720000"/>
                </a:xfrm>
                <a:prstGeom prst="ellipse">
                  <a:avLst/>
                </a:prstGeom>
                <a:solidFill>
                  <a:srgbClr val="4DB848"/>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4000" b="0" i="1" dirty="0" smtClean="0">
                            <a:solidFill>
                              <a:srgbClr val="FFFFFF"/>
                            </a:solidFill>
                            <a:latin typeface="Cambria Math" panose="02040503050406030204" pitchFamily="18" charset="0"/>
                          </a:rPr>
                          <m:t>𝐶</m:t>
                        </m:r>
                      </m:oMath>
                    </m:oMathPara>
                  </a14:m>
                  <a:endParaRPr kumimoji="0" lang="en-US" sz="40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8" name="Oval 15">
                  <a:extLst>
                    <a:ext uri="{FF2B5EF4-FFF2-40B4-BE49-F238E27FC236}">
                      <a16:creationId xmlns:a16="http://schemas.microsoft.com/office/drawing/2014/main" id="{4CA551D0-7364-4E34-9D8D-429FFFAD36E7}"/>
                    </a:ext>
                  </a:extLst>
                </p:cNvPr>
                <p:cNvSpPr>
                  <a:spLocks noRot="1" noChangeAspect="1" noMove="1" noResize="1" noEditPoints="1" noAdjustHandles="1" noChangeArrowheads="1" noChangeShapeType="1" noTextEdit="1"/>
                </p:cNvSpPr>
                <p:nvPr/>
              </p:nvSpPr>
              <p:spPr bwMode="auto">
                <a:xfrm>
                  <a:off x="8793371" y="1793660"/>
                  <a:ext cx="720002" cy="720000"/>
                </a:xfrm>
                <a:prstGeom prst="ellipse">
                  <a:avLst/>
                </a:prstGeom>
                <a:blipFill>
                  <a:blip r:embed="rId45"/>
                  <a:stretch>
                    <a:fillRect/>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0" name="Oval 15">
                  <a:extLst>
                    <a:ext uri="{FF2B5EF4-FFF2-40B4-BE49-F238E27FC236}">
                      <a16:creationId xmlns:a16="http://schemas.microsoft.com/office/drawing/2014/main" id="{0F7EF2D1-A399-43B4-8273-BD80EA516BBB}"/>
                    </a:ext>
                  </a:extLst>
                </p:cNvPr>
                <p:cNvSpPr>
                  <a:spLocks noChangeAspect="1"/>
                </p:cNvSpPr>
                <p:nvPr/>
              </p:nvSpPr>
              <p:spPr bwMode="auto">
                <a:xfrm>
                  <a:off x="9307791" y="2040282"/>
                  <a:ext cx="720002" cy="720000"/>
                </a:xfrm>
                <a:prstGeom prst="ellipse">
                  <a:avLst/>
                </a:prstGeom>
                <a:solidFill>
                  <a:srgbClr val="4DB848"/>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4000" b="0" i="1" dirty="0" smtClean="0">
                            <a:solidFill>
                              <a:srgbClr val="FFFFFF"/>
                            </a:solidFill>
                            <a:latin typeface="Cambria Math" panose="02040503050406030204" pitchFamily="18" charset="0"/>
                          </a:rPr>
                          <m:t>𝑂</m:t>
                        </m:r>
                      </m:oMath>
                    </m:oMathPara>
                  </a14:m>
                  <a:endParaRPr kumimoji="0" lang="en-US" sz="28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9" name="Oval 15">
                  <a:extLst>
                    <a:ext uri="{FF2B5EF4-FFF2-40B4-BE49-F238E27FC236}">
                      <a16:creationId xmlns:a16="http://schemas.microsoft.com/office/drawing/2014/main" id="{0964067A-A2EB-4791-B9F8-0EED598A93D0}"/>
                    </a:ext>
                  </a:extLst>
                </p:cNvPr>
                <p:cNvSpPr>
                  <a:spLocks noRot="1" noChangeAspect="1" noMove="1" noResize="1" noEditPoints="1" noAdjustHandles="1" noChangeArrowheads="1" noChangeShapeType="1" noTextEdit="1"/>
                </p:cNvSpPr>
                <p:nvPr/>
              </p:nvSpPr>
              <p:spPr bwMode="auto">
                <a:xfrm>
                  <a:off x="9307791" y="2040282"/>
                  <a:ext cx="720002" cy="720000"/>
                </a:xfrm>
                <a:prstGeom prst="ellipse">
                  <a:avLst/>
                </a:prstGeom>
                <a:blipFill>
                  <a:blip r:embed="rId46"/>
                  <a:stretch>
                    <a:fillRect/>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1" name="Oval 15">
                  <a:extLst>
                    <a:ext uri="{FF2B5EF4-FFF2-40B4-BE49-F238E27FC236}">
                      <a16:creationId xmlns:a16="http://schemas.microsoft.com/office/drawing/2014/main" id="{96E0CB25-F26E-4792-90D0-E85259E326E9}"/>
                    </a:ext>
                  </a:extLst>
                </p:cNvPr>
                <p:cNvSpPr/>
                <p:nvPr/>
              </p:nvSpPr>
              <p:spPr bwMode="auto">
                <a:xfrm>
                  <a:off x="8660769" y="2309448"/>
                  <a:ext cx="432002" cy="432000"/>
                </a:xfrm>
                <a:prstGeom prst="ellipse">
                  <a:avLst/>
                </a:prstGeom>
                <a:solidFill>
                  <a:srgbClr val="4DB848"/>
                </a:solidFill>
                <a:ln w="6350">
                  <a:solidFill>
                    <a:srgbClr val="D9D9D9"/>
                  </a:solidFill>
                </a:ln>
              </p:spPr>
              <p:txBody>
                <a:bodyPr vert="horz" wrap="none" lIns="216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2000" i="1" dirty="0">
                            <a:solidFill>
                              <a:srgbClr val="FFFFFF"/>
                            </a:solidFill>
                            <a:latin typeface="Cambria Math" panose="02040503050406030204" pitchFamily="18" charset="0"/>
                          </a:rPr>
                          <m:t>𝐻</m:t>
                        </m:r>
                      </m:oMath>
                    </m:oMathPara>
                  </a14:m>
                  <a:endParaRPr kumimoji="0" lang="en-US" sz="20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21" name="Oval 15">
                  <a:extLst>
                    <a:ext uri="{FF2B5EF4-FFF2-40B4-BE49-F238E27FC236}">
                      <a16:creationId xmlns:a16="http://schemas.microsoft.com/office/drawing/2014/main" id="{D93D90AB-8657-444F-9979-D74030B5EBC9}"/>
                    </a:ext>
                  </a:extLst>
                </p:cNvPr>
                <p:cNvSpPr>
                  <a:spLocks noRot="1" noChangeAspect="1" noMove="1" noResize="1" noEditPoints="1" noAdjustHandles="1" noChangeArrowheads="1" noChangeShapeType="1" noTextEdit="1"/>
                </p:cNvSpPr>
                <p:nvPr/>
              </p:nvSpPr>
              <p:spPr bwMode="auto">
                <a:xfrm>
                  <a:off x="8660769" y="2309448"/>
                  <a:ext cx="432002" cy="432000"/>
                </a:xfrm>
                <a:prstGeom prst="ellipse">
                  <a:avLst/>
                </a:prstGeom>
                <a:blipFill>
                  <a:blip r:embed="rId47"/>
                  <a:stretch>
                    <a:fillRect r="-5085"/>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2" name="Oval 1036">
                  <a:extLst>
                    <a:ext uri="{FF2B5EF4-FFF2-40B4-BE49-F238E27FC236}">
                      <a16:creationId xmlns:a16="http://schemas.microsoft.com/office/drawing/2014/main" id="{1A2A81DE-074A-4A19-9E13-B901636EDEB2}"/>
                    </a:ext>
                  </a:extLst>
                </p:cNvPr>
                <p:cNvSpPr/>
                <p:nvPr/>
              </p:nvSpPr>
              <p:spPr bwMode="auto">
                <a:xfrm>
                  <a:off x="9906887" y="2221295"/>
                  <a:ext cx="432002" cy="432000"/>
                </a:xfrm>
                <a:prstGeom prst="ellipse">
                  <a:avLst/>
                </a:prstGeom>
                <a:solidFill>
                  <a:srgbClr val="4DB848"/>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2000" i="1" dirty="0">
                            <a:solidFill>
                              <a:srgbClr val="FFFFFF"/>
                            </a:solidFill>
                            <a:latin typeface="Cambria Math" panose="02040503050406030204" pitchFamily="18" charset="0"/>
                          </a:rPr>
                          <m:t>𝐻</m:t>
                        </m:r>
                      </m:oMath>
                    </m:oMathPara>
                  </a14:m>
                  <a:endParaRPr lang="en-US" sz="2000" i="1" dirty="0">
                    <a:solidFill>
                      <a:srgbClr val="FFFFFF"/>
                    </a:solidFill>
                    <a:latin typeface="Cambria Math" panose="02040503050406030204" pitchFamily="18" charset="0"/>
                    <a:sym typeface="Segoe UI" panose="020B0502040204020203" pitchFamily="34" charset="0"/>
                  </a:endParaRPr>
                </a:p>
              </p:txBody>
            </p:sp>
          </mc:Choice>
          <mc:Fallback xmlns="">
            <p:sp>
              <p:nvSpPr>
                <p:cNvPr id="422" name="Oval 1036">
                  <a:extLst>
                    <a:ext uri="{FF2B5EF4-FFF2-40B4-BE49-F238E27FC236}">
                      <a16:creationId xmlns:a16="http://schemas.microsoft.com/office/drawing/2014/main" id="{100E6060-C980-4E49-B59F-DB3C7D8FA9D3}"/>
                    </a:ext>
                  </a:extLst>
                </p:cNvPr>
                <p:cNvSpPr>
                  <a:spLocks noRot="1" noChangeAspect="1" noMove="1" noResize="1" noEditPoints="1" noAdjustHandles="1" noChangeArrowheads="1" noChangeShapeType="1" noTextEdit="1"/>
                </p:cNvSpPr>
                <p:nvPr/>
              </p:nvSpPr>
              <p:spPr bwMode="auto">
                <a:xfrm>
                  <a:off x="9906887" y="2221295"/>
                  <a:ext cx="432002" cy="432000"/>
                </a:xfrm>
                <a:prstGeom prst="ellipse">
                  <a:avLst/>
                </a:prstGeom>
                <a:blipFill>
                  <a:blip r:embed="rId48"/>
                  <a:stretch>
                    <a:fillRect r="-6780"/>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3" name="Oval 1036">
                  <a:extLst>
                    <a:ext uri="{FF2B5EF4-FFF2-40B4-BE49-F238E27FC236}">
                      <a16:creationId xmlns:a16="http://schemas.microsoft.com/office/drawing/2014/main" id="{64C03B5C-E451-478A-9283-002B913DB115}"/>
                    </a:ext>
                  </a:extLst>
                </p:cNvPr>
                <p:cNvSpPr/>
                <p:nvPr/>
              </p:nvSpPr>
              <p:spPr bwMode="auto">
                <a:xfrm>
                  <a:off x="8624603" y="1644770"/>
                  <a:ext cx="432002" cy="432000"/>
                </a:xfrm>
                <a:prstGeom prst="ellipse">
                  <a:avLst/>
                </a:prstGeom>
                <a:solidFill>
                  <a:srgbClr val="4DB848"/>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2000" i="1" dirty="0">
                            <a:solidFill>
                              <a:srgbClr val="FFFFFF"/>
                            </a:solidFill>
                            <a:latin typeface="Cambria Math" panose="02040503050406030204" pitchFamily="18" charset="0"/>
                          </a:rPr>
                          <m:t>𝐻</m:t>
                        </m:r>
                      </m:oMath>
                    </m:oMathPara>
                  </a14:m>
                  <a:endParaRPr lang="en-US" sz="2000" i="1" dirty="0">
                    <a:solidFill>
                      <a:srgbClr val="FFFFFF"/>
                    </a:solidFill>
                    <a:latin typeface="Cambria Math" panose="02040503050406030204" pitchFamily="18" charset="0"/>
                    <a:sym typeface="Segoe UI" panose="020B0502040204020203" pitchFamily="34" charset="0"/>
                  </a:endParaRPr>
                </a:p>
              </p:txBody>
            </p:sp>
          </mc:Choice>
          <mc:Fallback xmlns="">
            <p:sp>
              <p:nvSpPr>
                <p:cNvPr id="423" name="Oval 1036">
                  <a:extLst>
                    <a:ext uri="{FF2B5EF4-FFF2-40B4-BE49-F238E27FC236}">
                      <a16:creationId xmlns:a16="http://schemas.microsoft.com/office/drawing/2014/main" id="{CC7197A8-21D7-4A61-AC46-7E05B8FEF35B}"/>
                    </a:ext>
                  </a:extLst>
                </p:cNvPr>
                <p:cNvSpPr>
                  <a:spLocks noRot="1" noChangeAspect="1" noMove="1" noResize="1" noEditPoints="1" noAdjustHandles="1" noChangeArrowheads="1" noChangeShapeType="1" noTextEdit="1"/>
                </p:cNvSpPr>
                <p:nvPr/>
              </p:nvSpPr>
              <p:spPr bwMode="auto">
                <a:xfrm>
                  <a:off x="8624603" y="1644770"/>
                  <a:ext cx="432002" cy="432000"/>
                </a:xfrm>
                <a:prstGeom prst="ellipse">
                  <a:avLst/>
                </a:prstGeom>
                <a:blipFill>
                  <a:blip r:embed="rId49"/>
                  <a:stretch>
                    <a:fillRect r="-6780"/>
                  </a:stretch>
                </a:blipFill>
                <a:ln w="6350">
                  <a:solidFill>
                    <a:srgbClr val="D9D9D9"/>
                  </a:solidFill>
                </a:ln>
              </p:spPr>
              <p:txBody>
                <a:bodyPr/>
                <a:lstStyle/>
                <a:p>
                  <a:r>
                    <a:rPr lang="de-DE">
                      <a:noFill/>
                    </a:rPr>
                    <a:t> </a:t>
                  </a:r>
                </a:p>
              </p:txBody>
            </p:sp>
          </mc:Fallback>
        </mc:AlternateContent>
      </p:grpSp>
      <p:grpSp>
        <p:nvGrpSpPr>
          <p:cNvPr id="134" name="Gruppieren 133">
            <a:extLst>
              <a:ext uri="{FF2B5EF4-FFF2-40B4-BE49-F238E27FC236}">
                <a16:creationId xmlns:a16="http://schemas.microsoft.com/office/drawing/2014/main" id="{4E6663FE-8D9E-42BB-8953-32BEE37217C5}"/>
              </a:ext>
            </a:extLst>
          </p:cNvPr>
          <p:cNvGrpSpPr>
            <a:grpSpLocks noChangeAspect="1"/>
          </p:cNvGrpSpPr>
          <p:nvPr/>
        </p:nvGrpSpPr>
        <p:grpSpPr>
          <a:xfrm>
            <a:off x="-1588" y="4452938"/>
            <a:ext cx="1060450" cy="1060450"/>
            <a:chOff x="10351668" y="660506"/>
            <a:chExt cx="706604" cy="706604"/>
          </a:xfrm>
          <a:solidFill>
            <a:schemeClr val="bg1"/>
          </a:solidFill>
        </p:grpSpPr>
        <p:pic>
          <p:nvPicPr>
            <p:cNvPr id="135" name="Grafik 134" descr="LKW">
              <a:extLst>
                <a:ext uri="{FF2B5EF4-FFF2-40B4-BE49-F238E27FC236}">
                  <a16:creationId xmlns:a16="http://schemas.microsoft.com/office/drawing/2014/main" id="{76D1228B-3C78-4424-9E9A-B2781C20D5A0}"/>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bwMode="auto">
            <a:xfrm flipH="1">
              <a:off x="10351668" y="660506"/>
              <a:ext cx="706604" cy="706604"/>
            </a:xfrm>
            <a:prstGeom prst="rect">
              <a:avLst/>
            </a:prstGeom>
          </p:spPr>
        </p:pic>
        <p:grpSp>
          <p:nvGrpSpPr>
            <p:cNvPr id="136" name="Gruppieren 300">
              <a:extLst>
                <a:ext uri="{FF2B5EF4-FFF2-40B4-BE49-F238E27FC236}">
                  <a16:creationId xmlns:a16="http://schemas.microsoft.com/office/drawing/2014/main" id="{CF62C5A9-D286-4893-84F2-0829663109FB}"/>
                </a:ext>
              </a:extLst>
            </p:cNvPr>
            <p:cNvGrpSpPr>
              <a:grpSpLocks noChangeAspect="1"/>
            </p:cNvGrpSpPr>
            <p:nvPr/>
          </p:nvGrpSpPr>
          <p:grpSpPr bwMode="auto">
            <a:xfrm>
              <a:off x="10613041" y="785371"/>
              <a:ext cx="415886" cy="227995"/>
              <a:chOff x="599972" y="1354668"/>
              <a:chExt cx="1326480" cy="727199"/>
            </a:xfrm>
            <a:grpFill/>
          </p:grpSpPr>
          <p:sp>
            <p:nvSpPr>
              <p:cNvPr id="137" name="Ellipse 301">
                <a:extLst>
                  <a:ext uri="{FF2B5EF4-FFF2-40B4-BE49-F238E27FC236}">
                    <a16:creationId xmlns:a16="http://schemas.microsoft.com/office/drawing/2014/main" id="{A2AC44D4-3DAD-4CE1-A627-92103D4FE182}"/>
                  </a:ext>
                </a:extLst>
              </p:cNvPr>
              <p:cNvSpPr>
                <a:spLocks noChangeAspect="1"/>
              </p:cNvSpPr>
              <p:nvPr/>
            </p:nvSpPr>
            <p:spPr bwMode="auto">
              <a:xfrm>
                <a:off x="599972" y="1354668"/>
                <a:ext cx="1326480" cy="727199"/>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nvGrpSpPr>
              <p:cNvPr id="138" name="Gruppieren 302">
                <a:extLst>
                  <a:ext uri="{FF2B5EF4-FFF2-40B4-BE49-F238E27FC236}">
                    <a16:creationId xmlns:a16="http://schemas.microsoft.com/office/drawing/2014/main" id="{10058E13-132F-42BB-8528-0964661DE2FC}"/>
                  </a:ext>
                </a:extLst>
              </p:cNvPr>
              <p:cNvGrpSpPr>
                <a:grpSpLocks noChangeAspect="1"/>
              </p:cNvGrpSpPr>
              <p:nvPr/>
            </p:nvGrpSpPr>
            <p:grpSpPr bwMode="auto">
              <a:xfrm>
                <a:off x="1006118" y="1460187"/>
                <a:ext cx="538920" cy="540000"/>
                <a:chOff x="1210547" y="1246103"/>
                <a:chExt cx="1438041" cy="1440923"/>
              </a:xfrm>
              <a:grpFill/>
            </p:grpSpPr>
            <p:grpSp>
              <p:nvGrpSpPr>
                <p:cNvPr id="139" name="Gruppieren 303">
                  <a:extLst>
                    <a:ext uri="{FF2B5EF4-FFF2-40B4-BE49-F238E27FC236}">
                      <a16:creationId xmlns:a16="http://schemas.microsoft.com/office/drawing/2014/main" id="{7D2D6EBD-5D3E-47BD-B1A0-28BB01FEEFBE}"/>
                    </a:ext>
                  </a:extLst>
                </p:cNvPr>
                <p:cNvGrpSpPr/>
                <p:nvPr/>
              </p:nvGrpSpPr>
              <p:grpSpPr bwMode="auto">
                <a:xfrm>
                  <a:off x="1838589" y="1246103"/>
                  <a:ext cx="809999" cy="810601"/>
                  <a:chOff x="1838589" y="1184399"/>
                  <a:chExt cx="809999" cy="810601"/>
                </a:xfrm>
                <a:grpFill/>
              </p:grpSpPr>
              <p:sp>
                <p:nvSpPr>
                  <p:cNvPr id="161" name="Stern mit 5 Zacken 316">
                    <a:extLst>
                      <a:ext uri="{FF2B5EF4-FFF2-40B4-BE49-F238E27FC236}">
                        <a16:creationId xmlns:a16="http://schemas.microsoft.com/office/drawing/2014/main" id="{C83A4F67-4887-45DC-A8EE-FA9122A48090}"/>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77" name="Stern mit 5 Zacken 317">
                    <a:extLst>
                      <a:ext uri="{FF2B5EF4-FFF2-40B4-BE49-F238E27FC236}">
                        <a16:creationId xmlns:a16="http://schemas.microsoft.com/office/drawing/2014/main" id="{B561C8CE-6EFD-4159-9EC4-795FD8103187}"/>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78" name="Stern mit 5 Zacken 318">
                    <a:extLst>
                      <a:ext uri="{FF2B5EF4-FFF2-40B4-BE49-F238E27FC236}">
                        <a16:creationId xmlns:a16="http://schemas.microsoft.com/office/drawing/2014/main" id="{B80F1489-618A-4A47-9F85-C1856D9F4E07}"/>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79" name="Stern mit 5 Zacken 319">
                    <a:extLst>
                      <a:ext uri="{FF2B5EF4-FFF2-40B4-BE49-F238E27FC236}">
                        <a16:creationId xmlns:a16="http://schemas.microsoft.com/office/drawing/2014/main" id="{29C1A78B-38DE-4D0B-A142-BA6EE627E3B1}"/>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140" name="Gruppieren 305">
                  <a:extLst>
                    <a:ext uri="{FF2B5EF4-FFF2-40B4-BE49-F238E27FC236}">
                      <a16:creationId xmlns:a16="http://schemas.microsoft.com/office/drawing/2014/main" id="{CCFAE28A-19A8-4485-84C2-50D2C32918DA}"/>
                    </a:ext>
                  </a:extLst>
                </p:cNvPr>
                <p:cNvGrpSpPr/>
                <p:nvPr/>
              </p:nvGrpSpPr>
              <p:grpSpPr bwMode="auto">
                <a:xfrm flipV="1">
                  <a:off x="1838589" y="2194421"/>
                  <a:ext cx="729083" cy="492605"/>
                  <a:chOff x="1838589" y="1184399"/>
                  <a:chExt cx="729083" cy="492605"/>
                </a:xfrm>
                <a:grpFill/>
              </p:grpSpPr>
              <p:sp>
                <p:nvSpPr>
                  <p:cNvPr id="152" name="Stern mit 5 Zacken 313">
                    <a:extLst>
                      <a:ext uri="{FF2B5EF4-FFF2-40B4-BE49-F238E27FC236}">
                        <a16:creationId xmlns:a16="http://schemas.microsoft.com/office/drawing/2014/main" id="{233F4B94-1C08-42C1-A8E8-40B221595760}"/>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53" name="Stern mit 5 Zacken 314">
                    <a:extLst>
                      <a:ext uri="{FF2B5EF4-FFF2-40B4-BE49-F238E27FC236}">
                        <a16:creationId xmlns:a16="http://schemas.microsoft.com/office/drawing/2014/main" id="{6E9AE1F7-E4F2-46AC-ABD9-8C0F95FD0949}"/>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60" name="Stern mit 5 Zacken 315">
                    <a:extLst>
                      <a:ext uri="{FF2B5EF4-FFF2-40B4-BE49-F238E27FC236}">
                        <a16:creationId xmlns:a16="http://schemas.microsoft.com/office/drawing/2014/main" id="{E8D3BF1F-8458-4407-B5CE-C285325F304C}"/>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141" name="Gruppieren 306">
                  <a:extLst>
                    <a:ext uri="{FF2B5EF4-FFF2-40B4-BE49-F238E27FC236}">
                      <a16:creationId xmlns:a16="http://schemas.microsoft.com/office/drawing/2014/main" id="{9DF041AB-49D5-4E66-952C-BBEF4B945821}"/>
                    </a:ext>
                  </a:extLst>
                </p:cNvPr>
                <p:cNvGrpSpPr/>
                <p:nvPr/>
              </p:nvGrpSpPr>
              <p:grpSpPr bwMode="auto">
                <a:xfrm flipH="1" flipV="1">
                  <a:off x="1210547" y="1876422"/>
                  <a:ext cx="490458" cy="732358"/>
                  <a:chOff x="2158130" y="1262641"/>
                  <a:chExt cx="490458" cy="732358"/>
                </a:xfrm>
                <a:grpFill/>
              </p:grpSpPr>
              <p:sp>
                <p:nvSpPr>
                  <p:cNvPr id="149" name="Stern mit 5 Zacken 310">
                    <a:extLst>
                      <a:ext uri="{FF2B5EF4-FFF2-40B4-BE49-F238E27FC236}">
                        <a16:creationId xmlns:a16="http://schemas.microsoft.com/office/drawing/2014/main" id="{FD00D7AB-F15E-45B1-8E74-49D17FF2BA87}"/>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50" name="Stern mit 5 Zacken 311">
                    <a:extLst>
                      <a:ext uri="{FF2B5EF4-FFF2-40B4-BE49-F238E27FC236}">
                        <a16:creationId xmlns:a16="http://schemas.microsoft.com/office/drawing/2014/main" id="{7B5908A8-2D83-48B0-98E2-C13861314B5E}"/>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51" name="Stern mit 5 Zacken 312">
                    <a:extLst>
                      <a:ext uri="{FF2B5EF4-FFF2-40B4-BE49-F238E27FC236}">
                        <a16:creationId xmlns:a16="http://schemas.microsoft.com/office/drawing/2014/main" id="{F2902A05-CCD3-4468-95C1-4D7C1742CD93}"/>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142" name="Gruppieren 307">
                  <a:extLst>
                    <a:ext uri="{FF2B5EF4-FFF2-40B4-BE49-F238E27FC236}">
                      <a16:creationId xmlns:a16="http://schemas.microsoft.com/office/drawing/2014/main" id="{4333FDE2-EC65-450E-98EC-CF0747CABC0E}"/>
                    </a:ext>
                  </a:extLst>
                </p:cNvPr>
                <p:cNvGrpSpPr/>
                <p:nvPr/>
              </p:nvGrpSpPr>
              <p:grpSpPr bwMode="auto">
                <a:xfrm flipH="1">
                  <a:off x="1289456" y="1324064"/>
                  <a:ext cx="409542" cy="414362"/>
                  <a:chOff x="2158130" y="1262641"/>
                  <a:chExt cx="409542" cy="414362"/>
                </a:xfrm>
                <a:grpFill/>
              </p:grpSpPr>
              <p:sp>
                <p:nvSpPr>
                  <p:cNvPr id="146" name="Stern mit 5 Zacken 308">
                    <a:extLst>
                      <a:ext uri="{FF2B5EF4-FFF2-40B4-BE49-F238E27FC236}">
                        <a16:creationId xmlns:a16="http://schemas.microsoft.com/office/drawing/2014/main" id="{1F2002D0-A2AB-4A07-9DB1-257879FD8297}"/>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48" name="Stern mit 5 Zacken 309">
                    <a:extLst>
                      <a:ext uri="{FF2B5EF4-FFF2-40B4-BE49-F238E27FC236}">
                        <a16:creationId xmlns:a16="http://schemas.microsoft.com/office/drawing/2014/main" id="{5C62EC7F-9C4D-4F92-800E-29D7C6987903}"/>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grpSp>
      <p:grpSp>
        <p:nvGrpSpPr>
          <p:cNvPr id="184" name="Gruppieren 183">
            <a:extLst>
              <a:ext uri="{FF2B5EF4-FFF2-40B4-BE49-F238E27FC236}">
                <a16:creationId xmlns:a16="http://schemas.microsoft.com/office/drawing/2014/main" id="{61DE1B34-255B-4A10-8045-AF72A22AC4B9}"/>
              </a:ext>
            </a:extLst>
          </p:cNvPr>
          <p:cNvGrpSpPr>
            <a:grpSpLocks noChangeAspect="1"/>
          </p:cNvGrpSpPr>
          <p:nvPr/>
        </p:nvGrpSpPr>
        <p:grpSpPr>
          <a:xfrm>
            <a:off x="8489950" y="1249363"/>
            <a:ext cx="775707" cy="644525"/>
            <a:chOff x="6498063" y="1749879"/>
            <a:chExt cx="1318282" cy="1095342"/>
          </a:xfrm>
        </p:grpSpPr>
        <mc:AlternateContent xmlns:mc="http://schemas.openxmlformats.org/markup-compatibility/2006" xmlns:a14="http://schemas.microsoft.com/office/drawing/2010/main">
          <mc:Choice Requires="a14">
            <p:sp>
              <p:nvSpPr>
                <p:cNvPr id="185" name="Oval 1036">
                  <a:extLst>
                    <a:ext uri="{FF2B5EF4-FFF2-40B4-BE49-F238E27FC236}">
                      <a16:creationId xmlns:a16="http://schemas.microsoft.com/office/drawing/2014/main" id="{BDF2A8E2-5690-44DC-9946-7A9B5C52DE20}"/>
                    </a:ext>
                  </a:extLst>
                </p:cNvPr>
                <p:cNvSpPr/>
                <p:nvPr/>
              </p:nvSpPr>
              <p:spPr>
                <a:xfrm>
                  <a:off x="7171657" y="2413221"/>
                  <a:ext cx="432002" cy="432000"/>
                </a:xfrm>
                <a:prstGeom prst="ellipse">
                  <a:avLst/>
                </a:prstGeom>
                <a:solidFill>
                  <a:srgbClr val="632562"/>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1600" i="1" dirty="0">
                            <a:solidFill>
                              <a:srgbClr val="FFFFFF"/>
                            </a:solidFill>
                            <a:latin typeface="Cambria Math" panose="02040503050406030204" pitchFamily="18" charset="0"/>
                          </a:rPr>
                          <m:t>𝐻</m:t>
                        </m:r>
                      </m:oMath>
                    </m:oMathPara>
                  </a14:m>
                  <a:endParaRPr lang="en-US" sz="1600" i="1" dirty="0">
                    <a:solidFill>
                      <a:srgbClr val="FFFFFF"/>
                    </a:solidFill>
                    <a:latin typeface="Cambria Math" panose="02040503050406030204" pitchFamily="18" charset="0"/>
                    <a:sym typeface="Segoe UI" panose="020B0502040204020203" pitchFamily="34" charset="0"/>
                  </a:endParaRPr>
                </a:p>
              </p:txBody>
            </p:sp>
          </mc:Choice>
          <mc:Fallback xmlns="">
            <p:sp>
              <p:nvSpPr>
                <p:cNvPr id="414" name="Oval 1036">
                  <a:extLst>
                    <a:ext uri="{FF2B5EF4-FFF2-40B4-BE49-F238E27FC236}">
                      <a16:creationId xmlns:a16="http://schemas.microsoft.com/office/drawing/2014/main" id="{6EDE2EDF-645B-4FB5-83D9-75235211B29C}"/>
                    </a:ext>
                  </a:extLst>
                </p:cNvPr>
                <p:cNvSpPr>
                  <a:spLocks noRot="1" noChangeAspect="1" noMove="1" noResize="1" noEditPoints="1" noAdjustHandles="1" noChangeArrowheads="1" noChangeShapeType="1" noTextEdit="1"/>
                </p:cNvSpPr>
                <p:nvPr/>
              </p:nvSpPr>
              <p:spPr>
                <a:xfrm>
                  <a:off x="7171657" y="2413221"/>
                  <a:ext cx="432002" cy="432000"/>
                </a:xfrm>
                <a:prstGeom prst="ellipse">
                  <a:avLst/>
                </a:prstGeom>
                <a:blipFill>
                  <a:blip r:embed="rId52"/>
                  <a:stretch>
                    <a:fillRect r="-16667"/>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6" name="Oval 15">
                  <a:extLst>
                    <a:ext uri="{FF2B5EF4-FFF2-40B4-BE49-F238E27FC236}">
                      <a16:creationId xmlns:a16="http://schemas.microsoft.com/office/drawing/2014/main" id="{09BEEAC8-7A26-4F4A-9A74-6D1A76B71EFB}"/>
                    </a:ext>
                  </a:extLst>
                </p:cNvPr>
                <p:cNvSpPr>
                  <a:spLocks noChangeAspect="1"/>
                </p:cNvSpPr>
                <p:nvPr/>
              </p:nvSpPr>
              <p:spPr bwMode="auto">
                <a:xfrm>
                  <a:off x="6823062" y="1841179"/>
                  <a:ext cx="720002" cy="720000"/>
                </a:xfrm>
                <a:prstGeom prst="ellipse">
                  <a:avLst/>
                </a:prstGeom>
                <a:solidFill>
                  <a:srgbClr val="632562"/>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3200" b="0" i="1" dirty="0" smtClean="0">
                            <a:solidFill>
                              <a:srgbClr val="FFFFFF"/>
                            </a:solidFill>
                            <a:latin typeface="Cambria Math" panose="02040503050406030204" pitchFamily="18" charset="0"/>
                          </a:rPr>
                          <m:t>𝑁</m:t>
                        </m:r>
                      </m:oMath>
                    </m:oMathPara>
                  </a14:m>
                  <a:endParaRPr kumimoji="0" lang="en-US" sz="32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6" name="Oval 15">
                  <a:extLst>
                    <a:ext uri="{FF2B5EF4-FFF2-40B4-BE49-F238E27FC236}">
                      <a16:creationId xmlns:a16="http://schemas.microsoft.com/office/drawing/2014/main" id="{0D7D65B6-F171-4F4F-9B59-A5613109306F}"/>
                    </a:ext>
                  </a:extLst>
                </p:cNvPr>
                <p:cNvSpPr>
                  <a:spLocks noRot="1" noChangeAspect="1" noMove="1" noResize="1" noEditPoints="1" noAdjustHandles="1" noChangeArrowheads="1" noChangeShapeType="1" noTextEdit="1"/>
                </p:cNvSpPr>
                <p:nvPr/>
              </p:nvSpPr>
              <p:spPr bwMode="auto">
                <a:xfrm>
                  <a:off x="6823062" y="1841179"/>
                  <a:ext cx="720002" cy="720000"/>
                </a:xfrm>
                <a:prstGeom prst="ellipse">
                  <a:avLst/>
                </a:prstGeom>
                <a:blipFill>
                  <a:blip r:embed="rId53"/>
                  <a:stretch>
                    <a:fillRect/>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7" name="Oval 15">
                  <a:extLst>
                    <a:ext uri="{FF2B5EF4-FFF2-40B4-BE49-F238E27FC236}">
                      <a16:creationId xmlns:a16="http://schemas.microsoft.com/office/drawing/2014/main" id="{3A6ACADD-840C-4072-B03D-95FAEA7D3CE0}"/>
                    </a:ext>
                  </a:extLst>
                </p:cNvPr>
                <p:cNvSpPr/>
                <p:nvPr/>
              </p:nvSpPr>
              <p:spPr>
                <a:xfrm>
                  <a:off x="6498063" y="1996704"/>
                  <a:ext cx="432002" cy="432000"/>
                </a:xfrm>
                <a:prstGeom prst="ellipse">
                  <a:avLst/>
                </a:prstGeom>
                <a:solidFill>
                  <a:srgbClr val="632562"/>
                </a:solidFill>
                <a:ln w="6350">
                  <a:solidFill>
                    <a:srgbClr val="D9D9D9"/>
                  </a:solidFill>
                </a:ln>
              </p:spPr>
              <p:txBody>
                <a:bodyPr vert="horz" wrap="none" lIns="216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1600" i="1" dirty="0">
                            <a:solidFill>
                              <a:srgbClr val="FFFFFF"/>
                            </a:solidFill>
                            <a:latin typeface="Cambria Math" panose="02040503050406030204" pitchFamily="18" charset="0"/>
                          </a:rPr>
                          <m:t>𝐻</m:t>
                        </m:r>
                      </m:oMath>
                    </m:oMathPara>
                  </a14:m>
                  <a:endParaRPr kumimoji="0" lang="en-US" sz="16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3" name="Oval 15">
                  <a:extLst>
                    <a:ext uri="{FF2B5EF4-FFF2-40B4-BE49-F238E27FC236}">
                      <a16:creationId xmlns:a16="http://schemas.microsoft.com/office/drawing/2014/main" id="{1BDB0420-060D-43D8-8B30-970F190B6FB5}"/>
                    </a:ext>
                  </a:extLst>
                </p:cNvPr>
                <p:cNvSpPr>
                  <a:spLocks noRot="1" noChangeAspect="1" noMove="1" noResize="1" noEditPoints="1" noAdjustHandles="1" noChangeArrowheads="1" noChangeShapeType="1" noTextEdit="1"/>
                </p:cNvSpPr>
                <p:nvPr/>
              </p:nvSpPr>
              <p:spPr>
                <a:xfrm>
                  <a:off x="6498063" y="1996704"/>
                  <a:ext cx="432002" cy="432000"/>
                </a:xfrm>
                <a:prstGeom prst="ellipse">
                  <a:avLst/>
                </a:prstGeom>
                <a:blipFill>
                  <a:blip r:embed="rId54"/>
                  <a:stretch>
                    <a:fillRect r="-14286"/>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8" name="Oval 1036">
                  <a:extLst>
                    <a:ext uri="{FF2B5EF4-FFF2-40B4-BE49-F238E27FC236}">
                      <a16:creationId xmlns:a16="http://schemas.microsoft.com/office/drawing/2014/main" id="{67344A72-181F-4C82-AE7D-9590C21FEC4D}"/>
                    </a:ext>
                  </a:extLst>
                </p:cNvPr>
                <p:cNvSpPr/>
                <p:nvPr/>
              </p:nvSpPr>
              <p:spPr bwMode="auto">
                <a:xfrm>
                  <a:off x="7384343" y="1749879"/>
                  <a:ext cx="432002" cy="432000"/>
                </a:xfrm>
                <a:prstGeom prst="ellipse">
                  <a:avLst/>
                </a:prstGeom>
                <a:solidFill>
                  <a:srgbClr val="632562"/>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1600" i="1" dirty="0">
                            <a:solidFill>
                              <a:srgbClr val="FFFFFF"/>
                            </a:solidFill>
                            <a:latin typeface="Cambria Math" panose="02040503050406030204" pitchFamily="18" charset="0"/>
                          </a:rPr>
                          <m:t>𝐻</m:t>
                        </m:r>
                      </m:oMath>
                    </m:oMathPara>
                  </a14:m>
                  <a:endParaRPr lang="en-US" sz="1600" i="1" dirty="0">
                    <a:solidFill>
                      <a:srgbClr val="FFFFFF"/>
                    </a:solidFill>
                    <a:latin typeface="Cambria Math" panose="02040503050406030204" pitchFamily="18" charset="0"/>
                    <a:sym typeface="Segoe UI" panose="020B0502040204020203" pitchFamily="34" charset="0"/>
                  </a:endParaRPr>
                </a:p>
              </p:txBody>
            </p:sp>
          </mc:Choice>
          <mc:Fallback xmlns="">
            <p:sp>
              <p:nvSpPr>
                <p:cNvPr id="415" name="Oval 1036">
                  <a:extLst>
                    <a:ext uri="{FF2B5EF4-FFF2-40B4-BE49-F238E27FC236}">
                      <a16:creationId xmlns:a16="http://schemas.microsoft.com/office/drawing/2014/main" id="{40610409-7C18-49B8-9871-AB8EE6E7FBD4}"/>
                    </a:ext>
                  </a:extLst>
                </p:cNvPr>
                <p:cNvSpPr>
                  <a:spLocks noRot="1" noChangeAspect="1" noMove="1" noResize="1" noEditPoints="1" noAdjustHandles="1" noChangeArrowheads="1" noChangeShapeType="1" noTextEdit="1"/>
                </p:cNvSpPr>
                <p:nvPr/>
              </p:nvSpPr>
              <p:spPr bwMode="auto">
                <a:xfrm>
                  <a:off x="7384343" y="1749879"/>
                  <a:ext cx="432002" cy="432000"/>
                </a:xfrm>
                <a:prstGeom prst="ellipse">
                  <a:avLst/>
                </a:prstGeom>
                <a:blipFill>
                  <a:blip r:embed="rId55"/>
                  <a:stretch>
                    <a:fillRect r="-13953"/>
                  </a:stretch>
                </a:blipFill>
                <a:ln w="6350">
                  <a:solidFill>
                    <a:srgbClr val="D9D9D9"/>
                  </a:solidFill>
                </a:ln>
              </p:spPr>
              <p:txBody>
                <a:bodyPr/>
                <a:lstStyle/>
                <a:p>
                  <a:r>
                    <a:rPr lang="de-DE">
                      <a:noFill/>
                    </a:rPr>
                    <a:t> </a:t>
                  </a:r>
                </a:p>
              </p:txBody>
            </p:sp>
          </mc:Fallback>
        </mc:AlternateContent>
      </p:grpSp>
      <p:cxnSp>
        <p:nvCxnSpPr>
          <p:cNvPr id="18" name="Gerader Verbinder 17">
            <a:extLst>
              <a:ext uri="{FF2B5EF4-FFF2-40B4-BE49-F238E27FC236}">
                <a16:creationId xmlns:a16="http://schemas.microsoft.com/office/drawing/2014/main" id="{A5474B17-4255-4D23-8EBB-EAB43C1D65E5}"/>
              </a:ext>
            </a:extLst>
          </p:cNvPr>
          <p:cNvCxnSpPr>
            <a:cxnSpLocks/>
          </p:cNvCxnSpPr>
          <p:nvPr/>
        </p:nvCxnSpPr>
        <p:spPr>
          <a:xfrm flipV="1">
            <a:off x="-1253067" y="3598863"/>
            <a:ext cx="1363504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Gerader Verbinder 248">
            <a:extLst>
              <a:ext uri="{FF2B5EF4-FFF2-40B4-BE49-F238E27FC236}">
                <a16:creationId xmlns:a16="http://schemas.microsoft.com/office/drawing/2014/main" id="{4110D5AA-95FB-4A10-BD08-8D4660FD8C9A}"/>
              </a:ext>
            </a:extLst>
          </p:cNvPr>
          <p:cNvCxnSpPr>
            <a:cxnSpLocks/>
          </p:cNvCxnSpPr>
          <p:nvPr/>
        </p:nvCxnSpPr>
        <p:spPr>
          <a:xfrm flipV="1">
            <a:off x="-847463" y="5260975"/>
            <a:ext cx="1363504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0" name="Gruppieren 300">
            <a:extLst>
              <a:ext uri="{FF2B5EF4-FFF2-40B4-BE49-F238E27FC236}">
                <a16:creationId xmlns:a16="http://schemas.microsoft.com/office/drawing/2014/main" id="{76B98CFF-54E0-49CE-8FF8-353BF4664C88}"/>
              </a:ext>
            </a:extLst>
          </p:cNvPr>
          <p:cNvGrpSpPr>
            <a:grpSpLocks noChangeAspect="1"/>
          </p:cNvGrpSpPr>
          <p:nvPr/>
        </p:nvGrpSpPr>
        <p:grpSpPr bwMode="auto">
          <a:xfrm>
            <a:off x="202869" y="677072"/>
            <a:ext cx="789555" cy="789555"/>
            <a:chOff x="915578" y="1370187"/>
            <a:chExt cx="720000" cy="720000"/>
          </a:xfrm>
        </p:grpSpPr>
        <p:sp>
          <p:nvSpPr>
            <p:cNvPr id="251" name="Ellipse 301">
              <a:extLst>
                <a:ext uri="{FF2B5EF4-FFF2-40B4-BE49-F238E27FC236}">
                  <a16:creationId xmlns:a16="http://schemas.microsoft.com/office/drawing/2014/main" id="{8B60EC5A-CD98-40EB-A1C1-91930A5E25EF}"/>
                </a:ext>
              </a:extLst>
            </p:cNvPr>
            <p:cNvSpPr>
              <a:spLocks noChangeAspect="1"/>
            </p:cNvSpPr>
            <p:nvPr/>
          </p:nvSpPr>
          <p:spPr bwMode="auto">
            <a:xfrm>
              <a:off x="915578" y="1370187"/>
              <a:ext cx="720000" cy="720000"/>
            </a:xfrm>
            <a:prstGeom prst="ellipse">
              <a:avLst/>
            </a:prstGeom>
            <a:solidFill>
              <a:srgbClr val="1C5D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nvGrpSpPr>
            <p:cNvPr id="252" name="Gruppieren 302">
              <a:extLst>
                <a:ext uri="{FF2B5EF4-FFF2-40B4-BE49-F238E27FC236}">
                  <a16:creationId xmlns:a16="http://schemas.microsoft.com/office/drawing/2014/main" id="{402FEA36-9AE2-44CE-8FB6-471EF2C024F5}"/>
                </a:ext>
              </a:extLst>
            </p:cNvPr>
            <p:cNvGrpSpPr>
              <a:grpSpLocks noChangeAspect="1"/>
            </p:cNvGrpSpPr>
            <p:nvPr/>
          </p:nvGrpSpPr>
          <p:grpSpPr bwMode="auto">
            <a:xfrm>
              <a:off x="1006118" y="1460187"/>
              <a:ext cx="538920" cy="540000"/>
              <a:chOff x="1210547" y="1246103"/>
              <a:chExt cx="1438041" cy="1440923"/>
            </a:xfrm>
            <a:solidFill>
              <a:schemeClr val="bg1"/>
            </a:solidFill>
          </p:grpSpPr>
          <p:grpSp>
            <p:nvGrpSpPr>
              <p:cNvPr id="253" name="Gruppieren 303">
                <a:extLst>
                  <a:ext uri="{FF2B5EF4-FFF2-40B4-BE49-F238E27FC236}">
                    <a16:creationId xmlns:a16="http://schemas.microsoft.com/office/drawing/2014/main" id="{FCD7CE7C-D836-4BF0-BA0F-0000D6F29A90}"/>
                  </a:ext>
                </a:extLst>
              </p:cNvPr>
              <p:cNvGrpSpPr/>
              <p:nvPr/>
            </p:nvGrpSpPr>
            <p:grpSpPr bwMode="auto">
              <a:xfrm>
                <a:off x="1838589" y="1246103"/>
                <a:ext cx="809999" cy="810601"/>
                <a:chOff x="1838589" y="1184399"/>
                <a:chExt cx="809999" cy="810601"/>
              </a:xfrm>
              <a:grpFill/>
            </p:grpSpPr>
            <p:sp>
              <p:nvSpPr>
                <p:cNvPr id="265" name="Stern mit 5 Zacken 316">
                  <a:extLst>
                    <a:ext uri="{FF2B5EF4-FFF2-40B4-BE49-F238E27FC236}">
                      <a16:creationId xmlns:a16="http://schemas.microsoft.com/office/drawing/2014/main" id="{24E319BF-EC0B-44C2-B8CB-03EE45E60EAA}"/>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6" name="Stern mit 5 Zacken 317">
                  <a:extLst>
                    <a:ext uri="{FF2B5EF4-FFF2-40B4-BE49-F238E27FC236}">
                      <a16:creationId xmlns:a16="http://schemas.microsoft.com/office/drawing/2014/main" id="{5C3C77CE-B7DD-48FC-9348-70D86ED245F9}"/>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7" name="Stern mit 5 Zacken 318">
                  <a:extLst>
                    <a:ext uri="{FF2B5EF4-FFF2-40B4-BE49-F238E27FC236}">
                      <a16:creationId xmlns:a16="http://schemas.microsoft.com/office/drawing/2014/main" id="{896A9EBD-B2CA-408D-A08A-F60134634FDC}"/>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8" name="Stern mit 5 Zacken 319">
                  <a:extLst>
                    <a:ext uri="{FF2B5EF4-FFF2-40B4-BE49-F238E27FC236}">
                      <a16:creationId xmlns:a16="http://schemas.microsoft.com/office/drawing/2014/main" id="{54C2B918-E243-4FDD-9CC7-F4DB42533B01}"/>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4" name="Gruppieren 305">
                <a:extLst>
                  <a:ext uri="{FF2B5EF4-FFF2-40B4-BE49-F238E27FC236}">
                    <a16:creationId xmlns:a16="http://schemas.microsoft.com/office/drawing/2014/main" id="{D4465E19-BE1F-403D-B13E-C3062C968B8D}"/>
                  </a:ext>
                </a:extLst>
              </p:cNvPr>
              <p:cNvGrpSpPr/>
              <p:nvPr/>
            </p:nvGrpSpPr>
            <p:grpSpPr bwMode="auto">
              <a:xfrm flipV="1">
                <a:off x="1838589" y="2194421"/>
                <a:ext cx="729083" cy="492605"/>
                <a:chOff x="1838589" y="1184399"/>
                <a:chExt cx="729083" cy="492605"/>
              </a:xfrm>
              <a:grpFill/>
            </p:grpSpPr>
            <p:sp>
              <p:nvSpPr>
                <p:cNvPr id="262" name="Stern mit 5 Zacken 313">
                  <a:extLst>
                    <a:ext uri="{FF2B5EF4-FFF2-40B4-BE49-F238E27FC236}">
                      <a16:creationId xmlns:a16="http://schemas.microsoft.com/office/drawing/2014/main" id="{D48CF3ED-3A42-4978-ADB7-6FCE84F63D3D}"/>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3" name="Stern mit 5 Zacken 314">
                  <a:extLst>
                    <a:ext uri="{FF2B5EF4-FFF2-40B4-BE49-F238E27FC236}">
                      <a16:creationId xmlns:a16="http://schemas.microsoft.com/office/drawing/2014/main" id="{7654A8ED-083B-4533-8920-0B3FC2405A2F}"/>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4" name="Stern mit 5 Zacken 315">
                  <a:extLst>
                    <a:ext uri="{FF2B5EF4-FFF2-40B4-BE49-F238E27FC236}">
                      <a16:creationId xmlns:a16="http://schemas.microsoft.com/office/drawing/2014/main" id="{3C4BAC1B-0A75-42DE-9D28-4640DA00898B}"/>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5" name="Gruppieren 306">
                <a:extLst>
                  <a:ext uri="{FF2B5EF4-FFF2-40B4-BE49-F238E27FC236}">
                    <a16:creationId xmlns:a16="http://schemas.microsoft.com/office/drawing/2014/main" id="{DEA75B87-0DA9-4B83-AAF1-865FC75A5009}"/>
                  </a:ext>
                </a:extLst>
              </p:cNvPr>
              <p:cNvGrpSpPr/>
              <p:nvPr/>
            </p:nvGrpSpPr>
            <p:grpSpPr bwMode="auto">
              <a:xfrm flipH="1" flipV="1">
                <a:off x="1210547" y="1876422"/>
                <a:ext cx="490458" cy="732358"/>
                <a:chOff x="2158130" y="1262641"/>
                <a:chExt cx="490458" cy="732358"/>
              </a:xfrm>
              <a:grpFill/>
            </p:grpSpPr>
            <p:sp>
              <p:nvSpPr>
                <p:cNvPr id="259" name="Stern mit 5 Zacken 310">
                  <a:extLst>
                    <a:ext uri="{FF2B5EF4-FFF2-40B4-BE49-F238E27FC236}">
                      <a16:creationId xmlns:a16="http://schemas.microsoft.com/office/drawing/2014/main" id="{EC15EDAF-5BF6-48B9-B687-7A21D57332C6}"/>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0" name="Stern mit 5 Zacken 311">
                  <a:extLst>
                    <a:ext uri="{FF2B5EF4-FFF2-40B4-BE49-F238E27FC236}">
                      <a16:creationId xmlns:a16="http://schemas.microsoft.com/office/drawing/2014/main" id="{1BC560F6-353F-4F26-9591-374694995A1D}"/>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1" name="Stern mit 5 Zacken 312">
                  <a:extLst>
                    <a:ext uri="{FF2B5EF4-FFF2-40B4-BE49-F238E27FC236}">
                      <a16:creationId xmlns:a16="http://schemas.microsoft.com/office/drawing/2014/main" id="{433964F3-A1C6-4CEC-977C-A1D6523A7897}"/>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6" name="Gruppieren 307">
                <a:extLst>
                  <a:ext uri="{FF2B5EF4-FFF2-40B4-BE49-F238E27FC236}">
                    <a16:creationId xmlns:a16="http://schemas.microsoft.com/office/drawing/2014/main" id="{5ED2CE99-2E12-4358-BC52-F59E694243F9}"/>
                  </a:ext>
                </a:extLst>
              </p:cNvPr>
              <p:cNvGrpSpPr/>
              <p:nvPr/>
            </p:nvGrpSpPr>
            <p:grpSpPr bwMode="auto">
              <a:xfrm flipH="1">
                <a:off x="1289456" y="1324064"/>
                <a:ext cx="409542" cy="414362"/>
                <a:chOff x="2158130" y="1262641"/>
                <a:chExt cx="409542" cy="414362"/>
              </a:xfrm>
              <a:grpFill/>
            </p:grpSpPr>
            <p:sp>
              <p:nvSpPr>
                <p:cNvPr id="257" name="Stern mit 5 Zacken 308">
                  <a:extLst>
                    <a:ext uri="{FF2B5EF4-FFF2-40B4-BE49-F238E27FC236}">
                      <a16:creationId xmlns:a16="http://schemas.microsoft.com/office/drawing/2014/main" id="{5A05F44D-4010-4CA2-AB55-ED29BB599E37}"/>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58" name="Stern mit 5 Zacken 309">
                  <a:extLst>
                    <a:ext uri="{FF2B5EF4-FFF2-40B4-BE49-F238E27FC236}">
                      <a16:creationId xmlns:a16="http://schemas.microsoft.com/office/drawing/2014/main" id="{D47A3A28-22F8-4289-945F-B184B9AEC05C}"/>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pic>
        <p:nvPicPr>
          <p:cNvPr id="273" name="Grafik 272" descr="Schlepper">
            <a:extLst>
              <a:ext uri="{FF2B5EF4-FFF2-40B4-BE49-F238E27FC236}">
                <a16:creationId xmlns:a16="http://schemas.microsoft.com/office/drawing/2014/main" id="{7FB9A363-596E-4B4E-BB84-7E3FC6D9592F}"/>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bwMode="auto">
          <a:xfrm>
            <a:off x="6140485" y="2559427"/>
            <a:ext cx="1206500" cy="1206500"/>
          </a:xfrm>
          <a:prstGeom prst="rect">
            <a:avLst/>
          </a:prstGeom>
        </p:spPr>
      </p:pic>
      <p:pic>
        <p:nvPicPr>
          <p:cNvPr id="274" name="Grafik 273" descr="Flugzeug">
            <a:extLst>
              <a:ext uri="{FF2B5EF4-FFF2-40B4-BE49-F238E27FC236}">
                <a16:creationId xmlns:a16="http://schemas.microsoft.com/office/drawing/2014/main" id="{EF2C6A30-A775-4685-A81E-F1CBA48DAFC1}"/>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bwMode="auto">
          <a:xfrm rot="4344573" flipH="1">
            <a:off x="6168412" y="4091399"/>
            <a:ext cx="1202253" cy="1202253"/>
          </a:xfrm>
          <a:prstGeom prst="rect">
            <a:avLst/>
          </a:prstGeom>
        </p:spPr>
      </p:pic>
    </p:spTree>
    <p:extLst>
      <p:ext uri="{BB962C8B-B14F-4D97-AF65-F5344CB8AC3E}">
        <p14:creationId xmlns:p14="http://schemas.microsoft.com/office/powerpoint/2010/main" val="20682527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7" name="think-cell Folie" r:id="rId5" imgW="415" imgH="416" progId="TCLayout.ActiveDocument.1">
                  <p:embed/>
                </p:oleObj>
              </mc:Choice>
              <mc:Fallback>
                <p:oleObj name="think-cell Folie" r:id="rId5"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313334" y="204388"/>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j-lt"/>
              </a:rPr>
              <a:t>Fuel &amp; Chemical Production</a:t>
            </a:r>
          </a:p>
        </p:txBody>
      </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a:xfrm>
            <a:off x="126332" y="6145652"/>
            <a:ext cx="4234001" cy="538389"/>
          </a:xfrm>
        </p:spPr>
        <p:txBody>
          <a:bodyPr/>
          <a:lstStyle/>
          <a:p>
            <a:pPr algn="l"/>
            <a:r>
              <a:rPr lang="en-US" dirty="0">
                <a:solidFill>
                  <a:schemeClr val="bg1"/>
                </a:solidFill>
              </a:rPr>
              <a:t>The Integrated Fuel &amp; Chemical Science Center</a:t>
            </a:r>
          </a:p>
          <a:p>
            <a:pPr algn="l"/>
            <a:r>
              <a:rPr lang="en-US" dirty="0">
                <a:solidFill>
                  <a:schemeClr val="bg1"/>
                </a:solidFill>
              </a:rPr>
              <a:t>IAB Meeting | Aachen | 13.06.2024 | </a:t>
            </a:r>
            <a:r>
              <a:rPr lang="en-US" dirty="0">
                <a:solidFill>
                  <a:srgbClr val="D2232A"/>
                </a:solidFill>
              </a:rPr>
              <a:t>confidential</a:t>
            </a:r>
          </a:p>
        </p:txBody>
      </p:sp>
      <p:cxnSp>
        <p:nvCxnSpPr>
          <p:cNvPr id="93" name="Gerader Verbinder 92">
            <a:extLst>
              <a:ext uri="{FF2B5EF4-FFF2-40B4-BE49-F238E27FC236}">
                <a16:creationId xmlns:a16="http://schemas.microsoft.com/office/drawing/2014/main" id="{C7E87287-AF4A-4788-A177-74AD07230C6E}"/>
              </a:ext>
            </a:extLst>
          </p:cNvPr>
          <p:cNvCxnSpPr>
            <a:cxnSpLocks/>
          </p:cNvCxnSpPr>
          <p:nvPr/>
        </p:nvCxnSpPr>
        <p:spPr bwMode="auto">
          <a:xfrm flipH="1">
            <a:off x="-96838" y="3598863"/>
            <a:ext cx="74104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B4DC58F0-2822-49D1-8C96-221BD508401D}"/>
              </a:ext>
            </a:extLst>
          </p:cNvPr>
          <p:cNvCxnSpPr>
            <a:cxnSpLocks/>
          </p:cNvCxnSpPr>
          <p:nvPr/>
        </p:nvCxnSpPr>
        <p:spPr bwMode="auto">
          <a:xfrm flipH="1">
            <a:off x="-96838" y="5260975"/>
            <a:ext cx="78676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grpSp>
        <p:nvGrpSpPr>
          <p:cNvPr id="250" name="Gruppieren 300">
            <a:extLst>
              <a:ext uri="{FF2B5EF4-FFF2-40B4-BE49-F238E27FC236}">
                <a16:creationId xmlns:a16="http://schemas.microsoft.com/office/drawing/2014/main" id="{76B98CFF-54E0-49CE-8FF8-353BF4664C88}"/>
              </a:ext>
            </a:extLst>
          </p:cNvPr>
          <p:cNvGrpSpPr>
            <a:grpSpLocks noChangeAspect="1"/>
          </p:cNvGrpSpPr>
          <p:nvPr/>
        </p:nvGrpSpPr>
        <p:grpSpPr bwMode="auto">
          <a:xfrm>
            <a:off x="-3088971" y="677072"/>
            <a:ext cx="789555" cy="789555"/>
            <a:chOff x="915578" y="1370187"/>
            <a:chExt cx="720000" cy="720000"/>
          </a:xfrm>
        </p:grpSpPr>
        <p:sp>
          <p:nvSpPr>
            <p:cNvPr id="251" name="Ellipse 301">
              <a:extLst>
                <a:ext uri="{FF2B5EF4-FFF2-40B4-BE49-F238E27FC236}">
                  <a16:creationId xmlns:a16="http://schemas.microsoft.com/office/drawing/2014/main" id="{8B60EC5A-CD98-40EB-A1C1-91930A5E25EF}"/>
                </a:ext>
              </a:extLst>
            </p:cNvPr>
            <p:cNvSpPr>
              <a:spLocks noChangeAspect="1"/>
            </p:cNvSpPr>
            <p:nvPr/>
          </p:nvSpPr>
          <p:spPr bwMode="auto">
            <a:xfrm>
              <a:off x="915578" y="1370187"/>
              <a:ext cx="720000" cy="720000"/>
            </a:xfrm>
            <a:prstGeom prst="ellipse">
              <a:avLst/>
            </a:prstGeom>
            <a:solidFill>
              <a:srgbClr val="1C5D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nvGrpSpPr>
            <p:cNvPr id="252" name="Gruppieren 302">
              <a:extLst>
                <a:ext uri="{FF2B5EF4-FFF2-40B4-BE49-F238E27FC236}">
                  <a16:creationId xmlns:a16="http://schemas.microsoft.com/office/drawing/2014/main" id="{402FEA36-9AE2-44CE-8FB6-471EF2C024F5}"/>
                </a:ext>
              </a:extLst>
            </p:cNvPr>
            <p:cNvGrpSpPr>
              <a:grpSpLocks noChangeAspect="1"/>
            </p:cNvGrpSpPr>
            <p:nvPr/>
          </p:nvGrpSpPr>
          <p:grpSpPr bwMode="auto">
            <a:xfrm>
              <a:off x="1006118" y="1460187"/>
              <a:ext cx="538920" cy="540000"/>
              <a:chOff x="1210547" y="1246103"/>
              <a:chExt cx="1438041" cy="1440923"/>
            </a:xfrm>
            <a:solidFill>
              <a:schemeClr val="bg1"/>
            </a:solidFill>
          </p:grpSpPr>
          <p:grpSp>
            <p:nvGrpSpPr>
              <p:cNvPr id="253" name="Gruppieren 303">
                <a:extLst>
                  <a:ext uri="{FF2B5EF4-FFF2-40B4-BE49-F238E27FC236}">
                    <a16:creationId xmlns:a16="http://schemas.microsoft.com/office/drawing/2014/main" id="{FCD7CE7C-D836-4BF0-BA0F-0000D6F29A90}"/>
                  </a:ext>
                </a:extLst>
              </p:cNvPr>
              <p:cNvGrpSpPr/>
              <p:nvPr/>
            </p:nvGrpSpPr>
            <p:grpSpPr bwMode="auto">
              <a:xfrm>
                <a:off x="1838589" y="1246103"/>
                <a:ext cx="809999" cy="810601"/>
                <a:chOff x="1838589" y="1184399"/>
                <a:chExt cx="809999" cy="810601"/>
              </a:xfrm>
              <a:grpFill/>
            </p:grpSpPr>
            <p:sp>
              <p:nvSpPr>
                <p:cNvPr id="265" name="Stern mit 5 Zacken 316">
                  <a:extLst>
                    <a:ext uri="{FF2B5EF4-FFF2-40B4-BE49-F238E27FC236}">
                      <a16:creationId xmlns:a16="http://schemas.microsoft.com/office/drawing/2014/main" id="{24E319BF-EC0B-44C2-B8CB-03EE45E60EAA}"/>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6" name="Stern mit 5 Zacken 317">
                  <a:extLst>
                    <a:ext uri="{FF2B5EF4-FFF2-40B4-BE49-F238E27FC236}">
                      <a16:creationId xmlns:a16="http://schemas.microsoft.com/office/drawing/2014/main" id="{5C3C77CE-B7DD-48FC-9348-70D86ED245F9}"/>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7" name="Stern mit 5 Zacken 318">
                  <a:extLst>
                    <a:ext uri="{FF2B5EF4-FFF2-40B4-BE49-F238E27FC236}">
                      <a16:creationId xmlns:a16="http://schemas.microsoft.com/office/drawing/2014/main" id="{896A9EBD-B2CA-408D-A08A-F60134634FDC}"/>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8" name="Stern mit 5 Zacken 319">
                  <a:extLst>
                    <a:ext uri="{FF2B5EF4-FFF2-40B4-BE49-F238E27FC236}">
                      <a16:creationId xmlns:a16="http://schemas.microsoft.com/office/drawing/2014/main" id="{54C2B918-E243-4FDD-9CC7-F4DB42533B01}"/>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4" name="Gruppieren 305">
                <a:extLst>
                  <a:ext uri="{FF2B5EF4-FFF2-40B4-BE49-F238E27FC236}">
                    <a16:creationId xmlns:a16="http://schemas.microsoft.com/office/drawing/2014/main" id="{D4465E19-BE1F-403D-B13E-C3062C968B8D}"/>
                  </a:ext>
                </a:extLst>
              </p:cNvPr>
              <p:cNvGrpSpPr/>
              <p:nvPr/>
            </p:nvGrpSpPr>
            <p:grpSpPr bwMode="auto">
              <a:xfrm flipV="1">
                <a:off x="1838589" y="2194421"/>
                <a:ext cx="729083" cy="492605"/>
                <a:chOff x="1838589" y="1184399"/>
                <a:chExt cx="729083" cy="492605"/>
              </a:xfrm>
              <a:grpFill/>
            </p:grpSpPr>
            <p:sp>
              <p:nvSpPr>
                <p:cNvPr id="262" name="Stern mit 5 Zacken 313">
                  <a:extLst>
                    <a:ext uri="{FF2B5EF4-FFF2-40B4-BE49-F238E27FC236}">
                      <a16:creationId xmlns:a16="http://schemas.microsoft.com/office/drawing/2014/main" id="{D48CF3ED-3A42-4978-ADB7-6FCE84F63D3D}"/>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3" name="Stern mit 5 Zacken 314">
                  <a:extLst>
                    <a:ext uri="{FF2B5EF4-FFF2-40B4-BE49-F238E27FC236}">
                      <a16:creationId xmlns:a16="http://schemas.microsoft.com/office/drawing/2014/main" id="{7654A8ED-083B-4533-8920-0B3FC2405A2F}"/>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4" name="Stern mit 5 Zacken 315">
                  <a:extLst>
                    <a:ext uri="{FF2B5EF4-FFF2-40B4-BE49-F238E27FC236}">
                      <a16:creationId xmlns:a16="http://schemas.microsoft.com/office/drawing/2014/main" id="{3C4BAC1B-0A75-42DE-9D28-4640DA00898B}"/>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5" name="Gruppieren 306">
                <a:extLst>
                  <a:ext uri="{FF2B5EF4-FFF2-40B4-BE49-F238E27FC236}">
                    <a16:creationId xmlns:a16="http://schemas.microsoft.com/office/drawing/2014/main" id="{DEA75B87-0DA9-4B83-AAF1-865FC75A5009}"/>
                  </a:ext>
                </a:extLst>
              </p:cNvPr>
              <p:cNvGrpSpPr/>
              <p:nvPr/>
            </p:nvGrpSpPr>
            <p:grpSpPr bwMode="auto">
              <a:xfrm flipH="1" flipV="1">
                <a:off x="1210547" y="1876422"/>
                <a:ext cx="490458" cy="732358"/>
                <a:chOff x="2158130" y="1262641"/>
                <a:chExt cx="490458" cy="732358"/>
              </a:xfrm>
              <a:grpFill/>
            </p:grpSpPr>
            <p:sp>
              <p:nvSpPr>
                <p:cNvPr id="259" name="Stern mit 5 Zacken 310">
                  <a:extLst>
                    <a:ext uri="{FF2B5EF4-FFF2-40B4-BE49-F238E27FC236}">
                      <a16:creationId xmlns:a16="http://schemas.microsoft.com/office/drawing/2014/main" id="{EC15EDAF-5BF6-48B9-B687-7A21D57332C6}"/>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0" name="Stern mit 5 Zacken 311">
                  <a:extLst>
                    <a:ext uri="{FF2B5EF4-FFF2-40B4-BE49-F238E27FC236}">
                      <a16:creationId xmlns:a16="http://schemas.microsoft.com/office/drawing/2014/main" id="{1BC560F6-353F-4F26-9591-374694995A1D}"/>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1" name="Stern mit 5 Zacken 312">
                  <a:extLst>
                    <a:ext uri="{FF2B5EF4-FFF2-40B4-BE49-F238E27FC236}">
                      <a16:creationId xmlns:a16="http://schemas.microsoft.com/office/drawing/2014/main" id="{433964F3-A1C6-4CEC-977C-A1D6523A7897}"/>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6" name="Gruppieren 307">
                <a:extLst>
                  <a:ext uri="{FF2B5EF4-FFF2-40B4-BE49-F238E27FC236}">
                    <a16:creationId xmlns:a16="http://schemas.microsoft.com/office/drawing/2014/main" id="{5ED2CE99-2E12-4358-BC52-F59E694243F9}"/>
                  </a:ext>
                </a:extLst>
              </p:cNvPr>
              <p:cNvGrpSpPr/>
              <p:nvPr/>
            </p:nvGrpSpPr>
            <p:grpSpPr bwMode="auto">
              <a:xfrm flipH="1">
                <a:off x="1289456" y="1324064"/>
                <a:ext cx="409542" cy="414362"/>
                <a:chOff x="2158130" y="1262641"/>
                <a:chExt cx="409542" cy="414362"/>
              </a:xfrm>
              <a:grpFill/>
            </p:grpSpPr>
            <p:sp>
              <p:nvSpPr>
                <p:cNvPr id="257" name="Stern mit 5 Zacken 308">
                  <a:extLst>
                    <a:ext uri="{FF2B5EF4-FFF2-40B4-BE49-F238E27FC236}">
                      <a16:creationId xmlns:a16="http://schemas.microsoft.com/office/drawing/2014/main" id="{5A05F44D-4010-4CA2-AB55-ED29BB599E37}"/>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58" name="Stern mit 5 Zacken 309">
                  <a:extLst>
                    <a:ext uri="{FF2B5EF4-FFF2-40B4-BE49-F238E27FC236}">
                      <a16:creationId xmlns:a16="http://schemas.microsoft.com/office/drawing/2014/main" id="{D47A3A28-22F8-4289-945F-B184B9AEC05C}"/>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sp>
        <p:nvSpPr>
          <p:cNvPr id="147" name="Rectangle 26">
            <a:extLst>
              <a:ext uri="{FF2B5EF4-FFF2-40B4-BE49-F238E27FC236}">
                <a16:creationId xmlns:a16="http://schemas.microsoft.com/office/drawing/2014/main" id="{A94D4835-3A54-498A-9B02-05FDD15FD21C}"/>
              </a:ext>
            </a:extLst>
          </p:cNvPr>
          <p:cNvSpPr>
            <a:spLocks noChangeArrowheads="1"/>
          </p:cNvSpPr>
          <p:nvPr/>
        </p:nvSpPr>
        <p:spPr bwMode="auto">
          <a:xfrm>
            <a:off x="8968036" y="1893671"/>
            <a:ext cx="2374902" cy="431800"/>
          </a:xfrm>
          <a:prstGeom prst="rect">
            <a:avLst/>
          </a:prstGeom>
          <a:no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Products (&gt;100 000)</a:t>
            </a:r>
          </a:p>
        </p:txBody>
      </p:sp>
      <p:sp>
        <p:nvSpPr>
          <p:cNvPr id="157" name="Rectangle 27">
            <a:extLst>
              <a:ext uri="{FF2B5EF4-FFF2-40B4-BE49-F238E27FC236}">
                <a16:creationId xmlns:a16="http://schemas.microsoft.com/office/drawing/2014/main" id="{532115CC-7C93-4782-91B3-DD3FD243F5FC}"/>
              </a:ext>
            </a:extLst>
          </p:cNvPr>
          <p:cNvSpPr>
            <a:spLocks noChangeArrowheads="1"/>
          </p:cNvSpPr>
          <p:nvPr/>
        </p:nvSpPr>
        <p:spPr bwMode="auto">
          <a:xfrm>
            <a:off x="8943999" y="3046825"/>
            <a:ext cx="2324100" cy="431800"/>
          </a:xfrm>
          <a:prstGeom prst="rect">
            <a:avLst/>
          </a:prstGeom>
          <a:no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Intermediates (&lt;100)</a:t>
            </a:r>
          </a:p>
        </p:txBody>
      </p:sp>
      <p:sp>
        <p:nvSpPr>
          <p:cNvPr id="158" name="Rectangle 28">
            <a:extLst>
              <a:ext uri="{FF2B5EF4-FFF2-40B4-BE49-F238E27FC236}">
                <a16:creationId xmlns:a16="http://schemas.microsoft.com/office/drawing/2014/main" id="{6B5F6252-3969-4A49-A75E-7F3F462E74AD}"/>
              </a:ext>
            </a:extLst>
          </p:cNvPr>
          <p:cNvSpPr>
            <a:spLocks noChangeArrowheads="1"/>
          </p:cNvSpPr>
          <p:nvPr/>
        </p:nvSpPr>
        <p:spPr bwMode="auto">
          <a:xfrm>
            <a:off x="8943999" y="4082034"/>
            <a:ext cx="2376488" cy="431800"/>
          </a:xfrm>
          <a:prstGeom prst="rect">
            <a:avLst/>
          </a:prstGeom>
          <a:no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Base Chemicals  (&lt;10)</a:t>
            </a:r>
          </a:p>
        </p:txBody>
      </p:sp>
      <p:pic>
        <p:nvPicPr>
          <p:cNvPr id="162" name="Picture 32">
            <a:extLst>
              <a:ext uri="{FF2B5EF4-FFF2-40B4-BE49-F238E27FC236}">
                <a16:creationId xmlns:a16="http://schemas.microsoft.com/office/drawing/2014/main" id="{BBDA532F-03D8-4B1B-9847-F72D05594E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2961" y="916269"/>
            <a:ext cx="5363208" cy="488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 name="Picture 33" descr="Raffinerie">
            <a:extLst>
              <a:ext uri="{FF2B5EF4-FFF2-40B4-BE49-F238E27FC236}">
                <a16:creationId xmlns:a16="http://schemas.microsoft.com/office/drawing/2014/main" id="{10DB3342-A3FB-48E5-A331-50038CEAEAB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t="8035" b="9642"/>
          <a:stretch>
            <a:fillRect/>
          </a:stretch>
        </p:blipFill>
        <p:spPr bwMode="auto">
          <a:xfrm>
            <a:off x="5238534" y="4147408"/>
            <a:ext cx="1736636" cy="1096273"/>
          </a:xfrm>
          <a:prstGeom prst="rect">
            <a:avLst/>
          </a:prstGeom>
          <a:noFill/>
          <a:ln w="9525">
            <a:solidFill>
              <a:schemeClr val="tx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64" name="Picture 34" descr="03foto">
            <a:extLst>
              <a:ext uri="{FF2B5EF4-FFF2-40B4-BE49-F238E27FC236}">
                <a16:creationId xmlns:a16="http://schemas.microsoft.com/office/drawing/2014/main" id="{F610F6F5-DD65-48EB-923B-85D6E1FBB5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2921"/>
          <a:stretch>
            <a:fillRect/>
          </a:stretch>
        </p:blipFill>
        <p:spPr bwMode="auto">
          <a:xfrm>
            <a:off x="5403090" y="3210293"/>
            <a:ext cx="1393461" cy="1001030"/>
          </a:xfrm>
          <a:prstGeom prst="rect">
            <a:avLst/>
          </a:prstGeom>
          <a:noFill/>
          <a:ln w="9525">
            <a:solidFill>
              <a:schemeClr val="tx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65" name="Picture 35" descr="605010big_image">
            <a:extLst>
              <a:ext uri="{FF2B5EF4-FFF2-40B4-BE49-F238E27FC236}">
                <a16:creationId xmlns:a16="http://schemas.microsoft.com/office/drawing/2014/main" id="{AEBCCEF9-D592-4039-B1C0-5182351F7D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5575"/>
          <a:stretch>
            <a:fillRect/>
          </a:stretch>
        </p:blipFill>
        <p:spPr bwMode="auto">
          <a:xfrm>
            <a:off x="6849427" y="1724636"/>
            <a:ext cx="1470025" cy="1017587"/>
          </a:xfrm>
          <a:prstGeom prst="rect">
            <a:avLst/>
          </a:prstGeom>
          <a:noFill/>
          <a:ln w="9525">
            <a:solidFill>
              <a:schemeClr val="tx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66" name="Text Box 36">
            <a:extLst>
              <a:ext uri="{FF2B5EF4-FFF2-40B4-BE49-F238E27FC236}">
                <a16:creationId xmlns:a16="http://schemas.microsoft.com/office/drawing/2014/main" id="{6FFA8E20-4011-42F6-B58E-158A2BFE9494}"/>
              </a:ext>
            </a:extLst>
          </p:cNvPr>
          <p:cNvSpPr txBox="1">
            <a:spLocks noChangeArrowheads="1"/>
          </p:cNvSpPr>
          <p:nvPr/>
        </p:nvSpPr>
        <p:spPr bwMode="auto">
          <a:xfrm>
            <a:off x="7625538" y="2290846"/>
            <a:ext cx="568682" cy="338554"/>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de-DE"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mn-cs"/>
              </a:rPr>
              <a:t>Care</a:t>
            </a:r>
          </a:p>
        </p:txBody>
      </p:sp>
      <p:pic>
        <p:nvPicPr>
          <p:cNvPr id="167" name="Picture 37">
            <a:extLst>
              <a:ext uri="{FF2B5EF4-FFF2-40B4-BE49-F238E27FC236}">
                <a16:creationId xmlns:a16="http://schemas.microsoft.com/office/drawing/2014/main" id="{2DAF5789-23E9-47A1-8627-020E2F612B1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90355" y="5056361"/>
            <a:ext cx="1030063" cy="108770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pic>
      <p:pic>
        <p:nvPicPr>
          <p:cNvPr id="168" name="Picture 38">
            <a:extLst>
              <a:ext uri="{FF2B5EF4-FFF2-40B4-BE49-F238E27FC236}">
                <a16:creationId xmlns:a16="http://schemas.microsoft.com/office/drawing/2014/main" id="{E4E47375-F310-48F8-A1A1-36156E03991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97347" y="2156032"/>
            <a:ext cx="1495425" cy="1135062"/>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69" name="Text Box 39">
            <a:extLst>
              <a:ext uri="{FF2B5EF4-FFF2-40B4-BE49-F238E27FC236}">
                <a16:creationId xmlns:a16="http://schemas.microsoft.com/office/drawing/2014/main" id="{0341570D-A4D4-4C58-ADE9-E5FCF76873FF}"/>
              </a:ext>
            </a:extLst>
          </p:cNvPr>
          <p:cNvSpPr txBox="1">
            <a:spLocks noChangeArrowheads="1"/>
          </p:cNvSpPr>
          <p:nvPr/>
        </p:nvSpPr>
        <p:spPr bwMode="auto">
          <a:xfrm>
            <a:off x="6156687" y="2859844"/>
            <a:ext cx="965329" cy="338554"/>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de-DE"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mn-cs"/>
              </a:rPr>
              <a:t>Nutrition</a:t>
            </a:r>
          </a:p>
        </p:txBody>
      </p:sp>
      <p:grpSp>
        <p:nvGrpSpPr>
          <p:cNvPr id="170" name="Group 40">
            <a:extLst>
              <a:ext uri="{FF2B5EF4-FFF2-40B4-BE49-F238E27FC236}">
                <a16:creationId xmlns:a16="http://schemas.microsoft.com/office/drawing/2014/main" id="{25F2DEDF-D7D1-486D-A42F-EB9E992102FD}"/>
              </a:ext>
            </a:extLst>
          </p:cNvPr>
          <p:cNvGrpSpPr>
            <a:grpSpLocks/>
          </p:cNvGrpSpPr>
          <p:nvPr/>
        </p:nvGrpSpPr>
        <p:grpSpPr bwMode="auto">
          <a:xfrm>
            <a:off x="4184194" y="1562915"/>
            <a:ext cx="1574800" cy="1122363"/>
            <a:chOff x="4649" y="1418"/>
            <a:chExt cx="992" cy="707"/>
          </a:xfrm>
        </p:grpSpPr>
        <p:pic>
          <p:nvPicPr>
            <p:cNvPr id="171" name="Picture 41" descr="Sports and Leisure - Bayer MaterialScience">
              <a:extLst>
                <a:ext uri="{FF2B5EF4-FFF2-40B4-BE49-F238E27FC236}">
                  <a16:creationId xmlns:a16="http://schemas.microsoft.com/office/drawing/2014/main" id="{B2A66DF3-5D75-466F-95D3-BC4655922C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35233" r="35233"/>
            <a:stretch>
              <a:fillRect/>
            </a:stretch>
          </p:blipFill>
          <p:spPr bwMode="auto">
            <a:xfrm>
              <a:off x="4649" y="1418"/>
              <a:ext cx="992" cy="698"/>
            </a:xfrm>
            <a:prstGeom prst="rect">
              <a:avLst/>
            </a:prstGeom>
            <a:noFill/>
            <a:ln w="9525">
              <a:solidFill>
                <a:schemeClr val="tx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72" name="Text Box 42">
              <a:extLst>
                <a:ext uri="{FF2B5EF4-FFF2-40B4-BE49-F238E27FC236}">
                  <a16:creationId xmlns:a16="http://schemas.microsoft.com/office/drawing/2014/main" id="{24A76F2B-7C61-4B45-81A7-C0F0E3A0FFE9}"/>
                </a:ext>
              </a:extLst>
            </p:cNvPr>
            <p:cNvSpPr txBox="1">
              <a:spLocks noChangeArrowheads="1"/>
            </p:cNvSpPr>
            <p:nvPr/>
          </p:nvSpPr>
          <p:spPr bwMode="auto">
            <a:xfrm>
              <a:off x="5023" y="1912"/>
              <a:ext cx="585" cy="213"/>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de-DE"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mn-cs"/>
                </a:rPr>
                <a:t>Function</a:t>
              </a:r>
            </a:p>
          </p:txBody>
        </p:sp>
      </p:grpSp>
      <p:pic>
        <p:nvPicPr>
          <p:cNvPr id="173" name="Picture 43" descr="Infections">
            <a:extLst>
              <a:ext uri="{FF2B5EF4-FFF2-40B4-BE49-F238E27FC236}">
                <a16:creationId xmlns:a16="http://schemas.microsoft.com/office/drawing/2014/main" id="{D09AC19F-0621-49DE-B087-A4AD4EE5594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18802" y="1129638"/>
            <a:ext cx="1501775" cy="1044575"/>
          </a:xfrm>
          <a:prstGeom prst="rect">
            <a:avLst/>
          </a:prstGeom>
          <a:noFill/>
          <a:ln w="9525">
            <a:solidFill>
              <a:schemeClr val="tx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80" name="Text Box 44">
            <a:extLst>
              <a:ext uri="{FF2B5EF4-FFF2-40B4-BE49-F238E27FC236}">
                <a16:creationId xmlns:a16="http://schemas.microsoft.com/office/drawing/2014/main" id="{658A790C-AADD-4480-8809-172DE0A073E1}"/>
              </a:ext>
            </a:extLst>
          </p:cNvPr>
          <p:cNvSpPr txBox="1">
            <a:spLocks noChangeArrowheads="1"/>
          </p:cNvSpPr>
          <p:nvPr/>
        </p:nvSpPr>
        <p:spPr bwMode="auto">
          <a:xfrm>
            <a:off x="6057426" y="1740629"/>
            <a:ext cx="748923" cy="338554"/>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de-DE"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mn-cs"/>
              </a:rPr>
              <a:t>Health</a:t>
            </a:r>
          </a:p>
        </p:txBody>
      </p:sp>
      <p:sp>
        <p:nvSpPr>
          <p:cNvPr id="222" name="Text Box 29">
            <a:extLst>
              <a:ext uri="{FF2B5EF4-FFF2-40B4-BE49-F238E27FC236}">
                <a16:creationId xmlns:a16="http://schemas.microsoft.com/office/drawing/2014/main" id="{C3A87269-411F-4D6D-B403-2D7BAE0E2035}"/>
              </a:ext>
            </a:extLst>
          </p:cNvPr>
          <p:cNvSpPr txBox="1">
            <a:spLocks noChangeArrowheads="1"/>
          </p:cNvSpPr>
          <p:nvPr/>
        </p:nvSpPr>
        <p:spPr bwMode="auto">
          <a:xfrm>
            <a:off x="9019860" y="5038180"/>
            <a:ext cx="7873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Fuels</a:t>
            </a:r>
            <a:endParaRPr kumimoji="0" lang="en-US" altLang="de-DE"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nvGrpSpPr>
          <p:cNvPr id="223" name="Gruppieren 222">
            <a:extLst>
              <a:ext uri="{FF2B5EF4-FFF2-40B4-BE49-F238E27FC236}">
                <a16:creationId xmlns:a16="http://schemas.microsoft.com/office/drawing/2014/main" id="{A30F637F-7438-4F53-96C6-7E166881BFD3}"/>
              </a:ext>
            </a:extLst>
          </p:cNvPr>
          <p:cNvGrpSpPr/>
          <p:nvPr/>
        </p:nvGrpSpPr>
        <p:grpSpPr>
          <a:xfrm>
            <a:off x="7796794" y="4184536"/>
            <a:ext cx="860768" cy="1076439"/>
            <a:chOff x="7916598" y="4879588"/>
            <a:chExt cx="724892" cy="699154"/>
          </a:xfrm>
        </p:grpSpPr>
        <p:cxnSp>
          <p:nvCxnSpPr>
            <p:cNvPr id="224" name="Gerade Verbindung mit Pfeil 223">
              <a:extLst>
                <a:ext uri="{FF2B5EF4-FFF2-40B4-BE49-F238E27FC236}">
                  <a16:creationId xmlns:a16="http://schemas.microsoft.com/office/drawing/2014/main" id="{E31FF5C1-982C-4966-8F07-708B4CFC6FDE}"/>
                </a:ext>
              </a:extLst>
            </p:cNvPr>
            <p:cNvCxnSpPr/>
            <p:nvPr/>
          </p:nvCxnSpPr>
          <p:spPr>
            <a:xfrm flipV="1">
              <a:off x="7916598" y="4879588"/>
              <a:ext cx="2009" cy="699154"/>
            </a:xfrm>
            <a:prstGeom prst="straightConnector1">
              <a:avLst/>
            </a:prstGeom>
            <a:ln w="38100" cmpd="sng">
              <a:solidFill>
                <a:schemeClr val="bg1"/>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5" name="Gerade Verbindung mit Pfeil 224">
              <a:extLst>
                <a:ext uri="{FF2B5EF4-FFF2-40B4-BE49-F238E27FC236}">
                  <a16:creationId xmlns:a16="http://schemas.microsoft.com/office/drawing/2014/main" id="{FD364E88-58BE-4BBA-87D4-BF53A9ECF6B9}"/>
                </a:ext>
              </a:extLst>
            </p:cNvPr>
            <p:cNvCxnSpPr/>
            <p:nvPr/>
          </p:nvCxnSpPr>
          <p:spPr>
            <a:xfrm>
              <a:off x="7918607" y="5574576"/>
              <a:ext cx="722883" cy="2257"/>
            </a:xfrm>
            <a:prstGeom prst="straightConnector1">
              <a:avLst/>
            </a:prstGeom>
            <a:ln w="38100" cmpd="sng">
              <a:solidFill>
                <a:schemeClr val="bg1"/>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226" name="Gruppieren 225">
            <a:extLst>
              <a:ext uri="{FF2B5EF4-FFF2-40B4-BE49-F238E27FC236}">
                <a16:creationId xmlns:a16="http://schemas.microsoft.com/office/drawing/2014/main" id="{6D1B4A18-4010-4A0A-9062-95FDD1ED95A9}"/>
              </a:ext>
            </a:extLst>
          </p:cNvPr>
          <p:cNvGrpSpPr/>
          <p:nvPr/>
        </p:nvGrpSpPr>
        <p:grpSpPr>
          <a:xfrm>
            <a:off x="7904490" y="4297934"/>
            <a:ext cx="734250" cy="925301"/>
            <a:chOff x="7855467" y="4278626"/>
            <a:chExt cx="734250" cy="925301"/>
          </a:xfrm>
        </p:grpSpPr>
        <p:sp>
          <p:nvSpPr>
            <p:cNvPr id="227" name="Textfeld 226">
              <a:extLst>
                <a:ext uri="{FF2B5EF4-FFF2-40B4-BE49-F238E27FC236}">
                  <a16:creationId xmlns:a16="http://schemas.microsoft.com/office/drawing/2014/main" id="{E6CA3D2C-F38E-4D9E-BC2A-A57BFBEE61D6}"/>
                </a:ext>
              </a:extLst>
            </p:cNvPr>
            <p:cNvSpPr txBox="1"/>
            <p:nvPr/>
          </p:nvSpPr>
          <p:spPr>
            <a:xfrm>
              <a:off x="8179348" y="4908974"/>
              <a:ext cx="410369" cy="294953"/>
            </a:xfrm>
            <a:prstGeom prst="rect">
              <a:avLst/>
            </a:prstGeom>
            <a:noFill/>
          </p:spPr>
          <p:txBody>
            <a:bodyPr wrap="none" lIns="0" tIns="0" rIns="0" bIns="0" rtlCol="0" anchor="t" anchorCtr="0">
              <a:spAutoFit/>
            </a:bodyPr>
            <a:lstStyle/>
            <a:p>
              <a:pPr algn="l">
                <a:lnSpc>
                  <a:spcPts val="2300"/>
                </a:lnSpc>
                <a:spcBef>
                  <a:spcPts val="1150"/>
                </a:spcBef>
              </a:pPr>
              <a:r>
                <a:rPr lang="de-DE" sz="1600" b="1" dirty="0">
                  <a:solidFill>
                    <a:schemeClr val="bg1"/>
                  </a:solidFill>
                </a:rPr>
                <a:t>80%</a:t>
              </a:r>
            </a:p>
          </p:txBody>
        </p:sp>
        <p:sp>
          <p:nvSpPr>
            <p:cNvPr id="228" name="Textfeld 227">
              <a:extLst>
                <a:ext uri="{FF2B5EF4-FFF2-40B4-BE49-F238E27FC236}">
                  <a16:creationId xmlns:a16="http://schemas.microsoft.com/office/drawing/2014/main" id="{EC38939D-075F-49B8-B6C4-64D405C40248}"/>
                </a:ext>
              </a:extLst>
            </p:cNvPr>
            <p:cNvSpPr txBox="1"/>
            <p:nvPr/>
          </p:nvSpPr>
          <p:spPr>
            <a:xfrm>
              <a:off x="7855467" y="4278626"/>
              <a:ext cx="410369" cy="294953"/>
            </a:xfrm>
            <a:prstGeom prst="rect">
              <a:avLst/>
            </a:prstGeom>
            <a:noFill/>
          </p:spPr>
          <p:txBody>
            <a:bodyPr wrap="none" lIns="0" tIns="0" rIns="0" bIns="0" rtlCol="0" anchor="t" anchorCtr="0">
              <a:spAutoFit/>
            </a:bodyPr>
            <a:lstStyle/>
            <a:p>
              <a:pPr algn="l">
                <a:lnSpc>
                  <a:spcPts val="2300"/>
                </a:lnSpc>
                <a:spcBef>
                  <a:spcPts val="1150"/>
                </a:spcBef>
              </a:pPr>
              <a:r>
                <a:rPr lang="de-DE" sz="1600" b="1" dirty="0">
                  <a:solidFill>
                    <a:schemeClr val="bg1"/>
                  </a:solidFill>
                </a:rPr>
                <a:t>20%</a:t>
              </a:r>
            </a:p>
          </p:txBody>
        </p:sp>
      </p:grpSp>
      <p:sp>
        <p:nvSpPr>
          <p:cNvPr id="159" name="Text Box 29">
            <a:extLst>
              <a:ext uri="{FF2B5EF4-FFF2-40B4-BE49-F238E27FC236}">
                <a16:creationId xmlns:a16="http://schemas.microsoft.com/office/drawing/2014/main" id="{F386CB6E-E14B-43BD-850F-7D092F7D29A2}"/>
              </a:ext>
            </a:extLst>
          </p:cNvPr>
          <p:cNvSpPr txBox="1">
            <a:spLocks noChangeArrowheads="1"/>
          </p:cNvSpPr>
          <p:nvPr/>
        </p:nvSpPr>
        <p:spPr bwMode="auto">
          <a:xfrm>
            <a:off x="5067577" y="6161895"/>
            <a:ext cx="2013693" cy="369332"/>
          </a:xfrm>
          <a:prstGeom prst="rect">
            <a:avLst/>
          </a:prstGeom>
          <a:noFill/>
          <a:ln>
            <a:noFill/>
          </a:ln>
          <a:effectLs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Crude</a:t>
            </a:r>
            <a:r>
              <a:rPr kumimoji="0" lang="de-DE" altLang="de-DE"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Oil -(CH</a:t>
            </a:r>
            <a:r>
              <a:rPr kumimoji="0" lang="de-DE" altLang="de-DE" sz="1800" b="1" i="0" u="none" strike="noStrike" kern="1200" cap="none" spc="0" normalizeH="0" baseline="-25000" noProof="0" dirty="0">
                <a:ln>
                  <a:noFill/>
                </a:ln>
                <a:effectLst/>
                <a:uLnTx/>
                <a:uFillTx/>
                <a:latin typeface="Arial" panose="020B0604020202020204" pitchFamily="34" charset="0"/>
                <a:ea typeface="+mn-ea"/>
                <a:cs typeface="Arial" panose="020B0604020202020204" pitchFamily="34" charset="0"/>
              </a:rPr>
              <a:t>2</a:t>
            </a:r>
            <a:r>
              <a:rPr kumimoji="0" lang="de-DE" altLang="de-DE"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endParaRPr kumimoji="0" lang="en-US" altLang="de-DE"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2" name="Gruppieren 1">
            <a:extLst>
              <a:ext uri="{FF2B5EF4-FFF2-40B4-BE49-F238E27FC236}">
                <a16:creationId xmlns:a16="http://schemas.microsoft.com/office/drawing/2014/main" id="{67E6C6EF-2ECC-4146-AC41-1DBF5EE692CD}"/>
              </a:ext>
            </a:extLst>
          </p:cNvPr>
          <p:cNvGrpSpPr/>
          <p:nvPr/>
        </p:nvGrpSpPr>
        <p:grpSpPr>
          <a:xfrm>
            <a:off x="767402" y="4386980"/>
            <a:ext cx="3167708" cy="1253062"/>
            <a:chOff x="909648" y="4828452"/>
            <a:chExt cx="3167708" cy="1253062"/>
          </a:xfrm>
        </p:grpSpPr>
        <p:grpSp>
          <p:nvGrpSpPr>
            <p:cNvPr id="181" name="Gruppieren 180">
              <a:extLst>
                <a:ext uri="{FF2B5EF4-FFF2-40B4-BE49-F238E27FC236}">
                  <a16:creationId xmlns:a16="http://schemas.microsoft.com/office/drawing/2014/main" id="{4376B09C-2B5B-43AA-9F22-F4594BFD994E}"/>
                </a:ext>
              </a:extLst>
            </p:cNvPr>
            <p:cNvGrpSpPr/>
            <p:nvPr/>
          </p:nvGrpSpPr>
          <p:grpSpPr>
            <a:xfrm>
              <a:off x="909648" y="4828452"/>
              <a:ext cx="3167708" cy="1253062"/>
              <a:chOff x="879002" y="4606757"/>
              <a:chExt cx="3283452" cy="1327272"/>
            </a:xfrm>
          </p:grpSpPr>
          <p:pic>
            <p:nvPicPr>
              <p:cNvPr id="182" name="Grafik 181">
                <a:extLst>
                  <a:ext uri="{FF2B5EF4-FFF2-40B4-BE49-F238E27FC236}">
                    <a16:creationId xmlns:a16="http://schemas.microsoft.com/office/drawing/2014/main" id="{DD17A9C6-CDD4-4AC9-A25F-3E0851A3309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24266" y="4606757"/>
                <a:ext cx="782343" cy="782343"/>
              </a:xfrm>
              <a:prstGeom prst="rect">
                <a:avLst/>
              </a:prstGeom>
            </p:spPr>
          </p:pic>
          <p:grpSp>
            <p:nvGrpSpPr>
              <p:cNvPr id="183" name="Gruppieren 182">
                <a:extLst>
                  <a:ext uri="{FF2B5EF4-FFF2-40B4-BE49-F238E27FC236}">
                    <a16:creationId xmlns:a16="http://schemas.microsoft.com/office/drawing/2014/main" id="{9FF3D2C5-9C38-4E1B-8559-3051366A4720}"/>
                  </a:ext>
                </a:extLst>
              </p:cNvPr>
              <p:cNvGrpSpPr/>
              <p:nvPr/>
            </p:nvGrpSpPr>
            <p:grpSpPr>
              <a:xfrm>
                <a:off x="1787503" y="5140664"/>
                <a:ext cx="861880" cy="793365"/>
                <a:chOff x="1641604" y="5664421"/>
                <a:chExt cx="861880" cy="793365"/>
              </a:xfrm>
            </p:grpSpPr>
            <p:pic>
              <p:nvPicPr>
                <p:cNvPr id="193" name="Grafik 192">
                  <a:extLst>
                    <a:ext uri="{FF2B5EF4-FFF2-40B4-BE49-F238E27FC236}">
                      <a16:creationId xmlns:a16="http://schemas.microsoft.com/office/drawing/2014/main" id="{BBB3C7EF-D786-418C-A164-03F08CA8E68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41604" y="5664421"/>
                  <a:ext cx="806424" cy="793365"/>
                </a:xfrm>
                <a:prstGeom prst="rect">
                  <a:avLst/>
                </a:prstGeom>
              </p:spPr>
            </p:pic>
            <p:sp>
              <p:nvSpPr>
                <p:cNvPr id="194" name="Textfeld 193">
                  <a:extLst>
                    <a:ext uri="{FF2B5EF4-FFF2-40B4-BE49-F238E27FC236}">
                      <a16:creationId xmlns:a16="http://schemas.microsoft.com/office/drawing/2014/main" id="{BD3C79BD-77CF-489E-9EDE-C990914B351E}"/>
                    </a:ext>
                  </a:extLst>
                </p:cNvPr>
                <p:cNvSpPr txBox="1"/>
                <p:nvPr/>
              </p:nvSpPr>
              <p:spPr>
                <a:xfrm>
                  <a:off x="2056808" y="5860013"/>
                  <a:ext cx="446676" cy="331031"/>
                </a:xfrm>
                <a:prstGeom prst="rect">
                  <a:avLst/>
                </a:prstGeom>
                <a:noFill/>
              </p:spPr>
              <p:txBody>
                <a:bodyPr wrap="non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CO</a:t>
                  </a:r>
                  <a:r>
                    <a:rPr kumimoji="0" lang="en-US" sz="1600" b="1" i="0" u="none" strike="noStrike" kern="1200" cap="none" spc="0" normalizeH="0" baseline="-25000" noProof="0" dirty="0">
                      <a:ln>
                        <a:noFill/>
                      </a:ln>
                      <a:solidFill>
                        <a:prstClr val="white"/>
                      </a:solidFill>
                      <a:effectLst/>
                      <a:uLnTx/>
                      <a:uFillTx/>
                      <a:latin typeface="Arial"/>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err="1">
                    <a:ln>
                      <a:noFill/>
                    </a:ln>
                    <a:solidFill>
                      <a:srgbClr val="3F3F3F"/>
                    </a:solidFill>
                    <a:effectLst/>
                    <a:uLnTx/>
                    <a:uFillTx/>
                    <a:latin typeface="Arial"/>
                    <a:ea typeface="+mn-ea"/>
                    <a:cs typeface="+mn-cs"/>
                  </a:endParaRPr>
                </a:p>
              </p:txBody>
            </p:sp>
          </p:grpSp>
          <p:grpSp>
            <p:nvGrpSpPr>
              <p:cNvPr id="189" name="Gruppieren 188">
                <a:extLst>
                  <a:ext uri="{FF2B5EF4-FFF2-40B4-BE49-F238E27FC236}">
                    <a16:creationId xmlns:a16="http://schemas.microsoft.com/office/drawing/2014/main" id="{F22313FC-F635-4B28-B9B3-601F725C7C49}"/>
                  </a:ext>
                </a:extLst>
              </p:cNvPr>
              <p:cNvGrpSpPr/>
              <p:nvPr/>
            </p:nvGrpSpPr>
            <p:grpSpPr>
              <a:xfrm>
                <a:off x="879002" y="5138156"/>
                <a:ext cx="1399992" cy="754809"/>
                <a:chOff x="6134466" y="3069632"/>
                <a:chExt cx="1399992" cy="754809"/>
              </a:xfrm>
            </p:grpSpPr>
            <p:sp>
              <p:nvSpPr>
                <p:cNvPr id="191" name="Ellipse 190">
                  <a:extLst>
                    <a:ext uri="{FF2B5EF4-FFF2-40B4-BE49-F238E27FC236}">
                      <a16:creationId xmlns:a16="http://schemas.microsoft.com/office/drawing/2014/main" id="{A033EE25-1BB3-4F2F-90D2-3811D3A5A73B}"/>
                    </a:ext>
                  </a:extLst>
                </p:cNvPr>
                <p:cNvSpPr/>
                <p:nvPr/>
              </p:nvSpPr>
              <p:spPr>
                <a:xfrm>
                  <a:off x="6405070" y="3069632"/>
                  <a:ext cx="771602" cy="754809"/>
                </a:xfrm>
                <a:prstGeom prst="ellipse">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Textfeld 37">
                  <a:extLst>
                    <a:ext uri="{FF2B5EF4-FFF2-40B4-BE49-F238E27FC236}">
                      <a16:creationId xmlns:a16="http://schemas.microsoft.com/office/drawing/2014/main" id="{3EF9B0D7-E27D-4CAB-9F95-89DCFBBA6A1A}"/>
                    </a:ext>
                  </a:extLst>
                </p:cNvPr>
                <p:cNvSpPr txBox="1"/>
                <p:nvPr/>
              </p:nvSpPr>
              <p:spPr>
                <a:xfrm>
                  <a:off x="6134466" y="3144203"/>
                  <a:ext cx="1399992" cy="523220"/>
                </a:xfrm>
                <a:prstGeom prst="rect">
                  <a:avLst/>
                </a:prstGeom>
                <a:noFill/>
              </p:spPr>
              <p:txBody>
                <a:bodyPr wrap="square"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H</a:t>
                  </a:r>
                  <a:r>
                    <a:rPr kumimoji="0" lang="en-US" sz="2800" b="1" i="0" u="none" strike="noStrike" kern="1200" cap="none" spc="0" normalizeH="0" baseline="-25000" noProof="0" dirty="0">
                      <a:ln>
                        <a:noFill/>
                      </a:ln>
                      <a:solidFill>
                        <a:prstClr val="white"/>
                      </a:solidFill>
                      <a:effectLst/>
                      <a:uLnTx/>
                      <a:uFillTx/>
                      <a:latin typeface="Arial" charset="0"/>
                      <a:ea typeface="ＭＳ Ｐゴシック" pitchFamily="34" charset="-128"/>
                      <a:cs typeface="+mn-cs"/>
                    </a:rPr>
                    <a:t>2</a:t>
                  </a:r>
                </a:p>
              </p:txBody>
            </p:sp>
          </p:grpSp>
          <p:sp>
            <p:nvSpPr>
              <p:cNvPr id="190" name="Pfeil nach rechts 53">
                <a:extLst>
                  <a:ext uri="{FF2B5EF4-FFF2-40B4-BE49-F238E27FC236}">
                    <a16:creationId xmlns:a16="http://schemas.microsoft.com/office/drawing/2014/main" id="{3F01CC52-23CD-43F1-BFA1-2DD5AD1E98B1}"/>
                  </a:ext>
                </a:extLst>
              </p:cNvPr>
              <p:cNvSpPr/>
              <p:nvPr/>
            </p:nvSpPr>
            <p:spPr>
              <a:xfrm>
                <a:off x="2834075" y="5113750"/>
                <a:ext cx="1328379" cy="369332"/>
              </a:xfrm>
              <a:prstGeom prst="rightArrow">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186" name="Oval 15">
                  <a:extLst>
                    <a:ext uri="{FF2B5EF4-FFF2-40B4-BE49-F238E27FC236}">
                      <a16:creationId xmlns:a16="http://schemas.microsoft.com/office/drawing/2014/main" id="{09BEEAC8-7A26-4F4A-9A74-6D1A76B71EFB}"/>
                    </a:ext>
                  </a:extLst>
                </p:cNvPr>
                <p:cNvSpPr>
                  <a:spLocks noChangeAspect="1"/>
                </p:cNvSpPr>
                <p:nvPr/>
              </p:nvSpPr>
              <p:spPr bwMode="auto">
                <a:xfrm>
                  <a:off x="2096853" y="4888413"/>
                  <a:ext cx="577297" cy="577297"/>
                </a:xfrm>
                <a:prstGeom prst="ellipse">
                  <a:avLst/>
                </a:prstGeom>
                <a:solidFill>
                  <a:srgbClr val="632562"/>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2800" b="0" i="1" dirty="0" smtClean="0">
                            <a:solidFill>
                              <a:srgbClr val="FFFFFF"/>
                            </a:solidFill>
                            <a:latin typeface="Cambria Math" panose="02040503050406030204" pitchFamily="18" charset="0"/>
                          </a:rPr>
                          <m:t>𝑁</m:t>
                        </m:r>
                      </m:oMath>
                    </m:oMathPara>
                  </a14:m>
                  <a:endParaRPr kumimoji="0" lang="en-US" sz="2800" b="0" i="1"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186" name="Oval 15">
                  <a:extLst>
                    <a:ext uri="{FF2B5EF4-FFF2-40B4-BE49-F238E27FC236}">
                      <a16:creationId xmlns:a16="http://schemas.microsoft.com/office/drawing/2014/main" id="{09BEEAC8-7A26-4F4A-9A74-6D1A76B71EFB}"/>
                    </a:ext>
                  </a:extLst>
                </p:cNvPr>
                <p:cNvSpPr>
                  <a:spLocks noRot="1" noChangeAspect="1" noMove="1" noResize="1" noEditPoints="1" noAdjustHandles="1" noChangeArrowheads="1" noChangeShapeType="1" noTextEdit="1"/>
                </p:cNvSpPr>
                <p:nvPr/>
              </p:nvSpPr>
              <p:spPr bwMode="auto">
                <a:xfrm>
                  <a:off x="2096853" y="4888413"/>
                  <a:ext cx="577297" cy="577297"/>
                </a:xfrm>
                <a:prstGeom prst="ellipse">
                  <a:avLst/>
                </a:prstGeom>
                <a:blipFill>
                  <a:blip r:embed="rId21"/>
                  <a:stretch>
                    <a:fillRect/>
                  </a:stretch>
                </a:blipFill>
                <a:ln w="6350">
                  <a:solidFill>
                    <a:srgbClr val="D9D9D9"/>
                  </a:solidFill>
                </a:ln>
              </p:spPr>
              <p:txBody>
                <a:bodyPr/>
                <a:lstStyle/>
                <a:p>
                  <a:r>
                    <a:rPr lang="de-DE">
                      <a:noFill/>
                    </a:rPr>
                    <a:t> </a:t>
                  </a:r>
                </a:p>
              </p:txBody>
            </p:sp>
          </mc:Fallback>
        </mc:AlternateContent>
      </p:grpSp>
      <p:grpSp>
        <p:nvGrpSpPr>
          <p:cNvPr id="342" name="Gruppieren 341">
            <a:extLst>
              <a:ext uri="{FF2B5EF4-FFF2-40B4-BE49-F238E27FC236}">
                <a16:creationId xmlns:a16="http://schemas.microsoft.com/office/drawing/2014/main" id="{92AA8C73-0074-4D8A-BFB5-A794FC658A2E}"/>
              </a:ext>
            </a:extLst>
          </p:cNvPr>
          <p:cNvGrpSpPr/>
          <p:nvPr/>
        </p:nvGrpSpPr>
        <p:grpSpPr>
          <a:xfrm>
            <a:off x="816079" y="2874842"/>
            <a:ext cx="3167708" cy="1253062"/>
            <a:chOff x="909648" y="4828452"/>
            <a:chExt cx="3167708" cy="1253062"/>
          </a:xfrm>
        </p:grpSpPr>
        <p:grpSp>
          <p:nvGrpSpPr>
            <p:cNvPr id="343" name="Gruppieren 342">
              <a:extLst>
                <a:ext uri="{FF2B5EF4-FFF2-40B4-BE49-F238E27FC236}">
                  <a16:creationId xmlns:a16="http://schemas.microsoft.com/office/drawing/2014/main" id="{D2D68093-AA12-43AC-8599-B18ABF8CC4E1}"/>
                </a:ext>
              </a:extLst>
            </p:cNvPr>
            <p:cNvGrpSpPr/>
            <p:nvPr/>
          </p:nvGrpSpPr>
          <p:grpSpPr>
            <a:xfrm>
              <a:off x="909648" y="4828452"/>
              <a:ext cx="3167708" cy="1253062"/>
              <a:chOff x="879002" y="4606757"/>
              <a:chExt cx="3283452" cy="1327272"/>
            </a:xfrm>
          </p:grpSpPr>
          <p:pic>
            <p:nvPicPr>
              <p:cNvPr id="345" name="Grafik 344">
                <a:extLst>
                  <a:ext uri="{FF2B5EF4-FFF2-40B4-BE49-F238E27FC236}">
                    <a16:creationId xmlns:a16="http://schemas.microsoft.com/office/drawing/2014/main" id="{8F522B0E-D3F8-44FF-9F85-AA2A28F8B52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24266" y="4606757"/>
                <a:ext cx="782343" cy="782343"/>
              </a:xfrm>
              <a:prstGeom prst="rect">
                <a:avLst/>
              </a:prstGeom>
            </p:spPr>
          </p:pic>
          <p:grpSp>
            <p:nvGrpSpPr>
              <p:cNvPr id="346" name="Gruppieren 345">
                <a:extLst>
                  <a:ext uri="{FF2B5EF4-FFF2-40B4-BE49-F238E27FC236}">
                    <a16:creationId xmlns:a16="http://schemas.microsoft.com/office/drawing/2014/main" id="{38757B39-3B73-40BA-8DCC-B37E0FE322C9}"/>
                  </a:ext>
                </a:extLst>
              </p:cNvPr>
              <p:cNvGrpSpPr/>
              <p:nvPr/>
            </p:nvGrpSpPr>
            <p:grpSpPr>
              <a:xfrm>
                <a:off x="1787503" y="5140664"/>
                <a:ext cx="861880" cy="793365"/>
                <a:chOff x="1641604" y="5664421"/>
                <a:chExt cx="861880" cy="793365"/>
              </a:xfrm>
            </p:grpSpPr>
            <p:pic>
              <p:nvPicPr>
                <p:cNvPr id="351" name="Grafik 350">
                  <a:extLst>
                    <a:ext uri="{FF2B5EF4-FFF2-40B4-BE49-F238E27FC236}">
                      <a16:creationId xmlns:a16="http://schemas.microsoft.com/office/drawing/2014/main" id="{72984548-5976-46CB-BB87-6CE1704DA47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41604" y="5664421"/>
                  <a:ext cx="806424" cy="793365"/>
                </a:xfrm>
                <a:prstGeom prst="rect">
                  <a:avLst/>
                </a:prstGeom>
              </p:spPr>
            </p:pic>
            <p:sp>
              <p:nvSpPr>
                <p:cNvPr id="352" name="Textfeld 351">
                  <a:extLst>
                    <a:ext uri="{FF2B5EF4-FFF2-40B4-BE49-F238E27FC236}">
                      <a16:creationId xmlns:a16="http://schemas.microsoft.com/office/drawing/2014/main" id="{60FAB0A9-6096-484D-B5DE-5D539A1987BC}"/>
                    </a:ext>
                  </a:extLst>
                </p:cNvPr>
                <p:cNvSpPr txBox="1"/>
                <p:nvPr/>
              </p:nvSpPr>
              <p:spPr>
                <a:xfrm>
                  <a:off x="2056808" y="5860013"/>
                  <a:ext cx="446676" cy="331031"/>
                </a:xfrm>
                <a:prstGeom prst="rect">
                  <a:avLst/>
                </a:prstGeom>
                <a:noFill/>
              </p:spPr>
              <p:txBody>
                <a:bodyPr wrap="non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CO</a:t>
                  </a:r>
                  <a:r>
                    <a:rPr kumimoji="0" lang="en-US" sz="1600" b="1" i="0" u="none" strike="noStrike" kern="1200" cap="none" spc="0" normalizeH="0" baseline="-25000" noProof="0" dirty="0">
                      <a:ln>
                        <a:noFill/>
                      </a:ln>
                      <a:solidFill>
                        <a:prstClr val="white"/>
                      </a:solidFill>
                      <a:effectLst/>
                      <a:uLnTx/>
                      <a:uFillTx/>
                      <a:latin typeface="Arial"/>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err="1">
                    <a:ln>
                      <a:noFill/>
                    </a:ln>
                    <a:solidFill>
                      <a:srgbClr val="3F3F3F"/>
                    </a:solidFill>
                    <a:effectLst/>
                    <a:uLnTx/>
                    <a:uFillTx/>
                    <a:latin typeface="Arial"/>
                    <a:ea typeface="+mn-ea"/>
                    <a:cs typeface="+mn-cs"/>
                  </a:endParaRPr>
                </a:p>
              </p:txBody>
            </p:sp>
          </p:grpSp>
          <p:grpSp>
            <p:nvGrpSpPr>
              <p:cNvPr id="347" name="Gruppieren 346">
                <a:extLst>
                  <a:ext uri="{FF2B5EF4-FFF2-40B4-BE49-F238E27FC236}">
                    <a16:creationId xmlns:a16="http://schemas.microsoft.com/office/drawing/2014/main" id="{514EFC6A-A2FB-4C26-840D-0EDAC28BB131}"/>
                  </a:ext>
                </a:extLst>
              </p:cNvPr>
              <p:cNvGrpSpPr/>
              <p:nvPr/>
            </p:nvGrpSpPr>
            <p:grpSpPr>
              <a:xfrm>
                <a:off x="879002" y="5138156"/>
                <a:ext cx="1399992" cy="754809"/>
                <a:chOff x="6134466" y="3069632"/>
                <a:chExt cx="1399992" cy="754809"/>
              </a:xfrm>
            </p:grpSpPr>
            <p:sp>
              <p:nvSpPr>
                <p:cNvPr id="349" name="Ellipse 348">
                  <a:extLst>
                    <a:ext uri="{FF2B5EF4-FFF2-40B4-BE49-F238E27FC236}">
                      <a16:creationId xmlns:a16="http://schemas.microsoft.com/office/drawing/2014/main" id="{3BE92CF5-76D0-4472-9DD2-A0A4973D2B26}"/>
                    </a:ext>
                  </a:extLst>
                </p:cNvPr>
                <p:cNvSpPr/>
                <p:nvPr/>
              </p:nvSpPr>
              <p:spPr>
                <a:xfrm>
                  <a:off x="6405070" y="3069632"/>
                  <a:ext cx="771602" cy="754809"/>
                </a:xfrm>
                <a:prstGeom prst="ellipse">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0" name="Textfeld 37">
                  <a:extLst>
                    <a:ext uri="{FF2B5EF4-FFF2-40B4-BE49-F238E27FC236}">
                      <a16:creationId xmlns:a16="http://schemas.microsoft.com/office/drawing/2014/main" id="{09FE6CF3-7C29-4C31-85B9-120DDF3A6FF9}"/>
                    </a:ext>
                  </a:extLst>
                </p:cNvPr>
                <p:cNvSpPr txBox="1"/>
                <p:nvPr/>
              </p:nvSpPr>
              <p:spPr>
                <a:xfrm>
                  <a:off x="6134466" y="3144203"/>
                  <a:ext cx="1399992" cy="523220"/>
                </a:xfrm>
                <a:prstGeom prst="rect">
                  <a:avLst/>
                </a:prstGeom>
                <a:noFill/>
              </p:spPr>
              <p:txBody>
                <a:bodyPr wrap="square"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H</a:t>
                  </a:r>
                  <a:r>
                    <a:rPr kumimoji="0" lang="en-US" sz="2800" b="1" i="0" u="none" strike="noStrike" kern="1200" cap="none" spc="0" normalizeH="0" baseline="-25000" noProof="0" dirty="0">
                      <a:ln>
                        <a:noFill/>
                      </a:ln>
                      <a:solidFill>
                        <a:prstClr val="white"/>
                      </a:solidFill>
                      <a:effectLst/>
                      <a:uLnTx/>
                      <a:uFillTx/>
                      <a:latin typeface="Arial" charset="0"/>
                      <a:ea typeface="ＭＳ Ｐゴシック" pitchFamily="34" charset="-128"/>
                      <a:cs typeface="+mn-cs"/>
                    </a:rPr>
                    <a:t>2</a:t>
                  </a:r>
                </a:p>
              </p:txBody>
            </p:sp>
          </p:grpSp>
          <p:sp>
            <p:nvSpPr>
              <p:cNvPr id="348" name="Pfeil nach rechts 53">
                <a:extLst>
                  <a:ext uri="{FF2B5EF4-FFF2-40B4-BE49-F238E27FC236}">
                    <a16:creationId xmlns:a16="http://schemas.microsoft.com/office/drawing/2014/main" id="{B21DB610-7F03-494E-8B9E-913A3CD6FC6A}"/>
                  </a:ext>
                </a:extLst>
              </p:cNvPr>
              <p:cNvSpPr/>
              <p:nvPr/>
            </p:nvSpPr>
            <p:spPr>
              <a:xfrm>
                <a:off x="2834075" y="5113750"/>
                <a:ext cx="1328379" cy="369332"/>
              </a:xfrm>
              <a:prstGeom prst="rightArrow">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344" name="Oval 15">
                  <a:extLst>
                    <a:ext uri="{FF2B5EF4-FFF2-40B4-BE49-F238E27FC236}">
                      <a16:creationId xmlns:a16="http://schemas.microsoft.com/office/drawing/2014/main" id="{8CA678F8-A316-4CAB-B593-F1368F2D01A4}"/>
                    </a:ext>
                  </a:extLst>
                </p:cNvPr>
                <p:cNvSpPr>
                  <a:spLocks noChangeAspect="1"/>
                </p:cNvSpPr>
                <p:nvPr/>
              </p:nvSpPr>
              <p:spPr bwMode="auto">
                <a:xfrm>
                  <a:off x="2096853" y="4888413"/>
                  <a:ext cx="577297" cy="577297"/>
                </a:xfrm>
                <a:prstGeom prst="ellipse">
                  <a:avLst/>
                </a:prstGeom>
                <a:solidFill>
                  <a:srgbClr val="632562"/>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2800" b="0" i="1" dirty="0" smtClean="0">
                            <a:solidFill>
                              <a:srgbClr val="FFFFFF"/>
                            </a:solidFill>
                            <a:latin typeface="Cambria Math" panose="02040503050406030204" pitchFamily="18" charset="0"/>
                          </a:rPr>
                          <m:t>𝑁</m:t>
                        </m:r>
                      </m:oMath>
                    </m:oMathPara>
                  </a14:m>
                  <a:endParaRPr kumimoji="0" lang="en-US" sz="2800" b="0" i="1"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344" name="Oval 15">
                  <a:extLst>
                    <a:ext uri="{FF2B5EF4-FFF2-40B4-BE49-F238E27FC236}">
                      <a16:creationId xmlns:a16="http://schemas.microsoft.com/office/drawing/2014/main" id="{8CA678F8-A316-4CAB-B593-F1368F2D01A4}"/>
                    </a:ext>
                  </a:extLst>
                </p:cNvPr>
                <p:cNvSpPr>
                  <a:spLocks noRot="1" noChangeAspect="1" noMove="1" noResize="1" noEditPoints="1" noAdjustHandles="1" noChangeArrowheads="1" noChangeShapeType="1" noTextEdit="1"/>
                </p:cNvSpPr>
                <p:nvPr/>
              </p:nvSpPr>
              <p:spPr bwMode="auto">
                <a:xfrm>
                  <a:off x="2096853" y="4888413"/>
                  <a:ext cx="577297" cy="577297"/>
                </a:xfrm>
                <a:prstGeom prst="ellipse">
                  <a:avLst/>
                </a:prstGeom>
                <a:blipFill>
                  <a:blip r:embed="rId22"/>
                  <a:stretch>
                    <a:fillRect/>
                  </a:stretch>
                </a:blipFill>
                <a:ln w="6350">
                  <a:solidFill>
                    <a:srgbClr val="D9D9D9"/>
                  </a:solidFill>
                </a:ln>
              </p:spPr>
              <p:txBody>
                <a:bodyPr/>
                <a:lstStyle/>
                <a:p>
                  <a:r>
                    <a:rPr lang="de-DE">
                      <a:noFill/>
                    </a:rPr>
                    <a:t> </a:t>
                  </a:r>
                </a:p>
              </p:txBody>
            </p:sp>
          </mc:Fallback>
        </mc:AlternateContent>
      </p:grpSp>
      <p:grpSp>
        <p:nvGrpSpPr>
          <p:cNvPr id="353" name="Gruppieren 352">
            <a:extLst>
              <a:ext uri="{FF2B5EF4-FFF2-40B4-BE49-F238E27FC236}">
                <a16:creationId xmlns:a16="http://schemas.microsoft.com/office/drawing/2014/main" id="{3035EF9C-0857-4ECB-9455-E5732AA7D5D1}"/>
              </a:ext>
            </a:extLst>
          </p:cNvPr>
          <p:cNvGrpSpPr/>
          <p:nvPr/>
        </p:nvGrpSpPr>
        <p:grpSpPr>
          <a:xfrm>
            <a:off x="760723" y="1361135"/>
            <a:ext cx="3167708" cy="1253062"/>
            <a:chOff x="909648" y="4828452"/>
            <a:chExt cx="3167708" cy="1253062"/>
          </a:xfrm>
        </p:grpSpPr>
        <p:grpSp>
          <p:nvGrpSpPr>
            <p:cNvPr id="354" name="Gruppieren 353">
              <a:extLst>
                <a:ext uri="{FF2B5EF4-FFF2-40B4-BE49-F238E27FC236}">
                  <a16:creationId xmlns:a16="http://schemas.microsoft.com/office/drawing/2014/main" id="{C081EE6D-3074-4510-A1C0-3DE3B81DC44C}"/>
                </a:ext>
              </a:extLst>
            </p:cNvPr>
            <p:cNvGrpSpPr/>
            <p:nvPr/>
          </p:nvGrpSpPr>
          <p:grpSpPr>
            <a:xfrm>
              <a:off x="909648" y="4828452"/>
              <a:ext cx="3167708" cy="1253062"/>
              <a:chOff x="879002" y="4606757"/>
              <a:chExt cx="3283452" cy="1327272"/>
            </a:xfrm>
          </p:grpSpPr>
          <p:pic>
            <p:nvPicPr>
              <p:cNvPr id="356" name="Grafik 355">
                <a:extLst>
                  <a:ext uri="{FF2B5EF4-FFF2-40B4-BE49-F238E27FC236}">
                    <a16:creationId xmlns:a16="http://schemas.microsoft.com/office/drawing/2014/main" id="{85EFFA85-E30F-428B-B015-8C9E17EF669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24266" y="4606757"/>
                <a:ext cx="782343" cy="782343"/>
              </a:xfrm>
              <a:prstGeom prst="rect">
                <a:avLst/>
              </a:prstGeom>
            </p:spPr>
          </p:pic>
          <p:grpSp>
            <p:nvGrpSpPr>
              <p:cNvPr id="357" name="Gruppieren 356">
                <a:extLst>
                  <a:ext uri="{FF2B5EF4-FFF2-40B4-BE49-F238E27FC236}">
                    <a16:creationId xmlns:a16="http://schemas.microsoft.com/office/drawing/2014/main" id="{E79F3B32-856A-4A38-97E1-815FCB988CDD}"/>
                  </a:ext>
                </a:extLst>
              </p:cNvPr>
              <p:cNvGrpSpPr/>
              <p:nvPr/>
            </p:nvGrpSpPr>
            <p:grpSpPr>
              <a:xfrm>
                <a:off x="1787503" y="5140664"/>
                <a:ext cx="861880" cy="793365"/>
                <a:chOff x="1641604" y="5664421"/>
                <a:chExt cx="861880" cy="793365"/>
              </a:xfrm>
            </p:grpSpPr>
            <p:pic>
              <p:nvPicPr>
                <p:cNvPr id="362" name="Grafik 361">
                  <a:extLst>
                    <a:ext uri="{FF2B5EF4-FFF2-40B4-BE49-F238E27FC236}">
                      <a16:creationId xmlns:a16="http://schemas.microsoft.com/office/drawing/2014/main" id="{E330C2AA-1115-4E88-8174-357D8CBE649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41604" y="5664421"/>
                  <a:ext cx="806424" cy="793365"/>
                </a:xfrm>
                <a:prstGeom prst="rect">
                  <a:avLst/>
                </a:prstGeom>
              </p:spPr>
            </p:pic>
            <p:sp>
              <p:nvSpPr>
                <p:cNvPr id="363" name="Textfeld 362">
                  <a:extLst>
                    <a:ext uri="{FF2B5EF4-FFF2-40B4-BE49-F238E27FC236}">
                      <a16:creationId xmlns:a16="http://schemas.microsoft.com/office/drawing/2014/main" id="{CBD3FA0B-EF64-49D0-A150-9E8D97314F71}"/>
                    </a:ext>
                  </a:extLst>
                </p:cNvPr>
                <p:cNvSpPr txBox="1"/>
                <p:nvPr/>
              </p:nvSpPr>
              <p:spPr>
                <a:xfrm>
                  <a:off x="2056808" y="5860013"/>
                  <a:ext cx="446676" cy="331031"/>
                </a:xfrm>
                <a:prstGeom prst="rect">
                  <a:avLst/>
                </a:prstGeom>
                <a:noFill/>
              </p:spPr>
              <p:txBody>
                <a:bodyPr wrap="non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CO</a:t>
                  </a:r>
                  <a:r>
                    <a:rPr kumimoji="0" lang="en-US" sz="1600" b="1" i="0" u="none" strike="noStrike" kern="1200" cap="none" spc="0" normalizeH="0" baseline="-25000" noProof="0" dirty="0">
                      <a:ln>
                        <a:noFill/>
                      </a:ln>
                      <a:solidFill>
                        <a:prstClr val="white"/>
                      </a:solidFill>
                      <a:effectLst/>
                      <a:uLnTx/>
                      <a:uFillTx/>
                      <a:latin typeface="Arial"/>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err="1">
                    <a:ln>
                      <a:noFill/>
                    </a:ln>
                    <a:solidFill>
                      <a:srgbClr val="3F3F3F"/>
                    </a:solidFill>
                    <a:effectLst/>
                    <a:uLnTx/>
                    <a:uFillTx/>
                    <a:latin typeface="Arial"/>
                    <a:ea typeface="+mn-ea"/>
                    <a:cs typeface="+mn-cs"/>
                  </a:endParaRPr>
                </a:p>
              </p:txBody>
            </p:sp>
          </p:grpSp>
          <p:grpSp>
            <p:nvGrpSpPr>
              <p:cNvPr id="358" name="Gruppieren 357">
                <a:extLst>
                  <a:ext uri="{FF2B5EF4-FFF2-40B4-BE49-F238E27FC236}">
                    <a16:creationId xmlns:a16="http://schemas.microsoft.com/office/drawing/2014/main" id="{373B890F-BA5A-4614-9FC4-E8F2C7CCA7B4}"/>
                  </a:ext>
                </a:extLst>
              </p:cNvPr>
              <p:cNvGrpSpPr/>
              <p:nvPr/>
            </p:nvGrpSpPr>
            <p:grpSpPr>
              <a:xfrm>
                <a:off x="879002" y="5138156"/>
                <a:ext cx="1399992" cy="754809"/>
                <a:chOff x="6134466" y="3069632"/>
                <a:chExt cx="1399992" cy="754809"/>
              </a:xfrm>
            </p:grpSpPr>
            <p:sp>
              <p:nvSpPr>
                <p:cNvPr id="360" name="Ellipse 359">
                  <a:extLst>
                    <a:ext uri="{FF2B5EF4-FFF2-40B4-BE49-F238E27FC236}">
                      <a16:creationId xmlns:a16="http://schemas.microsoft.com/office/drawing/2014/main" id="{8EA03566-E0AE-474B-9CD9-397EAE98822C}"/>
                    </a:ext>
                  </a:extLst>
                </p:cNvPr>
                <p:cNvSpPr/>
                <p:nvPr/>
              </p:nvSpPr>
              <p:spPr>
                <a:xfrm>
                  <a:off x="6405070" y="3069632"/>
                  <a:ext cx="771602" cy="754809"/>
                </a:xfrm>
                <a:prstGeom prst="ellipse">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 name="Textfeld 37">
                  <a:extLst>
                    <a:ext uri="{FF2B5EF4-FFF2-40B4-BE49-F238E27FC236}">
                      <a16:creationId xmlns:a16="http://schemas.microsoft.com/office/drawing/2014/main" id="{74806168-49FE-43AF-92F5-589166C1A8A7}"/>
                    </a:ext>
                  </a:extLst>
                </p:cNvPr>
                <p:cNvSpPr txBox="1"/>
                <p:nvPr/>
              </p:nvSpPr>
              <p:spPr>
                <a:xfrm>
                  <a:off x="6134466" y="3144203"/>
                  <a:ext cx="1399992" cy="523220"/>
                </a:xfrm>
                <a:prstGeom prst="rect">
                  <a:avLst/>
                </a:prstGeom>
                <a:noFill/>
              </p:spPr>
              <p:txBody>
                <a:bodyPr wrap="square"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H</a:t>
                  </a:r>
                  <a:r>
                    <a:rPr kumimoji="0" lang="en-US" sz="2800" b="1" i="0" u="none" strike="noStrike" kern="1200" cap="none" spc="0" normalizeH="0" baseline="-25000" noProof="0" dirty="0">
                      <a:ln>
                        <a:noFill/>
                      </a:ln>
                      <a:solidFill>
                        <a:prstClr val="white"/>
                      </a:solidFill>
                      <a:effectLst/>
                      <a:uLnTx/>
                      <a:uFillTx/>
                      <a:latin typeface="Arial" charset="0"/>
                      <a:ea typeface="ＭＳ Ｐゴシック" pitchFamily="34" charset="-128"/>
                      <a:cs typeface="+mn-cs"/>
                    </a:rPr>
                    <a:t>2</a:t>
                  </a:r>
                </a:p>
              </p:txBody>
            </p:sp>
          </p:grpSp>
          <p:sp>
            <p:nvSpPr>
              <p:cNvPr id="359" name="Pfeil nach rechts 53">
                <a:extLst>
                  <a:ext uri="{FF2B5EF4-FFF2-40B4-BE49-F238E27FC236}">
                    <a16:creationId xmlns:a16="http://schemas.microsoft.com/office/drawing/2014/main" id="{9DE86D7C-DBB3-49E9-A634-87769A611782}"/>
                  </a:ext>
                </a:extLst>
              </p:cNvPr>
              <p:cNvSpPr/>
              <p:nvPr/>
            </p:nvSpPr>
            <p:spPr>
              <a:xfrm>
                <a:off x="2834075" y="5113750"/>
                <a:ext cx="1328379" cy="369332"/>
              </a:xfrm>
              <a:prstGeom prst="rightArrow">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355" name="Oval 15">
                  <a:extLst>
                    <a:ext uri="{FF2B5EF4-FFF2-40B4-BE49-F238E27FC236}">
                      <a16:creationId xmlns:a16="http://schemas.microsoft.com/office/drawing/2014/main" id="{962D6CB9-1505-4152-BDDA-264ED2BE4805}"/>
                    </a:ext>
                  </a:extLst>
                </p:cNvPr>
                <p:cNvSpPr>
                  <a:spLocks noChangeAspect="1"/>
                </p:cNvSpPr>
                <p:nvPr/>
              </p:nvSpPr>
              <p:spPr bwMode="auto">
                <a:xfrm>
                  <a:off x="2096853" y="4888413"/>
                  <a:ext cx="577297" cy="577297"/>
                </a:xfrm>
                <a:prstGeom prst="ellipse">
                  <a:avLst/>
                </a:prstGeom>
                <a:solidFill>
                  <a:srgbClr val="632562"/>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2800" b="0" i="1" dirty="0" smtClean="0">
                            <a:solidFill>
                              <a:srgbClr val="FFFFFF"/>
                            </a:solidFill>
                            <a:latin typeface="Cambria Math" panose="02040503050406030204" pitchFamily="18" charset="0"/>
                          </a:rPr>
                          <m:t>𝑁</m:t>
                        </m:r>
                      </m:oMath>
                    </m:oMathPara>
                  </a14:m>
                  <a:endParaRPr kumimoji="0" lang="en-US" sz="2800" b="0" i="1"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355" name="Oval 15">
                  <a:extLst>
                    <a:ext uri="{FF2B5EF4-FFF2-40B4-BE49-F238E27FC236}">
                      <a16:creationId xmlns:a16="http://schemas.microsoft.com/office/drawing/2014/main" id="{962D6CB9-1505-4152-BDDA-264ED2BE4805}"/>
                    </a:ext>
                  </a:extLst>
                </p:cNvPr>
                <p:cNvSpPr>
                  <a:spLocks noRot="1" noChangeAspect="1" noMove="1" noResize="1" noEditPoints="1" noAdjustHandles="1" noChangeArrowheads="1" noChangeShapeType="1" noTextEdit="1"/>
                </p:cNvSpPr>
                <p:nvPr/>
              </p:nvSpPr>
              <p:spPr bwMode="auto">
                <a:xfrm>
                  <a:off x="2096853" y="4888413"/>
                  <a:ext cx="577297" cy="577297"/>
                </a:xfrm>
                <a:prstGeom prst="ellipse">
                  <a:avLst/>
                </a:prstGeom>
                <a:blipFill>
                  <a:blip r:embed="rId23"/>
                  <a:stretch>
                    <a:fillRect/>
                  </a:stretch>
                </a:blipFill>
                <a:ln w="6350">
                  <a:solidFill>
                    <a:srgbClr val="D9D9D9"/>
                  </a:solidFill>
                </a:ln>
              </p:spPr>
              <p:txBody>
                <a:bodyPr/>
                <a:lstStyle/>
                <a:p>
                  <a:r>
                    <a:rPr lang="de-DE">
                      <a:noFill/>
                    </a:rPr>
                    <a:t> </a:t>
                  </a:r>
                </a:p>
              </p:txBody>
            </p:sp>
          </mc:Fallback>
        </mc:AlternateContent>
      </p:grpSp>
    </p:spTree>
    <p:extLst>
      <p:ext uri="{BB962C8B-B14F-4D97-AF65-F5344CB8AC3E}">
        <p14:creationId xmlns:p14="http://schemas.microsoft.com/office/powerpoint/2010/main" val="572642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67"/>
                                        </p:tgtEl>
                                      </p:cBhvr>
                                    </p:animEffect>
                                    <p:set>
                                      <p:cBhvr>
                                        <p:cTn id="7" dur="1" fill="hold">
                                          <p:stCondLst>
                                            <p:cond delay="499"/>
                                          </p:stCondLst>
                                        </p:cTn>
                                        <p:tgtEl>
                                          <p:spTgt spid="16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9"/>
                                        </p:tgtEl>
                                      </p:cBhvr>
                                    </p:animEffect>
                                    <p:set>
                                      <p:cBhvr>
                                        <p:cTn id="10" dur="1" fill="hold">
                                          <p:stCondLst>
                                            <p:cond delay="499"/>
                                          </p:stCondLst>
                                        </p:cTn>
                                        <p:tgtEl>
                                          <p:spTgt spid="15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26"/>
                                        </p:tgtEl>
                                      </p:cBhvr>
                                    </p:animEffect>
                                    <p:set>
                                      <p:cBhvr>
                                        <p:cTn id="13" dur="1" fill="hold">
                                          <p:stCondLst>
                                            <p:cond delay="499"/>
                                          </p:stCondLst>
                                        </p:cTn>
                                        <p:tgtEl>
                                          <p:spTgt spid="226"/>
                                        </p:tgtEl>
                                        <p:attrNameLst>
                                          <p:attrName>style.visibility</p:attrName>
                                        </p:attrNameLst>
                                      </p:cBhvr>
                                      <p:to>
                                        <p:strVal val="hidden"/>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2"/>
                                        </p:tgtEl>
                                        <p:attrNameLst>
                                          <p:attrName>style.visibility</p:attrName>
                                        </p:attrNameLst>
                                      </p:cBhvr>
                                      <p:to>
                                        <p:strVal val="visible"/>
                                      </p:to>
                                    </p:set>
                                    <p:animEffect transition="in" filter="wipe(left)">
                                      <p:cBhvr>
                                        <p:cTn id="22" dur="500"/>
                                        <p:tgtEl>
                                          <p:spTgt spid="342"/>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53"/>
                                        </p:tgtEl>
                                        <p:attrNameLst>
                                          <p:attrName>style.visibility</p:attrName>
                                        </p:attrNameLst>
                                      </p:cBhvr>
                                      <p:to>
                                        <p:strVal val="visible"/>
                                      </p:to>
                                    </p:set>
                                    <p:animEffect transition="in" filter="wipe(left)">
                                      <p:cBhvr>
                                        <p:cTn id="26" dur="5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4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7&quot;&gt;&lt;elem m_fUsage=&quot;1.73593354357251006270E+00&quot;&gt;&lt;m_msothmcolidx val=&quot;0&quot;/&gt;&lt;m_rgb r=&quot;D2&quot; g=&quot;23&quot; b=&quot;2A&quot;/&gt;&lt;/elem&gt;&lt;elem m_fUsage=&quot;1.38509999999999999787E+00&quot;&gt;&lt;m_msothmcolidx val=&quot;0&quot;/&gt;&lt;m_rgb r=&quot;DC&quot; g=&quot;64&quot; b=&quot;4C&quot;/&gt;&lt;/elem&gt;&lt;elem m_fUsage=&quot;1.37829690000000004702E+00&quot;&gt;&lt;m_msothmcolidx val=&quot;0&quot;/&gt;&lt;m_rgb r=&quot;F3&quot; g=&quot;C6&quot; b=&quot;B4&quot;/&gt;&lt;/elem&gt;&lt;elem m_fUsage=&quot;1.24046721000000004231E+00&quot;&gt;&lt;m_msothmcolidx val=&quot;0&quot;/&gt;&lt;m_rgb r=&quot;E6&quot; g=&quot;93&quot; b=&quot;7A&quot;/&gt;&lt;/elem&gt;&lt;elem m_fUsage=&quot;1.00000000000000000000E+00&quot;&gt;&lt;m_msothmcolidx val=&quot;0&quot;/&gt;&lt;m_rgb r=&quot;FA&quot; g=&quot;E7&quot; b=&quot;DE&quot;/&gt;&lt;/elem&gt;&lt;elem m_fUsage=&quot;8.13870536481000050877E-01&quot;&gt;&lt;m_msothmcolidx val=&quot;0&quot;/&gt;&lt;m_rgb r=&quot;9F&quot; g=&quot;1B&quot; b=&quot;3C&quot;/&gt;&lt;/elem&gt;&lt;elem m_fUsage=&quot;3.87420489000000145552E-01&quot;&gt;&lt;m_msothmcolidx val=&quot;0&quot;/&gt;&lt;m_rgb r=&quot;DC&quot; g=&quot;63&quot; b=&quot;4B&quot;/&gt;&lt;/elem&gt;&lt;elem m_fUsage=&quot;2.94520513291174124149E-01&quot;&gt;&lt;m_msothmcolidx val=&quot;0&quot;/&gt;&lt;m_rgb r=&quot;FF&quot; g=&quot;E6&quot; b=&quot;C2&quot;/&gt;&lt;/elem&gt;&lt;elem m_fUsage=&quot;2.38561615765851081639E-01&quot;&gt;&lt;m_msothmcolidx val=&quot;0&quot;/&gt;&lt;m_rgb r=&quot;FC&quot; g=&quot;BA&quot; b=&quot;59&quot;/&gt;&lt;/elem&gt;&lt;elem m_fUsage=&quot;1.85302018885184188735E-01&quot;&gt;&lt;m_msothmcolidx val=&quot;0&quot;/&gt;&lt;m_rgb r=&quot;FE&quot; g=&quot;DD&quot; b=&quot;AF&quot;/&gt;&lt;/elem&gt;&lt;elem m_fUsage=&quot;1.79979250998109407966E-01&quot;&gt;&lt;m_msothmcolidx val=&quot;0&quot;/&gt;&lt;m_rgb r=&quot;00&quot; g=&quot;AA&quot; b=&quot;AD&quot;/&gt;&lt;/elem&gt;&lt;elem m_fUsage=&quot;1.78243533295233708147E-01&quot;&gt;&lt;m_msothmcolidx val=&quot;0&quot;/&gt;&lt;m_rgb r=&quot;FE&quot; g=&quot;CF&quot; b=&quot;8D&quot;/&gt;&lt;/elem&gt;&lt;elem m_fUsage=&quot;1.50094635296999207030E-01&quot;&gt;&lt;m_msothmcolidx val=&quot;0&quot;/&gt;&lt;m_rgb r=&quot;1C&quot; g=&quot;5D&quot; b=&quot;AB&quot;/&gt;&lt;/elem&gt;&lt;elem m_fUsage=&quot;1.35085171767299283552E-01&quot;&gt;&lt;m_msothmcolidx val=&quot;0&quot;/&gt;&lt;m_rgb r=&quot;63&quot; g=&quot;64&quot; b=&quot;66&quot;/&gt;&lt;/elem&gt;&lt;elem m_fUsage=&quot;1.22760555895306835983E-01&quot;&gt;&lt;m_msothmcolidx val=&quot;0&quot;/&gt;&lt;m_rgb r=&quot;FA&quot; g=&quot;A6&quot; b=&quot;1A&quot;/&gt;&lt;/elem&gt;&lt;elem m_fUsage=&quot;1.21576654590569363523E-01&quot;&gt;&lt;m_msothmcolidx val=&quot;0&quot;/&gt;&lt;m_rgb r=&quot;93&quot; g=&quot;95&quot; b=&quot;98&quot;/&gt;&lt;/elem&gt;&lt;elem m_fUsage=&quot;1.09418989131512434110E-01&quot;&gt;&lt;m_msothmcolidx val=&quot;0&quot;/&gt;&lt;m_rgb r=&quot;C8&quot; g=&quot;C9&quot; b=&quot;CB&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3xOhafqfz33jxwPGq7wYM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01Dm2HdI8KGcba6Zfb1RJ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01Dm2HdI8KGcba6Zfb1RJ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mw4IEgeqfxbEaR3mNub8B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01Dm2HdI8KGcba6Zfb1RJ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57iIDlW47ELzuuq9t1JMm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glgBIeFAXvsyXOKT5id6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W.p_H16zEQ.1Kplo64hm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Ur4ZgPF3o8nQ_n4v3n2c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L2P7rteOnfFYYhIEB4Xg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OGtNcqeL2dH9Fi_ucDzf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vlB7gmxWGiDWonqssOIJ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AFi3Xnewye0kp5dx6g4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kPAU_0i9RNeTQMJp2sBP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5Rnd9XNAzgO0s3MKWGHj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yOhPuyQIMpNZVTeHyU5i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M0j0G5a7kVq6mFTOCCJuy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7pNrz3rQ9zXeqyWNOcFI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fIC6bPoUzC3YLXEfzpTk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gYfNxL45oMm09TZT982d5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nzxSOGCYe9y13sA9l.rn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cNSYqUBbqapgpH.j9zgL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nLaP8T1lbOUZjG2Ueyix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SFHAeajblOElwPaN2ASX8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W1pjCr1ZJX78jrmX_lM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3b0d6M0l1tGB6KV.6uTi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C2dJVbSyjQJwfZNo4ThvF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aFAvTLtjDQBdI5zNElpI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0pC4M6HSoFcAlDt3c6y5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0gqFIVFK2anTNHGqVDho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3OPG8F6AcjPJa8.J1_jq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bkHc5UM0bvolMbSdELv6M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84IqdswMhGiYR0HKluN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tfBHzEGtFzdCKI53ZbB8A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Q49s0dl.SurdDacMG_j4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NrAkfTlA52JldeoV3vpu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9zMD5V0Fxee3ra2o4ARow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7Yk832JKumJj73KSsFc_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ty.MobDTGkmQKQN6OvN8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OZzgdB504lVXcxWju_v8o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ecwrhPRM0hoFceAD0VEPu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IJe4tnJTb83kpZET.Fz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yXKtymNe7xjf6slnQL9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z0qWt5vfjy0hFOwJMTRly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9T151UOyqAIM9N3GdAKPH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pwsxQxsZn8SGE91QMjDnB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NVq0LRcanYIzCIL6r72R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DsrcXp6NaXGh80dzV4RsD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bJZrMUfWeVLWKrwh5MLeE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lmlQWZSF1g6F4.YKX30V6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fmUsgceufUrc8tLWHoiB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_gLEndNCk.PhXTm1WJBVh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kPAU_0i9RNeTQMJp2sBP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EVSettings>
  <Version>5.5.4.11</Version>
  <Agenda>
    <Paths/>
    <title>Agenda</title>
    <emptyfirst>false</emptyfirst>
    <slidesnumber>false</slidesnumber>
    <twofocus>false</twofocus>
    <Autocollaps>false</Autocollaps>
    <insert>false</insert>
    <method1>false</method1>
    <method2>true</method2>
    <includesection>false</includesection>
    <includesublevel>false</includesublevel>
  </Agenda>
  <MyChecker/>
</FEVSettings>
</file>

<file path=customXml/itemProps1.xml><?xml version="1.0" encoding="utf-8"?>
<ds:datastoreItem xmlns:ds="http://schemas.openxmlformats.org/officeDocument/2006/customXml" ds:itemID="{4A156B09-187E-442C-942D-E646F079CC67}">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2893</Words>
  <Application>Microsoft Office PowerPoint</Application>
  <PresentationFormat>Breitbild</PresentationFormat>
  <Paragraphs>590</Paragraphs>
  <Slides>33</Slides>
  <Notes>9</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33</vt:i4>
      </vt:variant>
    </vt:vector>
  </HeadingPairs>
  <TitlesOfParts>
    <vt:vector size="43" baseType="lpstr">
      <vt:lpstr>Wingdings</vt:lpstr>
      <vt:lpstr>Cambria Math</vt:lpstr>
      <vt:lpstr>Arial</vt:lpstr>
      <vt:lpstr>Calibri</vt:lpstr>
      <vt:lpstr>Segoe UI</vt:lpstr>
      <vt:lpstr>Open Sans</vt:lpstr>
      <vt:lpstr>ＭＳ Ｐゴシック</vt:lpstr>
      <vt:lpstr>Office Theme</vt:lpstr>
      <vt:lpstr>1_Office Theme</vt:lpstr>
      <vt:lpstr>think-cell Folie</vt:lpstr>
      <vt:lpstr>PowerPoint-Präsentation</vt:lpstr>
      <vt:lpstr>PowerPoint-Präsentation</vt:lpstr>
      <vt:lpstr>Guiding Questions for the Discussion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Guiding Questions for the Discussion</vt:lpstr>
      <vt:lpstr>PowerPoint-Präsentation</vt:lpstr>
    </vt:vector>
  </TitlesOfParts>
  <Company>FEV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Bogdol, Victoria</dc:creator>
  <cp:lastModifiedBy>Bastian Lehrheuer</cp:lastModifiedBy>
  <cp:revision>708</cp:revision>
  <cp:lastPrinted>2024-06-11T13:04:34Z</cp:lastPrinted>
  <dcterms:created xsi:type="dcterms:W3CDTF">2019-01-07T10:05:23Z</dcterms:created>
  <dcterms:modified xsi:type="dcterms:W3CDTF">2024-06-12T22:21:55Z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EVSettings">
    <vt:lpwstr>{4A156B09-187E-442C-942D-E646F079CC67}</vt:lpwstr>
  </property>
</Properties>
</file>