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b" ContentType="application/vnd.ms-excel.sheet.binary.macroEnabled.12"/>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2"/>
    <p:sldMasterId id="2147483675" r:id="rId3"/>
  </p:sldMasterIdLst>
  <p:notesMasterIdLst>
    <p:notesMasterId r:id="rId22"/>
  </p:notesMasterIdLst>
  <p:sldIdLst>
    <p:sldId id="256" r:id="rId4"/>
    <p:sldId id="258" r:id="rId5"/>
    <p:sldId id="2147377153" r:id="rId6"/>
    <p:sldId id="2147377084" r:id="rId7"/>
    <p:sldId id="2147377109" r:id="rId8"/>
    <p:sldId id="2147377173" r:id="rId9"/>
    <p:sldId id="2147377149" r:id="rId10"/>
    <p:sldId id="2147377150" r:id="rId11"/>
    <p:sldId id="2147377152" r:id="rId12"/>
    <p:sldId id="2147377156" r:id="rId13"/>
    <p:sldId id="2147377159" r:id="rId14"/>
    <p:sldId id="2147377165" r:id="rId15"/>
    <p:sldId id="2147377154" r:id="rId16"/>
    <p:sldId id="2147377170" r:id="rId17"/>
    <p:sldId id="2147377171" r:id="rId18"/>
    <p:sldId id="2147377155" r:id="rId19"/>
    <p:sldId id="2147377172" r:id="rId20"/>
    <p:sldId id="2147377161" r:id="rId21"/>
  </p:sldIdLst>
  <p:sldSz cx="12192000" cy="6858000"/>
  <p:notesSz cx="9601200" cy="15087600"/>
  <p:embeddedFontLst>
    <p:embeddedFont>
      <p:font typeface="Calibri" panose="020F0502020204030204" pitchFamily="34" charset="0"/>
      <p:regular r:id="rId23"/>
      <p:bold r:id="rId24"/>
      <p:italic r:id="rId25"/>
      <p:boldItalic r:id="rId26"/>
    </p:embeddedFont>
    <p:embeddedFont>
      <p:font typeface="HelveticaNeueLT Com 45 Lt" panose="020B0403020202020204" pitchFamily="34" charset="0"/>
      <p:regular r:id="rId27"/>
    </p:embeddedFont>
    <p:embeddedFont>
      <p:font typeface="Segoe UI" panose="020B0502040204020203" pitchFamily="34" charset="0"/>
      <p:regular r:id="rId28"/>
      <p:bold r:id="rId29"/>
      <p:italic r:id="rId30"/>
      <p:boldItalic r:id="rId31"/>
    </p:embeddedFont>
  </p:embeddedFontLst>
  <p:custDataLst>
    <p:tags r:id="rId32"/>
  </p:custDataLst>
  <p:defaultTex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BCE557E7-030D-4892-B368-B7164FE67849}">
          <p14:sldIdLst>
            <p14:sldId id="256"/>
            <p14:sldId id="258"/>
            <p14:sldId id="2147377153"/>
          </p14:sldIdLst>
        </p14:section>
        <p14:section name="Motivation" id="{45FF0300-70F3-4A1F-A161-B04A03059A13}">
          <p14:sldIdLst>
            <p14:sldId id="2147377084"/>
            <p14:sldId id="2147377109"/>
            <p14:sldId id="2147377173"/>
          </p14:sldIdLst>
        </p14:section>
        <p14:section name="Vision &amp; Mission" id="{E5DA923C-19CE-4477-B48E-408B3EB85FD2}">
          <p14:sldIdLst>
            <p14:sldId id="2147377149"/>
            <p14:sldId id="2147377150"/>
            <p14:sldId id="2147377152"/>
            <p14:sldId id="2147377156"/>
            <p14:sldId id="2147377159"/>
            <p14:sldId id="2147377165"/>
            <p14:sldId id="2147377154"/>
            <p14:sldId id="2147377170"/>
            <p14:sldId id="2147377171"/>
            <p14:sldId id="2147377155"/>
            <p14:sldId id="2147377172"/>
          </p14:sldIdLst>
        </p14:section>
        <p14:section name="Structure" id="{2E10F4CC-8582-4467-AA72-E123CBB2A0EC}">
          <p14:sldIdLst>
            <p14:sldId id="2147377161"/>
          </p14:sldIdLst>
        </p14:section>
      </p14:sectionLst>
    </p:ex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6"/>
    <a:srgbClr val="FECF8D"/>
    <a:srgbClr val="FAA61A"/>
    <a:srgbClr val="FFFFFF"/>
    <a:srgbClr val="969696"/>
    <a:srgbClr val="C0C0C0"/>
    <a:srgbClr val="808080"/>
    <a:srgbClr val="F6A700"/>
    <a:srgbClr val="BDCC00"/>
    <a:srgbClr val="57A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1515" autoAdjust="0"/>
  </p:normalViewPr>
  <p:slideViewPr>
    <p:cSldViewPr snapToGrid="0" showGuides="1">
      <p:cViewPr>
        <p:scale>
          <a:sx n="44" d="100"/>
          <a:sy n="44" d="100"/>
        </p:scale>
        <p:origin x="904" y="-228"/>
      </p:cViewPr>
      <p:guideLst>
        <p:guide orient="horz" pos="2183"/>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667"/>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518397383483238E-2"/>
          <c:y val="4.2518397383483238E-2"/>
          <c:w val="0.91496320523303354"/>
          <c:h val="0.91496320523303354"/>
        </c:manualLayout>
      </c:layout>
      <c:doughnutChart>
        <c:varyColors val="0"/>
        <c:ser>
          <c:idx val="0"/>
          <c:order val="0"/>
          <c:dPt>
            <c:idx val="0"/>
            <c:bubble3D val="0"/>
            <c:spPr>
              <a:solidFill>
                <a:srgbClr val="C0C0C0"/>
              </a:solidFill>
              <a:ln>
                <a:noFill/>
              </a:ln>
            </c:spPr>
            <c:extLst>
              <c:ext xmlns:c16="http://schemas.microsoft.com/office/drawing/2014/chart" uri="{C3380CC4-5D6E-409C-BE32-E72D297353CC}">
                <c16:uniqueId val="{00000000-9A3A-488F-8AB4-E63E99183C3B}"/>
              </c:ext>
            </c:extLst>
          </c:dPt>
          <c:dPt>
            <c:idx val="1"/>
            <c:bubble3D val="0"/>
            <c:spPr>
              <a:solidFill>
                <a:srgbClr val="969696"/>
              </a:solidFill>
              <a:ln>
                <a:noFill/>
              </a:ln>
            </c:spPr>
            <c:extLst>
              <c:ext xmlns:c16="http://schemas.microsoft.com/office/drawing/2014/chart" uri="{C3380CC4-5D6E-409C-BE32-E72D297353CC}">
                <c16:uniqueId val="{00000001-9A3A-488F-8AB4-E63E99183C3B}"/>
              </c:ext>
            </c:extLst>
          </c:dPt>
          <c:dPt>
            <c:idx val="2"/>
            <c:bubble3D val="0"/>
            <c:spPr>
              <a:solidFill>
                <a:srgbClr val="FAA61A"/>
              </a:solidFill>
              <a:ln>
                <a:noFill/>
              </a:ln>
            </c:spPr>
            <c:extLst>
              <c:ext xmlns:c16="http://schemas.microsoft.com/office/drawing/2014/chart" uri="{C3380CC4-5D6E-409C-BE32-E72D297353CC}">
                <c16:uniqueId val="{00000002-9A3A-488F-8AB4-E63E99183C3B}"/>
              </c:ext>
            </c:extLst>
          </c:dPt>
          <c:dPt>
            <c:idx val="3"/>
            <c:bubble3D val="0"/>
            <c:spPr>
              <a:solidFill>
                <a:srgbClr val="808080"/>
              </a:solidFill>
              <a:ln>
                <a:noFill/>
              </a:ln>
            </c:spPr>
            <c:extLst>
              <c:ext xmlns:c16="http://schemas.microsoft.com/office/drawing/2014/chart" uri="{C3380CC4-5D6E-409C-BE32-E72D297353CC}">
                <c16:uniqueId val="{00000003-9A3A-488F-8AB4-E63E99183C3B}"/>
              </c:ext>
            </c:extLst>
          </c:dPt>
          <c:val>
            <c:numRef>
              <c:f>Sheet1!$A$1:$A$4</c:f>
              <c:numCache>
                <c:formatCode>General</c:formatCode>
                <c:ptCount val="4"/>
                <c:pt idx="0">
                  <c:v>6.2129544534045245</c:v>
                </c:pt>
                <c:pt idx="1">
                  <c:v>20.85651658496743</c:v>
                </c:pt>
                <c:pt idx="2">
                  <c:v>31.971021552182332</c:v>
                </c:pt>
                <c:pt idx="3">
                  <c:v>40.95950740944572</c:v>
                </c:pt>
              </c:numCache>
            </c:numRef>
          </c:val>
          <c:extLst>
            <c:ext xmlns:c16="http://schemas.microsoft.com/office/drawing/2014/chart" uri="{C3380CC4-5D6E-409C-BE32-E72D297353CC}">
              <c16:uniqueId val="{00000004-9A3A-488F-8AB4-E63E99183C3B}"/>
            </c:ext>
          </c:extLst>
        </c:ser>
        <c:dLbls>
          <c:showLegendKey val="0"/>
          <c:showVal val="0"/>
          <c:showCatName val="0"/>
          <c:showSerName val="0"/>
          <c:showPercent val="0"/>
          <c:showBubbleSize val="0"/>
          <c:showLeaderLines val="0"/>
        </c:dLbls>
        <c:firstSliceAng val="147"/>
        <c:holeSize val="80"/>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C0C0C0"/>
              </a:solidFill>
              <a:ln>
                <a:noFill/>
              </a:ln>
            </c:spPr>
            <c:extLst>
              <c:ext xmlns:c16="http://schemas.microsoft.com/office/drawing/2014/chart" uri="{C3380CC4-5D6E-409C-BE32-E72D297353CC}">
                <c16:uniqueId val="{00000000-7FE9-479F-8342-CAD6114A42AA}"/>
              </c:ext>
            </c:extLst>
          </c:dPt>
          <c:dPt>
            <c:idx val="1"/>
            <c:bubble3D val="0"/>
            <c:spPr>
              <a:solidFill>
                <a:srgbClr val="969696"/>
              </a:solidFill>
              <a:ln>
                <a:noFill/>
              </a:ln>
            </c:spPr>
            <c:extLst>
              <c:ext xmlns:c16="http://schemas.microsoft.com/office/drawing/2014/chart" uri="{C3380CC4-5D6E-409C-BE32-E72D297353CC}">
                <c16:uniqueId val="{00000001-7FE9-479F-8342-CAD6114A42AA}"/>
              </c:ext>
            </c:extLst>
          </c:dPt>
          <c:dPt>
            <c:idx val="2"/>
            <c:bubble3D val="0"/>
            <c:spPr>
              <a:solidFill>
                <a:srgbClr val="FAA61A"/>
              </a:solidFill>
              <a:ln>
                <a:noFill/>
              </a:ln>
            </c:spPr>
            <c:extLst>
              <c:ext xmlns:c16="http://schemas.microsoft.com/office/drawing/2014/chart" uri="{C3380CC4-5D6E-409C-BE32-E72D297353CC}">
                <c16:uniqueId val="{00000002-7FE9-479F-8342-CAD6114A42AA}"/>
              </c:ext>
            </c:extLst>
          </c:dPt>
          <c:dPt>
            <c:idx val="3"/>
            <c:bubble3D val="0"/>
            <c:spPr>
              <a:solidFill>
                <a:srgbClr val="808080"/>
              </a:solidFill>
              <a:ln>
                <a:noFill/>
              </a:ln>
            </c:spPr>
            <c:extLst>
              <c:ext xmlns:c16="http://schemas.microsoft.com/office/drawing/2014/chart" uri="{C3380CC4-5D6E-409C-BE32-E72D297353CC}">
                <c16:uniqueId val="{00000003-7FE9-479F-8342-CAD6114A42AA}"/>
              </c:ext>
            </c:extLst>
          </c:dPt>
          <c:val>
            <c:numRef>
              <c:f>Sheet1!$A$1:$A$4</c:f>
              <c:numCache>
                <c:formatCode>General</c:formatCode>
                <c:ptCount val="4"/>
                <c:pt idx="0">
                  <c:v>6.2129544534045245</c:v>
                </c:pt>
                <c:pt idx="1">
                  <c:v>20.85651658496743</c:v>
                </c:pt>
                <c:pt idx="2">
                  <c:v>31.971021552182332</c:v>
                </c:pt>
                <c:pt idx="3">
                  <c:v>40.95950740944572</c:v>
                </c:pt>
              </c:numCache>
            </c:numRef>
          </c:val>
          <c:extLst>
            <c:ext xmlns:c16="http://schemas.microsoft.com/office/drawing/2014/chart" uri="{C3380CC4-5D6E-409C-BE32-E72D297353CC}">
              <c16:uniqueId val="{00000004-7FE9-479F-8342-CAD6114A42AA}"/>
            </c:ext>
          </c:extLst>
        </c:ser>
        <c:dLbls>
          <c:showLegendKey val="0"/>
          <c:showVal val="0"/>
          <c:showCatName val="0"/>
          <c:showSerName val="0"/>
          <c:showPercent val="0"/>
          <c:showBubbleSize val="0"/>
          <c:showLeaderLines val="0"/>
        </c:dLbls>
        <c:firstSliceAng val="147"/>
        <c:holeSize val="80"/>
      </c:doughnut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636466"/>
              </a:solidFill>
              <a:ln>
                <a:noFill/>
              </a:ln>
            </c:spPr>
            <c:extLst>
              <c:ext xmlns:c16="http://schemas.microsoft.com/office/drawing/2014/chart" uri="{C3380CC4-5D6E-409C-BE32-E72D297353CC}">
                <c16:uniqueId val="{00000000-032F-4E91-855E-8C395AC07BD3}"/>
              </c:ext>
            </c:extLst>
          </c:dPt>
          <c:dPt>
            <c:idx val="1"/>
            <c:bubble3D val="0"/>
            <c:spPr>
              <a:solidFill>
                <a:srgbClr val="939598"/>
              </a:solidFill>
              <a:ln>
                <a:noFill/>
              </a:ln>
            </c:spPr>
            <c:extLst>
              <c:ext xmlns:c16="http://schemas.microsoft.com/office/drawing/2014/chart" uri="{C3380CC4-5D6E-409C-BE32-E72D297353CC}">
                <c16:uniqueId val="{00000001-032F-4E91-855E-8C395AC07BD3}"/>
              </c:ext>
            </c:extLst>
          </c:dPt>
          <c:dPt>
            <c:idx val="2"/>
            <c:bubble3D val="0"/>
            <c:spPr>
              <a:solidFill>
                <a:srgbClr val="C8C9CB"/>
              </a:solidFill>
              <a:ln>
                <a:noFill/>
              </a:ln>
            </c:spPr>
            <c:extLst>
              <c:ext xmlns:c16="http://schemas.microsoft.com/office/drawing/2014/chart" uri="{C3380CC4-5D6E-409C-BE32-E72D297353CC}">
                <c16:uniqueId val="{00000002-032F-4E91-855E-8C395AC07BD3}"/>
              </c:ext>
            </c:extLst>
          </c:dPt>
          <c:dPt>
            <c:idx val="3"/>
            <c:bubble3D val="0"/>
            <c:spPr>
              <a:solidFill>
                <a:srgbClr val="FECF8D"/>
              </a:solidFill>
              <a:ln>
                <a:noFill/>
              </a:ln>
            </c:spPr>
            <c:extLst>
              <c:ext xmlns:c16="http://schemas.microsoft.com/office/drawing/2014/chart" uri="{C3380CC4-5D6E-409C-BE32-E72D297353CC}">
                <c16:uniqueId val="{00000003-032F-4E91-855E-8C395AC07BD3}"/>
              </c:ext>
            </c:extLst>
          </c:dPt>
          <c:dPt>
            <c:idx val="4"/>
            <c:bubble3D val="0"/>
            <c:spPr>
              <a:solidFill>
                <a:srgbClr val="FAA61A"/>
              </a:solidFill>
              <a:ln>
                <a:noFill/>
              </a:ln>
            </c:spPr>
            <c:extLst>
              <c:ext xmlns:c16="http://schemas.microsoft.com/office/drawing/2014/chart" uri="{C3380CC4-5D6E-409C-BE32-E72D297353CC}">
                <c16:uniqueId val="{00000004-032F-4E91-855E-8C395AC07BD3}"/>
              </c:ext>
            </c:extLst>
          </c:dPt>
          <c:val>
            <c:numRef>
              <c:f>Sheet1!$A$1:$A$5</c:f>
              <c:numCache>
                <c:formatCode>General</c:formatCode>
                <c:ptCount val="5"/>
                <c:pt idx="0">
                  <c:v>3.176752421622747</c:v>
                </c:pt>
                <c:pt idx="1">
                  <c:v>8.8532444537027377</c:v>
                </c:pt>
                <c:pt idx="2">
                  <c:v>11.342568482449744</c:v>
                </c:pt>
                <c:pt idx="3">
                  <c:v>12.623685032809082</c:v>
                </c:pt>
                <c:pt idx="4">
                  <c:v>64.003749609415692</c:v>
                </c:pt>
              </c:numCache>
            </c:numRef>
          </c:val>
          <c:extLst>
            <c:ext xmlns:c16="http://schemas.microsoft.com/office/drawing/2014/chart" uri="{C3380CC4-5D6E-409C-BE32-E72D297353CC}">
              <c16:uniqueId val="{00000005-032F-4E91-855E-8C395AC07BD3}"/>
            </c:ext>
          </c:extLst>
        </c:ser>
        <c:dLbls>
          <c:showLegendKey val="0"/>
          <c:showVal val="0"/>
          <c:showCatName val="0"/>
          <c:showSerName val="0"/>
          <c:showPercent val="0"/>
          <c:showBubbleSize val="0"/>
          <c:showLeaderLines val="0"/>
        </c:dLbls>
        <c:firstSliceAng val="230"/>
        <c:holeSize val="80"/>
      </c:doughnutChart>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160519" cy="757001"/>
          </a:xfrm>
          <a:prstGeom prst="rect">
            <a:avLst/>
          </a:prstGeom>
        </p:spPr>
        <p:txBody>
          <a:bodyPr vert="horz" lIns="141067" tIns="70533" rIns="141067" bIns="70533" rtlCol="0"/>
          <a:lstStyle>
            <a:lvl1pPr algn="l">
              <a:defRPr sz="1800"/>
            </a:lvl1pPr>
          </a:lstStyle>
          <a:p>
            <a:endParaRPr lang="en-US"/>
          </a:p>
        </p:txBody>
      </p:sp>
      <p:sp>
        <p:nvSpPr>
          <p:cNvPr id="3" name="Datumsplatzhalter 2"/>
          <p:cNvSpPr>
            <a:spLocks noGrp="1"/>
          </p:cNvSpPr>
          <p:nvPr>
            <p:ph type="dt" idx="1"/>
          </p:nvPr>
        </p:nvSpPr>
        <p:spPr>
          <a:xfrm>
            <a:off x="5438461" y="1"/>
            <a:ext cx="4160519" cy="757001"/>
          </a:xfrm>
          <a:prstGeom prst="rect">
            <a:avLst/>
          </a:prstGeom>
        </p:spPr>
        <p:txBody>
          <a:bodyPr vert="horz" lIns="141067" tIns="70533" rIns="141067" bIns="70533" rtlCol="0"/>
          <a:lstStyle>
            <a:lvl1pPr algn="r">
              <a:defRPr sz="1800"/>
            </a:lvl1pPr>
          </a:lstStyle>
          <a:p>
            <a:fld id="{832D960F-2056-4958-B000-2265D04F012C}" type="datetimeFigureOut">
              <a:rPr lang="en-US" smtClean="0"/>
              <a:t>6/12/2024</a:t>
            </a:fld>
            <a:endParaRPr lang="en-US"/>
          </a:p>
        </p:txBody>
      </p:sp>
      <p:sp>
        <p:nvSpPr>
          <p:cNvPr id="4" name="Folienbildplatzhalter 3"/>
          <p:cNvSpPr>
            <a:spLocks noGrp="1" noRot="1" noChangeAspect="1"/>
          </p:cNvSpPr>
          <p:nvPr>
            <p:ph type="sldImg" idx="2"/>
          </p:nvPr>
        </p:nvSpPr>
        <p:spPr>
          <a:xfrm>
            <a:off x="273050" y="1885950"/>
            <a:ext cx="9055100" cy="5094288"/>
          </a:xfrm>
          <a:prstGeom prst="rect">
            <a:avLst/>
          </a:prstGeom>
          <a:noFill/>
          <a:ln w="12700">
            <a:solidFill>
              <a:prstClr val="black"/>
            </a:solidFill>
          </a:ln>
        </p:spPr>
        <p:txBody>
          <a:bodyPr vert="horz" lIns="141067" tIns="70533" rIns="141067" bIns="70533" rtlCol="0" anchor="ctr"/>
          <a:lstStyle/>
          <a:p>
            <a:endParaRPr lang="en-US"/>
          </a:p>
        </p:txBody>
      </p:sp>
      <p:sp>
        <p:nvSpPr>
          <p:cNvPr id="5" name="Notizenplatzhalter 4"/>
          <p:cNvSpPr>
            <a:spLocks noGrp="1"/>
          </p:cNvSpPr>
          <p:nvPr>
            <p:ph type="body" sz="quarter" idx="3"/>
          </p:nvPr>
        </p:nvSpPr>
        <p:spPr>
          <a:xfrm>
            <a:off x="960120" y="7260907"/>
            <a:ext cx="7680960" cy="5940743"/>
          </a:xfrm>
          <a:prstGeom prst="rect">
            <a:avLst/>
          </a:prstGeom>
        </p:spPr>
        <p:txBody>
          <a:bodyPr vert="horz" lIns="141067" tIns="70533" rIns="141067" bIns="7053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1" y="14330605"/>
            <a:ext cx="4160519" cy="756998"/>
          </a:xfrm>
          <a:prstGeom prst="rect">
            <a:avLst/>
          </a:prstGeom>
        </p:spPr>
        <p:txBody>
          <a:bodyPr vert="horz" lIns="141067" tIns="70533" rIns="141067" bIns="70533" rtlCol="0" anchor="b"/>
          <a:lstStyle>
            <a:lvl1pPr algn="l">
              <a:defRPr sz="1800"/>
            </a:lvl1pPr>
          </a:lstStyle>
          <a:p>
            <a:endParaRPr lang="en-US"/>
          </a:p>
        </p:txBody>
      </p:sp>
      <p:sp>
        <p:nvSpPr>
          <p:cNvPr id="7" name="Foliennummernplatzhalter 6"/>
          <p:cNvSpPr>
            <a:spLocks noGrp="1"/>
          </p:cNvSpPr>
          <p:nvPr>
            <p:ph type="sldNum" sz="quarter" idx="5"/>
          </p:nvPr>
        </p:nvSpPr>
        <p:spPr>
          <a:xfrm>
            <a:off x="5438461" y="14330605"/>
            <a:ext cx="4160519" cy="756998"/>
          </a:xfrm>
          <a:prstGeom prst="rect">
            <a:avLst/>
          </a:prstGeom>
        </p:spPr>
        <p:txBody>
          <a:bodyPr vert="horz" lIns="141067" tIns="70533" rIns="141067" bIns="70533" rtlCol="0" anchor="b"/>
          <a:lstStyle>
            <a:lvl1pPr algn="r">
              <a:defRPr sz="1800"/>
            </a:lvl1pPr>
          </a:lstStyle>
          <a:p>
            <a:fld id="{C2335BBE-5648-43C2-B75F-17D32A4261D0}" type="slidenum">
              <a:rPr lang="en-US" smtClean="0"/>
              <a:t>‹Nr.›</a:t>
            </a:fld>
            <a:endParaRPr lang="en-US"/>
          </a:p>
        </p:txBody>
      </p:sp>
    </p:spTree>
    <p:extLst>
      <p:ext uri="{BB962C8B-B14F-4D97-AF65-F5344CB8AC3E}">
        <p14:creationId xmlns:p14="http://schemas.microsoft.com/office/powerpoint/2010/main" val="27601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1</a:t>
            </a:fld>
            <a:endParaRPr lang="en-US"/>
          </a:p>
        </p:txBody>
      </p:sp>
    </p:spTree>
    <p:extLst>
      <p:ext uri="{BB962C8B-B14F-4D97-AF65-F5344CB8AC3E}">
        <p14:creationId xmlns:p14="http://schemas.microsoft.com/office/powerpoint/2010/main" val="303334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2</a:t>
            </a:fld>
            <a:endParaRPr lang="en-US"/>
          </a:p>
        </p:txBody>
      </p:sp>
    </p:spTree>
    <p:extLst>
      <p:ext uri="{BB962C8B-B14F-4D97-AF65-F5344CB8AC3E}">
        <p14:creationId xmlns:p14="http://schemas.microsoft.com/office/powerpoint/2010/main" val="225653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https://ourworldindata.org/emissions-by-sector</a:t>
            </a:r>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33492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99417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848010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 Id="rId9"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5.bin"/><Relationship Id="rId7"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NUL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811970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3" name="think-cell Folie" r:id="rId4" imgW="498" imgH="499" progId="TCLayout.ActiveDocument.1">
                  <p:embed/>
                </p:oleObj>
              </mc:Choice>
              <mc:Fallback>
                <p:oleObj name="think-cell Folie" r:id="rId4" imgW="498" imgH="49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descr="Ein Bild, das Stück, Essen, Broccoli, Kuchen enthält.&#10;&#10;Automatisch generierte Beschreibung">
            <a:extLst>
              <a:ext uri="{FF2B5EF4-FFF2-40B4-BE49-F238E27FC236}">
                <a16:creationId xmlns:a16="http://schemas.microsoft.com/office/drawing/2014/main" id="{EB389856-8EB7-43D3-954A-F99F7F649C2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927100"/>
            <a:ext cx="12192000" cy="4745502"/>
          </a:xfrm>
          <a:prstGeom prst="rect">
            <a:avLst/>
          </a:prstGeom>
        </p:spPr>
      </p:pic>
      <p:pic>
        <p:nvPicPr>
          <p:cNvPr id="15" name="Grafik 14">
            <a:extLst>
              <a:ext uri="{FF2B5EF4-FFF2-40B4-BE49-F238E27FC236}">
                <a16:creationId xmlns:a16="http://schemas.microsoft.com/office/drawing/2014/main" id="{BC983871-8ACC-43FC-9519-F64E899E91B7}"/>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7143" t="31132" r="17619" b="30386"/>
          <a:stretch/>
        </p:blipFill>
        <p:spPr>
          <a:xfrm>
            <a:off x="5895010" y="6190759"/>
            <a:ext cx="1772519" cy="575596"/>
          </a:xfrm>
          <a:prstGeom prst="rect">
            <a:avLst/>
          </a:prstGeom>
        </p:spPr>
      </p:pic>
      <p:pic>
        <p:nvPicPr>
          <p:cNvPr id="12" name="Grafik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76026" y="6223303"/>
            <a:ext cx="541781" cy="500153"/>
          </a:xfrm>
          <a:prstGeom prst="rect">
            <a:avLst/>
          </a:prstGeom>
          <a:solidFill>
            <a:schemeClr val="bg1"/>
          </a:solidFill>
        </p:spPr>
      </p:pic>
      <p:pic>
        <p:nvPicPr>
          <p:cNvPr id="3" name="Grafik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1500" y="6218276"/>
            <a:ext cx="2489900" cy="510207"/>
          </a:xfrm>
          <a:prstGeom prst="rect">
            <a:avLst/>
          </a:prstGeom>
        </p:spPr>
      </p:pic>
    </p:spTree>
    <p:extLst>
      <p:ext uri="{BB962C8B-B14F-4D97-AF65-F5344CB8AC3E}">
        <p14:creationId xmlns:p14="http://schemas.microsoft.com/office/powerpoint/2010/main" val="220802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219140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7"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p>
            <a:r>
              <a:rPr lang="en-US"/>
              <a:t>Slide </a:t>
            </a:r>
            <a:fld id="{7FA20FB3-B4BB-412B-8DA0-AD7339ED03FE}" type="slidenum">
              <a:rPr lang="en-US" smtClean="0"/>
              <a:pPr/>
              <a:t>‹Nr.›</a:t>
            </a:fld>
            <a:endParaRPr lang="en-US" dirty="0"/>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65000"/>
                  </a:schemeClr>
                </a:solidFill>
                <a:latin typeface="Arial"/>
                <a:cs typeface="Arial"/>
              </a:defRPr>
            </a:lvl1pPr>
          </a:lstStyle>
          <a:p>
            <a:pPr lvl="0">
              <a:defRPr/>
            </a:pPr>
            <a:r>
              <a:rPr lang="de-DE" dirty="0" err="1"/>
              <a:t>Subtitle</a:t>
            </a:r>
            <a:endParaRPr lang="en-US" dirty="0"/>
          </a:p>
        </p:txBody>
      </p:sp>
      <p:sp>
        <p:nvSpPr>
          <p:cNvPr id="11" name="Textplatzhalter 10">
            <a:extLst>
              <a:ext uri="{FF2B5EF4-FFF2-40B4-BE49-F238E27FC236}">
                <a16:creationId xmlns:a16="http://schemas.microsoft.com/office/drawing/2014/main" id="{500261D5-4404-44D8-B2C6-5DAABE0F827B}"/>
              </a:ext>
            </a:extLst>
          </p:cNvPr>
          <p:cNvSpPr>
            <a:spLocks noGrp="1"/>
          </p:cNvSpPr>
          <p:nvPr>
            <p:ph type="body" sz="quarter" idx="14"/>
          </p:nvPr>
        </p:nvSpPr>
        <p:spPr>
          <a:xfrm>
            <a:off x="334962" y="1718626"/>
            <a:ext cx="5761037" cy="4273959"/>
          </a:xfrm>
          <a:prstGeom prst="rect">
            <a:avLst/>
          </a:prstGeom>
        </p:spPr>
        <p:txBody>
          <a:bodyPr/>
          <a:lstStyle>
            <a:lvl1pPr marL="0" indent="0">
              <a:buNone/>
              <a:defRPr sz="1800">
                <a:solidFill>
                  <a:srgbClr val="00539E"/>
                </a:solidFill>
              </a:defRPr>
            </a:lvl1pPr>
            <a:lvl2pPr marL="685783" indent="-228594">
              <a:buFontTx/>
              <a:buBlip>
                <a:blip r:embed="rId6"/>
              </a:buBlip>
              <a:defRPr sz="1600">
                <a:solidFill>
                  <a:srgbClr val="00539E"/>
                </a:solidFill>
              </a:defRPr>
            </a:lvl2pPr>
            <a:lvl3pPr marL="1142971" indent="-228594">
              <a:buFontTx/>
              <a:buBlip>
                <a:blip r:embed="rId6"/>
              </a:buBlip>
              <a:defRPr sz="1400">
                <a:solidFill>
                  <a:srgbClr val="00539E"/>
                </a:solidFill>
              </a:defRPr>
            </a:lvl3pPr>
            <a:lvl4pPr marL="1600160" indent="-228594">
              <a:buFontTx/>
              <a:buBlip>
                <a:blip r:embed="rId7"/>
              </a:buBlip>
              <a:defRPr sz="1200">
                <a:solidFill>
                  <a:schemeClr val="bg1">
                    <a:lumMod val="75000"/>
                  </a:schemeClr>
                </a:solidFill>
              </a:defRPr>
            </a:lvl4pPr>
            <a:lvl5pPr marL="2057349" indent="-228594">
              <a:buFontTx/>
              <a:buBlip>
                <a:blip r:embed="rId7"/>
              </a:buBlip>
              <a:defRPr sz="1200">
                <a:solidFill>
                  <a:schemeClr val="bg1">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Bildplatzhalter 12">
            <a:extLst>
              <a:ext uri="{FF2B5EF4-FFF2-40B4-BE49-F238E27FC236}">
                <a16:creationId xmlns:a16="http://schemas.microsoft.com/office/drawing/2014/main" id="{258768ED-EE95-405A-A494-C81D8681EC32}"/>
              </a:ext>
            </a:extLst>
          </p:cNvPr>
          <p:cNvSpPr>
            <a:spLocks noGrp="1"/>
          </p:cNvSpPr>
          <p:nvPr>
            <p:ph type="pic" sz="quarter" idx="15" hasCustomPrompt="1"/>
          </p:nvPr>
        </p:nvSpPr>
        <p:spPr>
          <a:xfrm>
            <a:off x="6095999" y="1718626"/>
            <a:ext cx="5761039" cy="4273959"/>
          </a:xfrm>
          <a:prstGeom prst="rect">
            <a:avLst/>
          </a:prstGeom>
        </p:spPr>
        <p:txBody>
          <a:bodyPr/>
          <a:lstStyle>
            <a:lvl1pPr marL="0" indent="0">
              <a:buNone/>
              <a:defRPr/>
            </a:lvl1pPr>
          </a:lstStyle>
          <a:p>
            <a:r>
              <a:rPr lang="en-US" dirty="0"/>
              <a:t>Figure</a:t>
            </a:r>
          </a:p>
        </p:txBody>
      </p:sp>
      <p:sp>
        <p:nvSpPr>
          <p:cNvPr id="12" name="Fußzeilenplatzhalter 9">
            <a:extLst>
              <a:ext uri="{FF2B5EF4-FFF2-40B4-BE49-F238E27FC236}">
                <a16:creationId xmlns:a16="http://schemas.microsoft.com/office/drawing/2014/main" id="{7DD49467-2BD5-47D0-8F45-204F5CC3AC5A}"/>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391815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353537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61"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96786F07-AB57-4068-A9FA-251298AD015A}"/>
              </a:ext>
            </a:extLst>
          </p:cNvPr>
          <p:cNvSpPr/>
          <p:nvPr userDrawn="1"/>
        </p:nvSpPr>
        <p:spPr>
          <a:xfrm>
            <a:off x="7166429" y="5992585"/>
            <a:ext cx="5025571" cy="865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lvl1pPr>
              <a:defRPr/>
            </a:lvl1pPr>
          </a:lstStyle>
          <a:p>
            <a:r>
              <a:rPr lang="en-US" dirty="0"/>
              <a:t>Source:</a:t>
            </a:r>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65000"/>
                  </a:schemeClr>
                </a:solidFill>
                <a:latin typeface="Arial"/>
                <a:cs typeface="Arial"/>
              </a:defRPr>
            </a:lvl1pPr>
          </a:lstStyle>
          <a:p>
            <a:pPr lvl="0">
              <a:defRPr/>
            </a:pPr>
            <a:r>
              <a:rPr lang="de-DE" dirty="0" err="1"/>
              <a:t>Subtitle</a:t>
            </a:r>
            <a:endParaRPr lang="en-US" dirty="0"/>
          </a:p>
        </p:txBody>
      </p:sp>
      <p:sp>
        <p:nvSpPr>
          <p:cNvPr id="8" name="Fußzeilenplatzhalter 9">
            <a:extLst>
              <a:ext uri="{FF2B5EF4-FFF2-40B4-BE49-F238E27FC236}">
                <a16:creationId xmlns:a16="http://schemas.microsoft.com/office/drawing/2014/main" id="{E7448C7B-72F6-4111-9941-8621591EE6E2}"/>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843062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userDrawn="1">
  <p:cSld name="Titel und Inhalt">
    <p:spTree>
      <p:nvGrpSpPr>
        <p:cNvPr id="1" name=""/>
        <p:cNvGrpSpPr/>
        <p:nvPr/>
      </p:nvGrpSpPr>
      <p:grpSpPr bwMode="auto">
        <a:xfrm>
          <a:off x="0" y="0"/>
          <a:ext cx="0" cy="0"/>
          <a:chOff x="0" y="0"/>
          <a:chExt cx="0" cy="0"/>
        </a:xfrm>
      </p:grpSpPr>
      <p:graphicFrame>
        <p:nvGraphicFramePr>
          <p:cNvPr id="2" name="Objekt 1" hidden="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5185" name="think-cell Folie" r:id="rId3" imgW="0" imgH="0" progId="TCLayout.ActiveDocument.1">
                  <p:embed/>
                </p:oleObj>
              </mc:Choice>
              <mc:Fallback>
                <p:oleObj name="think-cell Folie" r:id="rId3" imgW="0" imgH="0" progId="TCLayout.ActiveDocument.1">
                  <p:embed/>
                  <p:pic>
                    <p:nvPicPr>
                      <p:cNvPr id="2" name="Objekt 1" hidden="1"/>
                      <p:cNvPicPr/>
                      <p:nvPr/>
                    </p:nvPicPr>
                    <p:blipFill>
                      <a:blip r:embed="rId4"/>
                      <a:stretch/>
                    </p:blipFill>
                    <p:spPr bwMode="auto">
                      <a:xfrm>
                        <a:off x="1587" y="1587"/>
                        <a:ext cx="1587" cy="1587"/>
                      </a:xfrm>
                      <a:prstGeom prst="rect">
                        <a:avLst/>
                      </a:prstGeom>
                    </p:spPr>
                  </p:pic>
                </p:oleObj>
              </mc:Fallback>
            </mc:AlternateContent>
          </a:graphicData>
        </a:graphic>
      </p:graphicFrame>
      <p:cxnSp>
        <p:nvCxnSpPr>
          <p:cNvPr id="5" name="Gerader Verbinder 25"/>
          <p:cNvCxnSpPr>
            <a:cxnSpLocks/>
          </p:cNvCxnSpPr>
          <p:nvPr userDrawn="1"/>
        </p:nvCxnSpPr>
        <p:spPr bwMode="auto">
          <a:xfrm flipV="1">
            <a:off x="257175" y="847725"/>
            <a:ext cx="11610975" cy="0"/>
          </a:xfrm>
          <a:prstGeom prst="line">
            <a:avLst/>
          </a:prstGeom>
          <a:ln>
            <a:solidFill>
              <a:srgbClr val="01549E"/>
            </a:solidFill>
          </a:ln>
        </p:spPr>
        <p:style>
          <a:lnRef idx="1">
            <a:schemeClr val="accent1"/>
          </a:lnRef>
          <a:fillRef idx="0">
            <a:schemeClr val="accent1"/>
          </a:fillRef>
          <a:effectRef idx="0">
            <a:schemeClr val="accent1"/>
          </a:effectRef>
          <a:fontRef idx="minor">
            <a:schemeClr val="tx1"/>
          </a:fontRef>
        </p:style>
      </p:cxnSp>
      <p:grpSp>
        <p:nvGrpSpPr>
          <p:cNvPr id="6" name="Gruppieren 3"/>
          <p:cNvGrpSpPr/>
          <p:nvPr userDrawn="1"/>
        </p:nvGrpSpPr>
        <p:grpSpPr bwMode="auto">
          <a:xfrm>
            <a:off x="266607" y="484913"/>
            <a:ext cx="720000" cy="720000"/>
            <a:chOff x="257175" y="564017"/>
            <a:chExt cx="643707" cy="643707"/>
          </a:xfrm>
        </p:grpSpPr>
        <p:sp>
          <p:nvSpPr>
            <p:cNvPr id="7" name="Ellipse 10"/>
            <p:cNvSpPr/>
            <p:nvPr userDrawn="1"/>
          </p:nvSpPr>
          <p:spPr bwMode="auto">
            <a:xfrm>
              <a:off x="257175" y="564017"/>
              <a:ext cx="643707" cy="643707"/>
            </a:xfrm>
            <a:prstGeom prst="ellipse">
              <a:avLst/>
            </a:prstGeom>
            <a:solidFill>
              <a:srgbClr val="005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8" name="Gruppieren 23"/>
            <p:cNvGrpSpPr>
              <a:grpSpLocks noChangeAspect="1"/>
            </p:cNvGrpSpPr>
            <p:nvPr userDrawn="1"/>
          </p:nvGrpSpPr>
          <p:grpSpPr bwMode="auto">
            <a:xfrm>
              <a:off x="393074" y="666416"/>
              <a:ext cx="375556" cy="492169"/>
              <a:chOff x="352332" y="523454"/>
              <a:chExt cx="529411" cy="693796"/>
            </a:xfrm>
          </p:grpSpPr>
          <p:pic>
            <p:nvPicPr>
              <p:cNvPr id="9" name="Grafik 16"/>
              <p:cNvPicPr>
                <a:picLocks noChangeAspect="1"/>
              </p:cNvPicPr>
              <p:nvPr userDrawn="1"/>
            </p:nvPicPr>
            <p:blipFill>
              <a:blip r:embed="rId5"/>
              <a:srcRect l="16927" t="22609" r="74194" b="52788"/>
              <a:stretch/>
            </p:blipFill>
            <p:spPr bwMode="auto">
              <a:xfrm>
                <a:off x="558800" y="523454"/>
                <a:ext cx="322943" cy="289346"/>
              </a:xfrm>
              <a:prstGeom prst="rect">
                <a:avLst/>
              </a:prstGeom>
            </p:spPr>
          </p:pic>
          <p:pic>
            <p:nvPicPr>
              <p:cNvPr id="10" name="Grafik 17"/>
              <p:cNvPicPr>
                <a:picLocks noChangeAspect="1"/>
              </p:cNvPicPr>
              <p:nvPr userDrawn="1"/>
            </p:nvPicPr>
            <p:blipFill>
              <a:blip r:embed="rId6"/>
              <a:srcRect l="20303" t="22609" r="74194" b="18396"/>
              <a:stretch/>
            </p:blipFill>
            <p:spPr bwMode="auto">
              <a:xfrm flipH="1">
                <a:off x="352332" y="523454"/>
                <a:ext cx="200117" cy="693796"/>
              </a:xfrm>
              <a:prstGeom prst="rect">
                <a:avLst/>
              </a:prstGeom>
            </p:spPr>
          </p:pic>
          <p:pic>
            <p:nvPicPr>
              <p:cNvPr id="11" name="Grafik 18"/>
              <p:cNvPicPr>
                <a:picLocks noChangeAspect="1"/>
              </p:cNvPicPr>
              <p:nvPr userDrawn="1"/>
            </p:nvPicPr>
            <p:blipFill>
              <a:blip r:embed="rId7"/>
              <a:srcRect l="20064" t="47177" r="74194" b="39594"/>
              <a:stretch/>
            </p:blipFill>
            <p:spPr bwMode="auto">
              <a:xfrm rot="16079999" flipH="1">
                <a:off x="504824" y="977477"/>
                <a:ext cx="208825" cy="155575"/>
              </a:xfrm>
              <a:prstGeom prst="rect">
                <a:avLst/>
              </a:prstGeom>
            </p:spPr>
          </p:pic>
          <p:pic>
            <p:nvPicPr>
              <p:cNvPr id="12" name="Grafik 19"/>
              <p:cNvPicPr>
                <a:picLocks noChangeAspect="1"/>
              </p:cNvPicPr>
              <p:nvPr userDrawn="1"/>
            </p:nvPicPr>
            <p:blipFill>
              <a:blip r:embed="rId8"/>
              <a:srcRect l="20506" t="46942" r="74194" b="25521"/>
              <a:stretch/>
            </p:blipFill>
            <p:spPr bwMode="auto">
              <a:xfrm>
                <a:off x="688975" y="809625"/>
                <a:ext cx="192768" cy="323849"/>
              </a:xfrm>
              <a:prstGeom prst="rect">
                <a:avLst/>
              </a:prstGeom>
            </p:spPr>
          </p:pic>
        </p:grpSp>
      </p:grpSp>
      <p:sp>
        <p:nvSpPr>
          <p:cNvPr id="13" name="Textplatzhalter 22"/>
          <p:cNvSpPr>
            <a:spLocks noGrp="1"/>
          </p:cNvSpPr>
          <p:nvPr>
            <p:ph type="body" sz="quarter" idx="12" hasCustomPrompt="1"/>
          </p:nvPr>
        </p:nvSpPr>
        <p:spPr bwMode="auto">
          <a:xfrm>
            <a:off x="986607" y="874350"/>
            <a:ext cx="10802167" cy="295274"/>
          </a:xfrm>
          <a:prstGeom prst="rect">
            <a:avLst/>
          </a:prstGeom>
        </p:spPr>
        <p:txBody>
          <a:bodyPr/>
          <a:lstStyle>
            <a:lvl1pPr marL="0" indent="0">
              <a:buNone/>
              <a:defRPr sz="2000" cap="all">
                <a:solidFill>
                  <a:schemeClr val="tx1">
                    <a:lumMod val="65000"/>
                    <a:lumOff val="35000"/>
                  </a:schemeClr>
                </a:solidFill>
                <a:latin typeface="Arial"/>
                <a:cs typeface="Arial"/>
              </a:defRPr>
            </a:lvl1pPr>
          </a:lstStyle>
          <a:p>
            <a:pPr lvl="0">
              <a:defRPr/>
            </a:pPr>
            <a:r>
              <a:rPr lang="de-DE"/>
              <a:t>Subtitle</a:t>
            </a:r>
            <a:endParaRPr lang="en-US"/>
          </a:p>
        </p:txBody>
      </p:sp>
      <p:sp>
        <p:nvSpPr>
          <p:cNvPr id="14" name="Textplatzhalter 27"/>
          <p:cNvSpPr>
            <a:spLocks noGrp="1"/>
          </p:cNvSpPr>
          <p:nvPr>
            <p:ph type="body" sz="quarter" idx="13"/>
          </p:nvPr>
        </p:nvSpPr>
        <p:spPr bwMode="auto">
          <a:xfrm>
            <a:off x="257175" y="1485900"/>
            <a:ext cx="11617325" cy="4288268"/>
          </a:xfrm>
          <a:prstGeom prst="rect">
            <a:avLst/>
          </a:prstGeom>
        </p:spPr>
        <p:txBody>
          <a:bodyPr/>
          <a:lstStyle>
            <a:lvl1pPr marL="0" indent="0">
              <a:buNone/>
              <a:defRPr sz="2000">
                <a:latin typeface="Arial"/>
                <a:cs typeface="Arial"/>
              </a:defRPr>
            </a:lvl1pPr>
            <a:lvl2pPr marL="685800" indent="-228600">
              <a:buFontTx/>
              <a:buChar char="*"/>
              <a:defRPr sz="1800">
                <a:solidFill>
                  <a:schemeClr val="tx1"/>
                </a:solidFill>
                <a:latin typeface="Arial"/>
                <a:cs typeface="Arial"/>
              </a:defRPr>
            </a:lvl2pPr>
            <a:lvl3pPr marL="1143000" indent="-228600">
              <a:buFontTx/>
              <a:buChar char="*"/>
              <a:defRPr sz="1600">
                <a:latin typeface="Arial"/>
                <a:cs typeface="Arial"/>
              </a:defRPr>
            </a:lvl3pPr>
            <a:lvl4pPr>
              <a:defRPr>
                <a:latin typeface="HelveticaNeueLT Com 45 Lt"/>
                <a:cs typeface="Arial"/>
              </a:defRPr>
            </a:lvl4pPr>
            <a:lvl5pPr>
              <a:defRPr>
                <a:latin typeface="HelveticaNeueLT Com 45 Lt"/>
                <a:cs typeface="Arial"/>
              </a:defRPr>
            </a:lvl5pPr>
          </a:lstStyle>
          <a:p>
            <a:pPr lvl="0">
              <a:defRPr/>
            </a:pPr>
            <a:r>
              <a:rPr lang="de-DE"/>
              <a:t>Textmasterformat bearbeiten</a:t>
            </a:r>
            <a:endParaRPr/>
          </a:p>
          <a:p>
            <a:pPr lvl="1">
              <a:defRPr/>
            </a:pPr>
            <a:r>
              <a:rPr lang="de-DE"/>
              <a:t>Zweite Ebene</a:t>
            </a:r>
            <a:endParaRPr/>
          </a:p>
          <a:p>
            <a:pPr lvl="2">
              <a:defRPr/>
            </a:pPr>
            <a:r>
              <a:rPr lang="de-DE"/>
              <a:t>Dritte Ebene</a:t>
            </a:r>
            <a:endParaRPr/>
          </a:p>
        </p:txBody>
      </p:sp>
      <p:sp>
        <p:nvSpPr>
          <p:cNvPr id="15" name="Titel 2"/>
          <p:cNvSpPr>
            <a:spLocks noGrp="1"/>
          </p:cNvSpPr>
          <p:nvPr>
            <p:ph type="title"/>
          </p:nvPr>
        </p:nvSpPr>
        <p:spPr bwMode="auto">
          <a:xfrm>
            <a:off x="250826" y="52838"/>
            <a:ext cx="11617324" cy="821290"/>
          </a:xfrm>
          <a:prstGeom prst="rect">
            <a:avLst/>
          </a:prstGeom>
        </p:spPr>
        <p:txBody>
          <a:bodyPr/>
          <a:lstStyle>
            <a:lvl1pPr marL="720724" indent="-720724">
              <a:defRPr sz="2400">
                <a:solidFill>
                  <a:srgbClr val="0052A0"/>
                </a:solidFill>
                <a:latin typeface="Arial"/>
                <a:cs typeface="Arial"/>
              </a:defRPr>
            </a:lvl1pPr>
          </a:lstStyle>
          <a:p>
            <a:pPr>
              <a:defRPr/>
            </a:pPr>
            <a:r>
              <a:rPr lang="de-DE"/>
              <a:t>Titelmasterformat durch Klicken bearbeiten</a:t>
            </a:r>
            <a:endParaRPr lang="en-US"/>
          </a:p>
        </p:txBody>
      </p:sp>
      <p:sp>
        <p:nvSpPr>
          <p:cNvPr id="16" name="Ellipse 20"/>
          <p:cNvSpPr>
            <a:spLocks noChangeAspect="1"/>
          </p:cNvSpPr>
          <p:nvPr userDrawn="1"/>
        </p:nvSpPr>
        <p:spPr bwMode="auto">
          <a:xfrm>
            <a:off x="11838496" y="827524"/>
            <a:ext cx="36000" cy="36000"/>
          </a:xfrm>
          <a:prstGeom prst="ellipse">
            <a:avLst/>
          </a:prstGeom>
          <a:solidFill>
            <a:schemeClr val="bg1"/>
          </a:solidFill>
          <a:ln>
            <a:solidFill>
              <a:srgbClr val="005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8" name="Fußzeilenplatzhalter 9">
            <a:extLst>
              <a:ext uri="{FF2B5EF4-FFF2-40B4-BE49-F238E27FC236}">
                <a16:creationId xmlns:a16="http://schemas.microsoft.com/office/drawing/2014/main" id="{97A0DBF2-E641-43B6-A3BC-065789A93340}"/>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2739491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1F38E36-3DD2-8E53-1605-4E703CF5FBCF}"/>
              </a:ext>
            </a:extLst>
          </p:cNvPr>
          <p:cNvSpPr>
            <a:spLocks noGrp="1"/>
          </p:cNvSpPr>
          <p:nvPr>
            <p:ph type="dt" sz="half" idx="10"/>
          </p:nvPr>
        </p:nvSpPr>
        <p:spPr/>
        <p:txBody>
          <a:bodyPr/>
          <a:lstStyle/>
          <a:p>
            <a:endParaRPr lang="de-DE"/>
          </a:p>
        </p:txBody>
      </p:sp>
      <p:sp>
        <p:nvSpPr>
          <p:cNvPr id="4" name="Foliennummernplatzhalter 3">
            <a:extLst>
              <a:ext uri="{FF2B5EF4-FFF2-40B4-BE49-F238E27FC236}">
                <a16:creationId xmlns:a16="http://schemas.microsoft.com/office/drawing/2014/main" id="{F52EAB82-A880-9D2F-8916-649FC1790F56}"/>
              </a:ext>
            </a:extLst>
          </p:cNvPr>
          <p:cNvSpPr>
            <a:spLocks noGrp="1"/>
          </p:cNvSpPr>
          <p:nvPr>
            <p:ph type="sldNum" sz="quarter" idx="12"/>
          </p:nvPr>
        </p:nvSpPr>
        <p:spPr/>
        <p:txBody>
          <a:bodyPr/>
          <a:lstStyle/>
          <a:p>
            <a:fld id="{2D49C335-1A40-4A51-A5FE-78AF41746CB7}" type="slidenum">
              <a:rPr lang="de-DE" smtClean="0"/>
              <a:t>‹Nr.›</a:t>
            </a:fld>
            <a:endParaRPr lang="de-DE"/>
          </a:p>
        </p:txBody>
      </p:sp>
      <p:pic>
        <p:nvPicPr>
          <p:cNvPr id="5" name="Grafik 4">
            <a:extLst>
              <a:ext uri="{FF2B5EF4-FFF2-40B4-BE49-F238E27FC236}">
                <a16:creationId xmlns:a16="http://schemas.microsoft.com/office/drawing/2014/main" id="{D420853D-85E1-46B8-A48E-0A5FCC565C53}"/>
              </a:ext>
            </a:extLst>
          </p:cNvPr>
          <p:cNvPicPr>
            <a:picLocks noChangeAspect="1"/>
          </p:cNvPicPr>
          <p:nvPr userDrawn="1"/>
        </p:nvPicPr>
        <p:blipFill>
          <a:blip r:embed="rId2"/>
          <a:stretch>
            <a:fillRect/>
          </a:stretch>
        </p:blipFill>
        <p:spPr>
          <a:xfrm>
            <a:off x="-6588124" y="-1984375"/>
            <a:ext cx="5715000" cy="4781550"/>
          </a:xfrm>
          <a:prstGeom prst="rect">
            <a:avLst/>
          </a:prstGeom>
        </p:spPr>
      </p:pic>
      <p:pic>
        <p:nvPicPr>
          <p:cNvPr id="6" name="Grafik 5">
            <a:extLst>
              <a:ext uri="{FF2B5EF4-FFF2-40B4-BE49-F238E27FC236}">
                <a16:creationId xmlns:a16="http://schemas.microsoft.com/office/drawing/2014/main" id="{F0068347-9109-46F3-A97F-E3EDB897A14F}"/>
              </a:ext>
            </a:extLst>
          </p:cNvPr>
          <p:cNvPicPr>
            <a:picLocks noChangeAspect="1"/>
          </p:cNvPicPr>
          <p:nvPr userDrawn="1"/>
        </p:nvPicPr>
        <p:blipFill>
          <a:blip r:embed="rId3"/>
          <a:stretch>
            <a:fillRect/>
          </a:stretch>
        </p:blipFill>
        <p:spPr>
          <a:xfrm>
            <a:off x="13174281" y="-2156264"/>
            <a:ext cx="3726524" cy="2333625"/>
          </a:xfrm>
          <a:prstGeom prst="rect">
            <a:avLst/>
          </a:prstGeom>
        </p:spPr>
      </p:pic>
      <p:pic>
        <p:nvPicPr>
          <p:cNvPr id="7" name="Grafik 6">
            <a:extLst>
              <a:ext uri="{FF2B5EF4-FFF2-40B4-BE49-F238E27FC236}">
                <a16:creationId xmlns:a16="http://schemas.microsoft.com/office/drawing/2014/main" id="{A665EBBF-E19D-4270-A75C-F40795EEBA0D}"/>
              </a:ext>
            </a:extLst>
          </p:cNvPr>
          <p:cNvPicPr>
            <a:picLocks noChangeAspect="1"/>
          </p:cNvPicPr>
          <p:nvPr userDrawn="1"/>
        </p:nvPicPr>
        <p:blipFill>
          <a:blip r:embed="rId4"/>
          <a:stretch>
            <a:fillRect/>
          </a:stretch>
        </p:blipFill>
        <p:spPr>
          <a:xfrm>
            <a:off x="12882562" y="317500"/>
            <a:ext cx="4057650" cy="6115050"/>
          </a:xfrm>
          <a:prstGeom prst="rect">
            <a:avLst/>
          </a:prstGeom>
        </p:spPr>
      </p:pic>
      <p:sp>
        <p:nvSpPr>
          <p:cNvPr id="9" name="Fußzeilenplatzhalter 9">
            <a:extLst>
              <a:ext uri="{FF2B5EF4-FFF2-40B4-BE49-F238E27FC236}">
                <a16:creationId xmlns:a16="http://schemas.microsoft.com/office/drawing/2014/main" id="{4CE56688-A789-4724-9337-BCCEAFB46CEE}"/>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252139079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479648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57"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solidFill>
                  <a:schemeClr val="bg1"/>
                </a:solidFill>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p>
            <a:r>
              <a:rPr lang="en-US"/>
              <a:t>Slide </a:t>
            </a:r>
            <a:fld id="{7FA20FB3-B4BB-412B-8DA0-AD7339ED03FE}" type="slidenum">
              <a:rPr lang="en-US" smtClean="0"/>
              <a:pPr/>
              <a:t>‹Nr.›</a:t>
            </a:fld>
            <a:endParaRPr lang="en-US" dirty="0"/>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85000"/>
                  </a:schemeClr>
                </a:solidFill>
                <a:latin typeface="Arial"/>
                <a:cs typeface="Arial"/>
              </a:defRPr>
            </a:lvl1pPr>
          </a:lstStyle>
          <a:p>
            <a:pPr lvl="0">
              <a:defRPr/>
            </a:pPr>
            <a:r>
              <a:rPr lang="de-DE" dirty="0" err="1"/>
              <a:t>Subtitle</a:t>
            </a:r>
            <a:endParaRPr lang="en-US" dirty="0"/>
          </a:p>
        </p:txBody>
      </p:sp>
      <p:sp>
        <p:nvSpPr>
          <p:cNvPr id="11" name="Textplatzhalter 10">
            <a:extLst>
              <a:ext uri="{FF2B5EF4-FFF2-40B4-BE49-F238E27FC236}">
                <a16:creationId xmlns:a16="http://schemas.microsoft.com/office/drawing/2014/main" id="{500261D5-4404-44D8-B2C6-5DAABE0F827B}"/>
              </a:ext>
            </a:extLst>
          </p:cNvPr>
          <p:cNvSpPr>
            <a:spLocks noGrp="1"/>
          </p:cNvSpPr>
          <p:nvPr>
            <p:ph type="body" sz="quarter" idx="14"/>
          </p:nvPr>
        </p:nvSpPr>
        <p:spPr>
          <a:xfrm>
            <a:off x="334962" y="1718626"/>
            <a:ext cx="5761037" cy="4273959"/>
          </a:xfrm>
          <a:prstGeom prst="rect">
            <a:avLst/>
          </a:prstGeom>
        </p:spPr>
        <p:txBody>
          <a:bodyPr/>
          <a:lstStyle>
            <a:lvl1pPr marL="0" indent="0">
              <a:buNone/>
              <a:defRPr sz="1800">
                <a:solidFill>
                  <a:schemeClr val="bg1"/>
                </a:solidFill>
              </a:defRPr>
            </a:lvl1pPr>
            <a:lvl2pPr marL="685783" indent="-228594">
              <a:buFontTx/>
              <a:buBlip>
                <a:blip r:embed="rId6"/>
              </a:buBlip>
              <a:defRPr sz="1600">
                <a:solidFill>
                  <a:schemeClr val="bg1"/>
                </a:solidFill>
              </a:defRPr>
            </a:lvl2pPr>
            <a:lvl3pPr marL="1142971" indent="-228594">
              <a:buFontTx/>
              <a:buBlip>
                <a:blip r:embed="rId6"/>
              </a:buBlip>
              <a:defRPr sz="1400">
                <a:solidFill>
                  <a:schemeClr val="bg1"/>
                </a:solidFill>
              </a:defRPr>
            </a:lvl3pPr>
            <a:lvl4pPr marL="1600160" indent="-228594">
              <a:buFontTx/>
              <a:buBlip>
                <a:blip r:embed="rId7"/>
              </a:buBlip>
              <a:defRPr sz="1200">
                <a:solidFill>
                  <a:schemeClr val="bg1">
                    <a:lumMod val="75000"/>
                  </a:schemeClr>
                </a:solidFill>
              </a:defRPr>
            </a:lvl4pPr>
            <a:lvl5pPr marL="2057349" indent="-228594">
              <a:buFontTx/>
              <a:buBlip>
                <a:blip r:embed="rId7"/>
              </a:buBlip>
              <a:defRPr sz="1200">
                <a:solidFill>
                  <a:schemeClr val="bg1">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Bildplatzhalter 12">
            <a:extLst>
              <a:ext uri="{FF2B5EF4-FFF2-40B4-BE49-F238E27FC236}">
                <a16:creationId xmlns:a16="http://schemas.microsoft.com/office/drawing/2014/main" id="{258768ED-EE95-405A-A494-C81D8681EC32}"/>
              </a:ext>
            </a:extLst>
          </p:cNvPr>
          <p:cNvSpPr>
            <a:spLocks noGrp="1"/>
          </p:cNvSpPr>
          <p:nvPr>
            <p:ph type="pic" sz="quarter" idx="15" hasCustomPrompt="1"/>
          </p:nvPr>
        </p:nvSpPr>
        <p:spPr>
          <a:xfrm>
            <a:off x="6095999" y="1718626"/>
            <a:ext cx="5761039" cy="4273959"/>
          </a:xfrm>
          <a:prstGeom prst="rect">
            <a:avLst/>
          </a:prstGeom>
        </p:spPr>
        <p:txBody>
          <a:bodyPr/>
          <a:lstStyle>
            <a:lvl1pPr marL="0" indent="0">
              <a:buNone/>
              <a:defRPr>
                <a:solidFill>
                  <a:schemeClr val="bg1"/>
                </a:solidFill>
              </a:defRPr>
            </a:lvl1pPr>
          </a:lstStyle>
          <a:p>
            <a:r>
              <a:rPr lang="en-US" dirty="0"/>
              <a:t>Figure</a:t>
            </a:r>
          </a:p>
        </p:txBody>
      </p:sp>
      <p:sp>
        <p:nvSpPr>
          <p:cNvPr id="12" name="Fußzeilenplatzhalter 9">
            <a:extLst>
              <a:ext uri="{FF2B5EF4-FFF2-40B4-BE49-F238E27FC236}">
                <a16:creationId xmlns:a16="http://schemas.microsoft.com/office/drawing/2014/main" id="{55428396-A718-4B7B-B5F0-506942CB11AA}"/>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448039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1183938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81"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solidFill>
                  <a:schemeClr val="bg1"/>
                </a:solidFill>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lvl1pPr>
              <a:defRPr/>
            </a:lvl1pPr>
          </a:lstStyle>
          <a:p>
            <a:r>
              <a:rPr lang="en-US" dirty="0"/>
              <a:t>Source:</a:t>
            </a:r>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85000"/>
                  </a:schemeClr>
                </a:solidFill>
                <a:latin typeface="Arial"/>
                <a:cs typeface="Arial"/>
              </a:defRPr>
            </a:lvl1pPr>
          </a:lstStyle>
          <a:p>
            <a:pPr lvl="0">
              <a:defRPr/>
            </a:pPr>
            <a:r>
              <a:rPr lang="de-DE" dirty="0" err="1"/>
              <a:t>Subtitle</a:t>
            </a:r>
            <a:endParaRPr lang="en-US" dirty="0"/>
          </a:p>
        </p:txBody>
      </p:sp>
      <p:sp>
        <p:nvSpPr>
          <p:cNvPr id="8" name="Fußzeilenplatzhalter 9">
            <a:extLst>
              <a:ext uri="{FF2B5EF4-FFF2-40B4-BE49-F238E27FC236}">
                <a16:creationId xmlns:a16="http://schemas.microsoft.com/office/drawing/2014/main" id="{76C26785-AA43-4770-8DBE-08F46EBA2E0D}"/>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3114195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xml"/><Relationship Id="rId7" Type="http://schemas.openxmlformats.org/officeDocument/2006/relationships/oleObject" Target="../embeddings/oleObject6.bin"/><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vmlDrawing" Target="../drawings/vmlDrawing6.vml"/><Relationship Id="rId9"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8"/>
            </p:custDataLst>
            <p:extLst>
              <p:ext uri="{D42A27DB-BD31-4B8C-83A1-F6EECF244321}">
                <p14:modId xmlns:p14="http://schemas.microsoft.com/office/powerpoint/2010/main" val="585348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1" name="think-cell Folie" r:id="rId10" imgW="270" imgH="270" progId="TCLayout.ActiveDocument.1">
                  <p:embed/>
                </p:oleObj>
              </mc:Choice>
              <mc:Fallback>
                <p:oleObj name="think-cell Folie" r:id="rId10" imgW="270" imgH="270"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CEAA2E5B-6D1B-4182-BA56-FB7D3A651A52}"/>
              </a:ext>
            </a:extLst>
          </p:cNvPr>
          <p:cNvPicPr>
            <a:picLocks noChangeAspect="1"/>
          </p:cNvPicPr>
          <p:nvPr userDrawn="1"/>
        </p:nvPicPr>
        <p:blipFill>
          <a:blip r:embed="rId12"/>
          <a:stretch>
            <a:fillRect/>
          </a:stretch>
        </p:blipFill>
        <p:spPr>
          <a:xfrm>
            <a:off x="8092961" y="5939406"/>
            <a:ext cx="3846997" cy="1025745"/>
          </a:xfrm>
          <a:prstGeom prst="rect">
            <a:avLst/>
          </a:prstGeom>
        </p:spPr>
      </p:pic>
      <p:sp>
        <p:nvSpPr>
          <p:cNvPr id="6" name="Rechteck 5" hidden="1"/>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de-DE" sz="4400" b="0" i="0" baseline="0" dirty="0">
              <a:latin typeface="Arial" panose="020B0604020202020204" pitchFamily="34" charset="0"/>
              <a:ea typeface="+mj-ea"/>
              <a:cs typeface="+mj-cs"/>
              <a:sym typeface="Arial" panose="020B0604020202020204" pitchFamily="34" charset="0"/>
            </a:endParaRPr>
          </a:p>
        </p:txBody>
      </p:sp>
      <p:sp>
        <p:nvSpPr>
          <p:cNvPr id="9" name="Titelplatzhalter 8">
            <a:extLst>
              <a:ext uri="{FF2B5EF4-FFF2-40B4-BE49-F238E27FC236}">
                <a16:creationId xmlns:a16="http://schemas.microsoft.com/office/drawing/2014/main" id="{93707AB4-E243-46B5-9637-E39EB3F2F441}"/>
              </a:ext>
            </a:extLst>
          </p:cNvPr>
          <p:cNvSpPr>
            <a:spLocks noGrp="1"/>
          </p:cNvSpPr>
          <p:nvPr>
            <p:ph type="title"/>
          </p:nvPr>
        </p:nvSpPr>
        <p:spPr>
          <a:xfrm>
            <a:off x="334963" y="223157"/>
            <a:ext cx="11522075" cy="865868"/>
          </a:xfrm>
          <a:prstGeom prst="rect">
            <a:avLst/>
          </a:prstGeom>
        </p:spPr>
        <p:txBody>
          <a:bodyPr vert="horz" lIns="91440" tIns="45720" rIns="91440" bIns="45720" rtlCol="0" anchor="ctr">
            <a:noAutofit/>
          </a:bodyPr>
          <a:lstStyle/>
          <a:p>
            <a:pPr lvl="0"/>
            <a:r>
              <a:rPr lang="de-DE" dirty="0"/>
              <a:t>Headline</a:t>
            </a:r>
            <a:br>
              <a:rPr lang="de-DE" dirty="0"/>
            </a:br>
            <a:r>
              <a:rPr lang="de-DE" dirty="0"/>
              <a:t>max. 2 Lines</a:t>
            </a:r>
            <a:endParaRPr lang="en-US" dirty="0"/>
          </a:p>
        </p:txBody>
      </p:sp>
      <p:sp>
        <p:nvSpPr>
          <p:cNvPr id="10" name="Fußzeilenplatzhalter 9">
            <a:extLst>
              <a:ext uri="{FF2B5EF4-FFF2-40B4-BE49-F238E27FC236}">
                <a16:creationId xmlns:a16="http://schemas.microsoft.com/office/drawing/2014/main" id="{EB7E7559-E4E3-41EE-9508-8911607B829F}"/>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1" name="Foliennummernplatzhalter 10">
            <a:extLst>
              <a:ext uri="{FF2B5EF4-FFF2-40B4-BE49-F238E27FC236}">
                <a16:creationId xmlns:a16="http://schemas.microsoft.com/office/drawing/2014/main" id="{A945C08A-0584-4E0A-9648-F7069FBBB646}"/>
              </a:ext>
            </a:extLst>
          </p:cNvPr>
          <p:cNvSpPr>
            <a:spLocks noGrp="1"/>
          </p:cNvSpPr>
          <p:nvPr>
            <p:ph type="sldNum" sz="quarter" idx="4"/>
          </p:nvPr>
        </p:nvSpPr>
        <p:spPr>
          <a:xfrm>
            <a:off x="334963" y="6338661"/>
            <a:ext cx="1070429" cy="365125"/>
          </a:xfrm>
          <a:prstGeom prst="rect">
            <a:avLst/>
          </a:prstGeom>
        </p:spPr>
        <p:txBody>
          <a:bodyPr vert="horz" lIns="0" tIns="0" rIns="0" bIns="0" rtlCol="0" anchor="b"/>
          <a:lstStyle>
            <a:lvl1pPr algn="l">
              <a:defRPr sz="1200">
                <a:solidFill>
                  <a:schemeClr val="tx1">
                    <a:tint val="75000"/>
                  </a:schemeClr>
                </a:solidFill>
              </a:defRPr>
            </a:lvl1pPr>
          </a:lstStyle>
          <a:p>
            <a:r>
              <a:rPr lang="en-US" dirty="0"/>
              <a:t>Slide </a:t>
            </a:r>
            <a:fld id="{7FA20FB3-B4BB-412B-8DA0-AD7339ED03FE}" type="slidenum">
              <a:rPr lang="en-US" smtClean="0"/>
              <a:pPr/>
              <a:t>‹Nr.›</a:t>
            </a:fld>
            <a:endParaRPr lang="en-US" dirty="0"/>
          </a:p>
        </p:txBody>
      </p:sp>
      <p:pic>
        <p:nvPicPr>
          <p:cNvPr id="30" name="Grafik 29">
            <a:extLst>
              <a:ext uri="{FF2B5EF4-FFF2-40B4-BE49-F238E27FC236}">
                <a16:creationId xmlns:a16="http://schemas.microsoft.com/office/drawing/2014/main" id="{1836D171-382D-4204-9A86-39CBBD9C0883}"/>
              </a:ext>
            </a:extLst>
          </p:cNvPr>
          <p:cNvPicPr>
            <a:picLocks noChangeAspect="1"/>
          </p:cNvPicPr>
          <p:nvPr userDrawn="1"/>
        </p:nvPicPr>
        <p:blipFill>
          <a:blip r:embed="rId13"/>
          <a:stretch>
            <a:fillRect/>
          </a:stretch>
        </p:blipFill>
        <p:spPr bwMode="auto">
          <a:xfrm>
            <a:off x="12277359" y="-426445"/>
            <a:ext cx="1928637" cy="1613626"/>
          </a:xfrm>
          <a:prstGeom prst="rect">
            <a:avLst/>
          </a:prstGeom>
        </p:spPr>
      </p:pic>
      <p:pic>
        <p:nvPicPr>
          <p:cNvPr id="31" name="Grafik 30">
            <a:extLst>
              <a:ext uri="{FF2B5EF4-FFF2-40B4-BE49-F238E27FC236}">
                <a16:creationId xmlns:a16="http://schemas.microsoft.com/office/drawing/2014/main" id="{D625A2D8-BF3E-4331-8756-D216D1DC1B5A}"/>
              </a:ext>
            </a:extLst>
          </p:cNvPr>
          <p:cNvPicPr>
            <a:picLocks noChangeAspect="1"/>
          </p:cNvPicPr>
          <p:nvPr userDrawn="1"/>
        </p:nvPicPr>
        <p:blipFill>
          <a:blip r:embed="rId14"/>
          <a:stretch>
            <a:fillRect/>
          </a:stretch>
        </p:blipFill>
        <p:spPr bwMode="auto">
          <a:xfrm>
            <a:off x="12283709" y="1204913"/>
            <a:ext cx="2576769" cy="1613625"/>
          </a:xfrm>
          <a:prstGeom prst="rect">
            <a:avLst/>
          </a:prstGeom>
        </p:spPr>
      </p:pic>
      <p:pic>
        <p:nvPicPr>
          <p:cNvPr id="32" name="Grafik 31">
            <a:extLst>
              <a:ext uri="{FF2B5EF4-FFF2-40B4-BE49-F238E27FC236}">
                <a16:creationId xmlns:a16="http://schemas.microsoft.com/office/drawing/2014/main" id="{0E022BB8-EC51-4DBA-81DF-AC0D32521192}"/>
              </a:ext>
            </a:extLst>
          </p:cNvPr>
          <p:cNvPicPr>
            <a:picLocks noChangeAspect="1"/>
          </p:cNvPicPr>
          <p:nvPr userDrawn="1"/>
        </p:nvPicPr>
        <p:blipFill>
          <a:blip r:embed="rId15"/>
          <a:stretch>
            <a:fillRect/>
          </a:stretch>
        </p:blipFill>
        <p:spPr bwMode="auto">
          <a:xfrm>
            <a:off x="12283709" y="3068959"/>
            <a:ext cx="2483553" cy="3742819"/>
          </a:xfrm>
          <a:prstGeom prst="rect">
            <a:avLst/>
          </a:prstGeom>
        </p:spPr>
      </p:pic>
    </p:spTree>
    <p:extLst>
      <p:ext uri="{BB962C8B-B14F-4D97-AF65-F5344CB8AC3E}">
        <p14:creationId xmlns:p14="http://schemas.microsoft.com/office/powerpoint/2010/main" val="70447093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8" r:id="rId3"/>
    <p:sldLayoutId id="2147483680" r:id="rId4"/>
    <p:sldLayoutId id="2147483697"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l" defTabSz="914377" rtl="0" eaLnBrk="1" latinLnBrk="0" hangingPunct="1">
        <a:lnSpc>
          <a:spcPct val="90000"/>
        </a:lnSpc>
        <a:spcBef>
          <a:spcPct val="0"/>
        </a:spcBef>
        <a:buNone/>
        <a:defRPr lang="en-US" sz="2400" b="0" i="0" kern="1200" smtClean="0">
          <a:solidFill>
            <a:srgbClr val="0052A0"/>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11" userDrawn="1">
          <p15:clr>
            <a:srgbClr val="F26B43"/>
          </p15:clr>
        </p15:guide>
        <p15:guide id="3" pos="7469" userDrawn="1">
          <p15:clr>
            <a:srgbClr val="F26B43"/>
          </p15:clr>
        </p15:guide>
        <p15:guide id="4" orient="horz" pos="4224" userDrawn="1">
          <p15:clr>
            <a:srgbClr val="F26B43"/>
          </p15:clr>
        </p15:guide>
        <p15:guide id="5" orient="horz" pos="6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39E"/>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5"/>
            </p:custDataLst>
            <p:extLst>
              <p:ext uri="{D42A27DB-BD31-4B8C-83A1-F6EECF244321}">
                <p14:modId xmlns:p14="http://schemas.microsoft.com/office/powerpoint/2010/main" val="1677325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34" name="think-cell Folie" r:id="rId7" imgW="270" imgH="270" progId="TCLayout.ActiveDocument.1">
                  <p:embed/>
                </p:oleObj>
              </mc:Choice>
              <mc:Fallback>
                <p:oleObj name="think-cell Folie" r:id="rId7" imgW="270" imgH="270" progId="TCLayout.ActiveDocument.1">
                  <p:embed/>
                  <p:pic>
                    <p:nvPicPr>
                      <p:cNvPr id="7" name="Objekt 6"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F688696E-CDDD-4CC4-8C45-C47FFAEF9F85}"/>
              </a:ext>
            </a:extLst>
          </p:cNvPr>
          <p:cNvPicPr>
            <a:picLocks noChangeAspect="1"/>
          </p:cNvPicPr>
          <p:nvPr userDrawn="1"/>
        </p:nvPicPr>
        <p:blipFill>
          <a:blip r:embed="rId9"/>
          <a:stretch>
            <a:fillRect/>
          </a:stretch>
        </p:blipFill>
        <p:spPr>
          <a:xfrm>
            <a:off x="8155197" y="5954624"/>
            <a:ext cx="3830826" cy="1000799"/>
          </a:xfrm>
          <a:prstGeom prst="rect">
            <a:avLst/>
          </a:prstGeom>
        </p:spPr>
      </p:pic>
      <p:sp>
        <p:nvSpPr>
          <p:cNvPr id="6" name="Rechteck 5"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de-DE" sz="4400" b="0" i="0" baseline="0" dirty="0">
              <a:latin typeface="Arial" panose="020B0604020202020204" pitchFamily="34" charset="0"/>
              <a:ea typeface="+mj-ea"/>
              <a:cs typeface="+mj-cs"/>
              <a:sym typeface="Arial" panose="020B0604020202020204" pitchFamily="34" charset="0"/>
            </a:endParaRPr>
          </a:p>
        </p:txBody>
      </p:sp>
      <p:sp>
        <p:nvSpPr>
          <p:cNvPr id="9" name="Titelplatzhalter 8">
            <a:extLst>
              <a:ext uri="{FF2B5EF4-FFF2-40B4-BE49-F238E27FC236}">
                <a16:creationId xmlns:a16="http://schemas.microsoft.com/office/drawing/2014/main" id="{93707AB4-E243-46B5-9637-E39EB3F2F441}"/>
              </a:ext>
            </a:extLst>
          </p:cNvPr>
          <p:cNvSpPr>
            <a:spLocks noGrp="1"/>
          </p:cNvSpPr>
          <p:nvPr>
            <p:ph type="title"/>
          </p:nvPr>
        </p:nvSpPr>
        <p:spPr>
          <a:xfrm>
            <a:off x="334963" y="223157"/>
            <a:ext cx="11522075" cy="865868"/>
          </a:xfrm>
          <a:prstGeom prst="rect">
            <a:avLst/>
          </a:prstGeom>
        </p:spPr>
        <p:txBody>
          <a:bodyPr vert="horz" lIns="91440" tIns="45720" rIns="91440" bIns="45720" rtlCol="0" anchor="ctr">
            <a:noAutofit/>
          </a:bodyPr>
          <a:lstStyle/>
          <a:p>
            <a:pPr lvl="0"/>
            <a:r>
              <a:rPr lang="de-DE" dirty="0"/>
              <a:t>Headline</a:t>
            </a:r>
            <a:br>
              <a:rPr lang="de-DE" dirty="0"/>
            </a:br>
            <a:r>
              <a:rPr lang="de-DE" dirty="0"/>
              <a:t>max. 2 Lines</a:t>
            </a:r>
            <a:endParaRPr lang="en-US" dirty="0"/>
          </a:p>
        </p:txBody>
      </p:sp>
      <p:sp>
        <p:nvSpPr>
          <p:cNvPr id="11" name="Foliennummernplatzhalter 10">
            <a:extLst>
              <a:ext uri="{FF2B5EF4-FFF2-40B4-BE49-F238E27FC236}">
                <a16:creationId xmlns:a16="http://schemas.microsoft.com/office/drawing/2014/main" id="{A945C08A-0584-4E0A-9648-F7069FBBB646}"/>
              </a:ext>
            </a:extLst>
          </p:cNvPr>
          <p:cNvSpPr>
            <a:spLocks noGrp="1"/>
          </p:cNvSpPr>
          <p:nvPr>
            <p:ph type="sldNum" sz="quarter" idx="4"/>
          </p:nvPr>
        </p:nvSpPr>
        <p:spPr>
          <a:xfrm>
            <a:off x="334963" y="6338661"/>
            <a:ext cx="1070429" cy="365125"/>
          </a:xfrm>
          <a:prstGeom prst="rect">
            <a:avLst/>
          </a:prstGeom>
        </p:spPr>
        <p:txBody>
          <a:bodyPr vert="horz" lIns="0" tIns="0" rIns="0" bIns="0" rtlCol="0" anchor="b"/>
          <a:lstStyle>
            <a:lvl1pPr algn="l">
              <a:defRPr sz="1200">
                <a:solidFill>
                  <a:schemeClr val="bg1">
                    <a:lumMod val="85000"/>
                  </a:schemeClr>
                </a:solidFill>
              </a:defRPr>
            </a:lvl1pPr>
          </a:lstStyle>
          <a:p>
            <a:r>
              <a:rPr lang="en-US"/>
              <a:t>Slide </a:t>
            </a:r>
            <a:fld id="{7FA20FB3-B4BB-412B-8DA0-AD7339ED03FE}" type="slidenum">
              <a:rPr lang="en-US" smtClean="0"/>
              <a:pPr/>
              <a:t>‹Nr.›</a:t>
            </a:fld>
            <a:endParaRPr lang="en-US" dirty="0"/>
          </a:p>
        </p:txBody>
      </p:sp>
      <p:pic>
        <p:nvPicPr>
          <p:cNvPr id="12" name="Grafik 11">
            <a:extLst>
              <a:ext uri="{FF2B5EF4-FFF2-40B4-BE49-F238E27FC236}">
                <a16:creationId xmlns:a16="http://schemas.microsoft.com/office/drawing/2014/main" id="{846F633E-89D0-4146-9388-741B564CF130}"/>
              </a:ext>
            </a:extLst>
          </p:cNvPr>
          <p:cNvPicPr>
            <a:picLocks noChangeAspect="1"/>
          </p:cNvPicPr>
          <p:nvPr userDrawn="1"/>
        </p:nvPicPr>
        <p:blipFill>
          <a:blip r:embed="rId10"/>
          <a:stretch>
            <a:fillRect/>
          </a:stretch>
        </p:blipFill>
        <p:spPr bwMode="auto">
          <a:xfrm>
            <a:off x="12277359" y="-426445"/>
            <a:ext cx="1928637" cy="1613626"/>
          </a:xfrm>
          <a:prstGeom prst="rect">
            <a:avLst/>
          </a:prstGeom>
        </p:spPr>
      </p:pic>
      <p:pic>
        <p:nvPicPr>
          <p:cNvPr id="13" name="Grafik 12">
            <a:extLst>
              <a:ext uri="{FF2B5EF4-FFF2-40B4-BE49-F238E27FC236}">
                <a16:creationId xmlns:a16="http://schemas.microsoft.com/office/drawing/2014/main" id="{CAE8C40B-0A57-4AE9-ADFD-B8DBC26793E2}"/>
              </a:ext>
            </a:extLst>
          </p:cNvPr>
          <p:cNvPicPr>
            <a:picLocks noChangeAspect="1"/>
          </p:cNvPicPr>
          <p:nvPr userDrawn="1"/>
        </p:nvPicPr>
        <p:blipFill>
          <a:blip r:embed="rId11"/>
          <a:stretch>
            <a:fillRect/>
          </a:stretch>
        </p:blipFill>
        <p:spPr bwMode="auto">
          <a:xfrm>
            <a:off x="12283709" y="1204913"/>
            <a:ext cx="2576769" cy="1613625"/>
          </a:xfrm>
          <a:prstGeom prst="rect">
            <a:avLst/>
          </a:prstGeom>
        </p:spPr>
      </p:pic>
      <p:pic>
        <p:nvPicPr>
          <p:cNvPr id="14" name="Grafik 13">
            <a:extLst>
              <a:ext uri="{FF2B5EF4-FFF2-40B4-BE49-F238E27FC236}">
                <a16:creationId xmlns:a16="http://schemas.microsoft.com/office/drawing/2014/main" id="{32FF49C4-6A81-42D6-BE0A-D35655442366}"/>
              </a:ext>
            </a:extLst>
          </p:cNvPr>
          <p:cNvPicPr>
            <a:picLocks noChangeAspect="1"/>
          </p:cNvPicPr>
          <p:nvPr userDrawn="1"/>
        </p:nvPicPr>
        <p:blipFill>
          <a:blip r:embed="rId12"/>
          <a:stretch>
            <a:fillRect/>
          </a:stretch>
        </p:blipFill>
        <p:spPr bwMode="auto">
          <a:xfrm>
            <a:off x="12283709" y="3068959"/>
            <a:ext cx="2483553" cy="3742819"/>
          </a:xfrm>
          <a:prstGeom prst="rect">
            <a:avLst/>
          </a:prstGeom>
        </p:spPr>
      </p:pic>
      <p:sp>
        <p:nvSpPr>
          <p:cNvPr id="39" name="Fußzeilenplatzhalter 9">
            <a:extLst>
              <a:ext uri="{FF2B5EF4-FFF2-40B4-BE49-F238E27FC236}">
                <a16:creationId xmlns:a16="http://schemas.microsoft.com/office/drawing/2014/main" id="{422B5A0C-8982-4408-BAEE-02614E6C2C55}"/>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3907057457"/>
      </p:ext>
    </p:extLst>
  </p:cSld>
  <p:clrMap bg1="lt1" tx1="dk1" bg2="lt2" tx2="dk2" accent1="accent1" accent2="accent2" accent3="accent3" accent4="accent4" accent5="accent5" accent6="accent6" hlink="hlink" folHlink="folHlink"/>
  <p:sldLayoutIdLst>
    <p:sldLayoutId id="2147483677" r:id="rId1"/>
    <p:sldLayoutId id="2147483679"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l" defTabSz="914377" rtl="0" eaLnBrk="1" latinLnBrk="0" hangingPunct="1">
        <a:lnSpc>
          <a:spcPct val="90000"/>
        </a:lnSpc>
        <a:spcBef>
          <a:spcPct val="0"/>
        </a:spcBef>
        <a:buNone/>
        <a:defRPr lang="en-US" sz="2400" b="0" i="0" kern="1200" smtClean="0">
          <a:solidFill>
            <a:schemeClr val="bg1"/>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11">
          <p15:clr>
            <a:srgbClr val="F26B43"/>
          </p15:clr>
        </p15:guide>
        <p15:guide id="3" pos="7469">
          <p15:clr>
            <a:srgbClr val="F26B43"/>
          </p15:clr>
        </p15:guide>
        <p15:guide id="4" orient="horz" pos="4224">
          <p15:clr>
            <a:srgbClr val="F26B43"/>
          </p15:clr>
        </p15:guide>
        <p15:guide id="5" orient="horz" pos="6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29.png"/><Relationship Id="rId5" Type="http://schemas.openxmlformats.org/officeDocument/2006/relationships/image" Target="../media/image6.emf"/><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2.xml"/><Relationship Id="rId7" Type="http://schemas.openxmlformats.org/officeDocument/2006/relationships/image" Target="../media/image31.png"/><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image" Target="../media/image30.jpg"/><Relationship Id="rId5" Type="http://schemas.openxmlformats.org/officeDocument/2006/relationships/image" Target="../media/image6.emf"/><Relationship Id="rId10" Type="http://schemas.openxmlformats.org/officeDocument/2006/relationships/image" Target="../media/image34.jpeg"/><Relationship Id="rId4" Type="http://schemas.openxmlformats.org/officeDocument/2006/relationships/oleObject" Target="../embeddings/oleObject18.bin"/><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24.xml"/><Relationship Id="rId1" Type="http://schemas.openxmlformats.org/officeDocument/2006/relationships/vmlDrawing" Target="../drawings/vmlDrawing19.vml"/><Relationship Id="rId6" Type="http://schemas.openxmlformats.org/officeDocument/2006/relationships/image" Target="../media/image35.jpeg"/><Relationship Id="rId5" Type="http://schemas.openxmlformats.org/officeDocument/2006/relationships/image" Target="../media/image6.emf"/><Relationship Id="rId4" Type="http://schemas.openxmlformats.org/officeDocument/2006/relationships/oleObject" Target="../embeddings/oleObject19.bin"/><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slideLayout" Target="../slideLayouts/slideLayout2.xml"/><Relationship Id="rId7" Type="http://schemas.openxmlformats.org/officeDocument/2006/relationships/image" Target="../media/image40.svg"/><Relationship Id="rId12" Type="http://schemas.openxmlformats.org/officeDocument/2006/relationships/image" Target="../media/image45.jpeg"/><Relationship Id="rId17" Type="http://schemas.openxmlformats.org/officeDocument/2006/relationships/image" Target="../media/image50.png"/><Relationship Id="rId2" Type="http://schemas.openxmlformats.org/officeDocument/2006/relationships/tags" Target="../tags/tag25.xml"/><Relationship Id="rId16" Type="http://schemas.openxmlformats.org/officeDocument/2006/relationships/image" Target="../media/image49.svg"/><Relationship Id="rId1" Type="http://schemas.openxmlformats.org/officeDocument/2006/relationships/vmlDrawing" Target="../drawings/vmlDrawing20.v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6.emf"/><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oleObject" Target="../embeddings/oleObject20.bin"/><Relationship Id="rId9" Type="http://schemas.openxmlformats.org/officeDocument/2006/relationships/image" Target="../media/image42.svg"/><Relationship Id="rId1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2.xml"/><Relationship Id="rId7" Type="http://schemas.openxmlformats.org/officeDocument/2006/relationships/image" Target="../media/image54.png"/><Relationship Id="rId2" Type="http://schemas.openxmlformats.org/officeDocument/2006/relationships/tags" Target="../tags/tag26.xml"/><Relationship Id="rId1" Type="http://schemas.openxmlformats.org/officeDocument/2006/relationships/vmlDrawing" Target="../drawings/vmlDrawing21.vml"/><Relationship Id="rId6" Type="http://schemas.openxmlformats.org/officeDocument/2006/relationships/image" Target="../media/image53.jpeg"/><Relationship Id="rId5" Type="http://schemas.openxmlformats.org/officeDocument/2006/relationships/image" Target="../media/image6.emf"/><Relationship Id="rId10" Type="http://schemas.openxmlformats.org/officeDocument/2006/relationships/image" Target="../media/image57.jpeg"/><Relationship Id="rId4" Type="http://schemas.openxmlformats.org/officeDocument/2006/relationships/oleObject" Target="../embeddings/oleObject21.bin"/><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27.xml"/><Relationship Id="rId1" Type="http://schemas.openxmlformats.org/officeDocument/2006/relationships/vmlDrawing" Target="../drawings/vmlDrawing22.vml"/><Relationship Id="rId6" Type="http://schemas.openxmlformats.org/officeDocument/2006/relationships/image" Target="../media/image58.jpg"/><Relationship Id="rId5" Type="http://schemas.openxmlformats.org/officeDocument/2006/relationships/image" Target="../media/image6.emf"/><Relationship Id="rId10" Type="http://schemas.openxmlformats.org/officeDocument/2006/relationships/image" Target="../media/image62.png"/><Relationship Id="rId4" Type="http://schemas.openxmlformats.org/officeDocument/2006/relationships/oleObject" Target="../embeddings/oleObject22.bin"/><Relationship Id="rId9"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vmlDrawing" Target="../drawings/vmlDrawing23.vml"/><Relationship Id="rId6" Type="http://schemas.openxmlformats.org/officeDocument/2006/relationships/image" Target="../media/image63.png"/><Relationship Id="rId5" Type="http://schemas.openxmlformats.org/officeDocument/2006/relationships/image" Target="../media/image6.emf"/><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64.JPG"/><Relationship Id="rId5" Type="http://schemas.openxmlformats.org/officeDocument/2006/relationships/image" Target="../media/image6.e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vmlDrawing" Target="../drawings/vmlDrawing25.vml"/><Relationship Id="rId6" Type="http://schemas.openxmlformats.org/officeDocument/2006/relationships/image" Target="../media/image66.png"/><Relationship Id="rId5" Type="http://schemas.openxmlformats.org/officeDocument/2006/relationships/image" Target="../media/image6.e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svg"/><Relationship Id="rId3" Type="http://schemas.openxmlformats.org/officeDocument/2006/relationships/tags" Target="../tags/tag14.xml"/><Relationship Id="rId7" Type="http://schemas.openxmlformats.org/officeDocument/2006/relationships/image" Target="../media/image6.emf"/><Relationship Id="rId12" Type="http://schemas.openxmlformats.org/officeDocument/2006/relationships/image" Target="../media/image23.pn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chart" Target="../charts/chart1.xml"/><Relationship Id="rId5" Type="http://schemas.openxmlformats.org/officeDocument/2006/relationships/notesSlide" Target="../notesSlides/notesSlide3.xml"/><Relationship Id="rId10" Type="http://schemas.openxmlformats.org/officeDocument/2006/relationships/image" Target="../media/image22.png"/><Relationship Id="rId4" Type="http://schemas.openxmlformats.org/officeDocument/2006/relationships/slideLayout" Target="../slideLayouts/slideLayout7.xm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24.svg"/><Relationship Id="rId3" Type="http://schemas.openxmlformats.org/officeDocument/2006/relationships/tags" Target="../tags/tag16.xml"/><Relationship Id="rId7" Type="http://schemas.openxmlformats.org/officeDocument/2006/relationships/image" Target="../media/image6.emf"/><Relationship Id="rId12" Type="http://schemas.openxmlformats.org/officeDocument/2006/relationships/image" Target="../media/image23.png"/><Relationship Id="rId2" Type="http://schemas.openxmlformats.org/officeDocument/2006/relationships/tags" Target="../tags/tag15.xml"/><Relationship Id="rId1" Type="http://schemas.openxmlformats.org/officeDocument/2006/relationships/vmlDrawing" Target="../drawings/vmlDrawing12.vml"/><Relationship Id="rId6" Type="http://schemas.openxmlformats.org/officeDocument/2006/relationships/oleObject" Target="../embeddings/oleObject12.bin"/><Relationship Id="rId11" Type="http://schemas.openxmlformats.org/officeDocument/2006/relationships/image" Target="../media/image22.png"/><Relationship Id="rId5" Type="http://schemas.openxmlformats.org/officeDocument/2006/relationships/notesSlide" Target="../notesSlides/notesSlide4.xml"/><Relationship Id="rId10" Type="http://schemas.openxmlformats.org/officeDocument/2006/relationships/image" Target="../media/image21.png"/><Relationship Id="rId4" Type="http://schemas.openxmlformats.org/officeDocument/2006/relationships/slideLayout" Target="../slideLayouts/slideLayout7.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24.svg"/><Relationship Id="rId3" Type="http://schemas.openxmlformats.org/officeDocument/2006/relationships/tags" Target="../tags/tag18.xml"/><Relationship Id="rId7" Type="http://schemas.openxmlformats.org/officeDocument/2006/relationships/image" Target="../media/image6.emf"/><Relationship Id="rId12" Type="http://schemas.openxmlformats.org/officeDocument/2006/relationships/image" Target="../media/image23.png"/><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oleObject" Target="../embeddings/oleObject13.bin"/><Relationship Id="rId11" Type="http://schemas.openxmlformats.org/officeDocument/2006/relationships/image" Target="../media/image25.png"/><Relationship Id="rId5" Type="http://schemas.openxmlformats.org/officeDocument/2006/relationships/notesSlide" Target="../notesSlides/notesSlide5.xml"/><Relationship Id="rId10" Type="http://schemas.openxmlformats.org/officeDocument/2006/relationships/image" Target="../media/image21.png"/><Relationship Id="rId4" Type="http://schemas.openxmlformats.org/officeDocument/2006/relationships/slideLayout" Target="../slideLayouts/slideLayout7.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26.png"/><Relationship Id="rId5" Type="http://schemas.openxmlformats.org/officeDocument/2006/relationships/image" Target="../media/image6.emf"/><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27.png"/><Relationship Id="rId5" Type="http://schemas.openxmlformats.org/officeDocument/2006/relationships/image" Target="../media/image6.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28.png"/><Relationship Id="rId5" Type="http://schemas.openxmlformats.org/officeDocument/2006/relationships/image" Target="../media/image6.e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D66917-0E50-469E-AE25-DB6EE08B88D0}"/>
              </a:ext>
            </a:extLst>
          </p:cNvPr>
          <p:cNvGraphicFramePr>
            <a:graphicFrameLocks noChangeAspect="1"/>
          </p:cNvGraphicFramePr>
          <p:nvPr>
            <p:custDataLst>
              <p:tags r:id="rId2"/>
            </p:custDataLst>
            <p:extLst>
              <p:ext uri="{D42A27DB-BD31-4B8C-83A1-F6EECF244321}">
                <p14:modId xmlns:p14="http://schemas.microsoft.com/office/powerpoint/2010/main" val="2031398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41" name="think-cell Folie" r:id="rId5" imgW="415" imgH="416" progId="TCLayout.ActiveDocument.1">
                  <p:embed/>
                </p:oleObj>
              </mc:Choice>
              <mc:Fallback>
                <p:oleObj name="think-cell Folie"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B33FBC7B-6104-487F-BB3C-E957CDE05C65}"/>
              </a:ext>
            </a:extLst>
          </p:cNvPr>
          <p:cNvPicPr>
            <a:picLocks noChangeAspect="1"/>
          </p:cNvPicPr>
          <p:nvPr/>
        </p:nvPicPr>
        <p:blipFill>
          <a:blip r:embed="rId7"/>
          <a:stretch>
            <a:fillRect/>
          </a:stretch>
        </p:blipFill>
        <p:spPr>
          <a:xfrm>
            <a:off x="157436" y="2242499"/>
            <a:ext cx="12168671" cy="3804234"/>
          </a:xfrm>
          <a:prstGeom prst="rect">
            <a:avLst/>
          </a:prstGeom>
        </p:spPr>
      </p:pic>
    </p:spTree>
    <p:extLst>
      <p:ext uri="{BB962C8B-B14F-4D97-AF65-F5344CB8AC3E}">
        <p14:creationId xmlns:p14="http://schemas.microsoft.com/office/powerpoint/2010/main" val="3548607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41"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Propulsion</a:t>
            </a:r>
          </a:p>
        </p:txBody>
      </p:sp>
      <p:sp>
        <p:nvSpPr>
          <p:cNvPr id="9" name="Rechteck 8">
            <a:extLst>
              <a:ext uri="{FF2B5EF4-FFF2-40B4-BE49-F238E27FC236}">
                <a16:creationId xmlns:a16="http://schemas.microsoft.com/office/drawing/2014/main" id="{C18F274C-76E3-42B9-921B-0D57D2E7A352}"/>
              </a:ext>
            </a:extLst>
          </p:cNvPr>
          <p:cNvSpPr/>
          <p:nvPr/>
        </p:nvSpPr>
        <p:spPr>
          <a:xfrm>
            <a:off x="7759700" y="1036821"/>
            <a:ext cx="4025900" cy="2053319"/>
          </a:xfrm>
          <a:prstGeom prst="rect">
            <a:avLst/>
          </a:prstGeom>
        </p:spPr>
        <p:txBody>
          <a:bodyPr wrap="square">
            <a:spAutoFit/>
          </a:bodyPr>
          <a:lstStyle/>
          <a:p>
            <a:pPr algn="just">
              <a:lnSpc>
                <a:spcPct val="115000"/>
              </a:lnSpc>
              <a:spcBef>
                <a:spcPts val="300"/>
              </a:spcBef>
              <a:spcAft>
                <a:spcPts val="300"/>
              </a:spcAft>
            </a:pPr>
            <a:r>
              <a:rPr lang="en-US" sz="1400" dirty="0"/>
              <a:t>Mitigate carbon emissions from existing vehicle fleet by </a:t>
            </a:r>
            <a:r>
              <a:rPr lang="en-US" sz="1400" dirty="0">
                <a:solidFill>
                  <a:srgbClr val="1C5DAB"/>
                </a:solidFill>
              </a:rPr>
              <a:t>developing bio-hybrid fuel based molecularly-controlled engine concepts  </a:t>
            </a:r>
            <a:r>
              <a:rPr lang="en-US" sz="1400" dirty="0"/>
              <a:t>that can be retrofitted to existing combustion systems enabled through advanced technologies for combustion and aftertreatment systems with energy conversion </a:t>
            </a:r>
            <a:r>
              <a:rPr lang="en-US" sz="1400" dirty="0">
                <a:solidFill>
                  <a:srgbClr val="1C5DAB"/>
                </a:solidFill>
              </a:rPr>
              <a:t>efficiencies beyond 50 % and near-zero pollutant emissions</a:t>
            </a:r>
            <a:r>
              <a:rPr lang="en-US" sz="1400" dirty="0"/>
              <a:t>.</a:t>
            </a:r>
            <a:endParaRPr lang="de-DE" sz="1400" dirty="0"/>
          </a:p>
        </p:txBody>
      </p:sp>
      <p:sp>
        <p:nvSpPr>
          <p:cNvPr id="11" name="Rechteck 10">
            <a:extLst>
              <a:ext uri="{FF2B5EF4-FFF2-40B4-BE49-F238E27FC236}">
                <a16:creationId xmlns:a16="http://schemas.microsoft.com/office/drawing/2014/main" id="{B645196B-A465-4F59-9A4D-47DA3D4D2BC8}"/>
              </a:ext>
            </a:extLst>
          </p:cNvPr>
          <p:cNvSpPr/>
          <p:nvPr/>
        </p:nvSpPr>
        <p:spPr>
          <a:xfrm>
            <a:off x="7759700" y="4138378"/>
            <a:ext cx="4025900" cy="155779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Develop </a:t>
            </a:r>
            <a:r>
              <a:rPr lang="en-US" sz="1400" dirty="0">
                <a:solidFill>
                  <a:srgbClr val="1C5DAB"/>
                </a:solidFill>
                <a:ea typeface="Calibri" panose="020F0502020204030204" pitchFamily="34" charset="0"/>
              </a:rPr>
              <a:t>carbon- and ammonia-based fuel cell concepts </a:t>
            </a:r>
            <a:r>
              <a:rPr lang="en-US" sz="1400" dirty="0">
                <a:ea typeface="Calibri" panose="020F0502020204030204" pitchFamily="34" charset="0"/>
              </a:rPr>
              <a:t>and ammonia-fueled combustion engines for new passenger vehicles, heady-duty, and marine applications enabled by fundamental understanding of the involved thermochemical and electrochemical processes </a:t>
            </a:r>
            <a:endParaRPr lang="de-DE" sz="1400" dirty="0">
              <a:ea typeface="Calibri" panose="020F0502020204030204" pitchFamily="34" charset="0"/>
            </a:endParaRPr>
          </a:p>
        </p:txBody>
      </p:sp>
      <p:grpSp>
        <p:nvGrpSpPr>
          <p:cNvPr id="37" name="Gruppieren 36">
            <a:extLst>
              <a:ext uri="{FF2B5EF4-FFF2-40B4-BE49-F238E27FC236}">
                <a16:creationId xmlns:a16="http://schemas.microsoft.com/office/drawing/2014/main" id="{240CDC79-5ED6-41EC-88A3-C356ED219387}"/>
              </a:ext>
            </a:extLst>
          </p:cNvPr>
          <p:cNvGrpSpPr>
            <a:grpSpLocks noChangeAspect="1"/>
          </p:cNvGrpSpPr>
          <p:nvPr/>
        </p:nvGrpSpPr>
        <p:grpSpPr>
          <a:xfrm>
            <a:off x="6835004" y="1603013"/>
            <a:ext cx="945732" cy="920935"/>
            <a:chOff x="7675018" y="2436470"/>
            <a:chExt cx="1950499" cy="1950499"/>
          </a:xfrm>
        </p:grpSpPr>
        <p:sp>
          <p:nvSpPr>
            <p:cNvPr id="38" name="Ellipse 9">
              <a:extLst>
                <a:ext uri="{FF2B5EF4-FFF2-40B4-BE49-F238E27FC236}">
                  <a16:creationId xmlns:a16="http://schemas.microsoft.com/office/drawing/2014/main" id="{339AADDA-C168-48B5-9D6B-B923DC62FAE9}"/>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39" name="Gruppieren 38">
              <a:extLst>
                <a:ext uri="{FF2B5EF4-FFF2-40B4-BE49-F238E27FC236}">
                  <a16:creationId xmlns:a16="http://schemas.microsoft.com/office/drawing/2014/main" id="{B49F007E-67FE-41AB-828E-D612AB0AF2AA}"/>
                </a:ext>
              </a:extLst>
            </p:cNvPr>
            <p:cNvGrpSpPr>
              <a:grpSpLocks noChangeAspect="1"/>
            </p:cNvGrpSpPr>
            <p:nvPr/>
          </p:nvGrpSpPr>
          <p:grpSpPr>
            <a:xfrm>
              <a:off x="8112049" y="2728405"/>
              <a:ext cx="1076436" cy="1366629"/>
              <a:chOff x="4524775" y="1336089"/>
              <a:chExt cx="3079701" cy="3909947"/>
            </a:xfrm>
          </p:grpSpPr>
          <p:sp>
            <p:nvSpPr>
              <p:cNvPr id="40" name="Rechteck 4">
                <a:extLst>
                  <a:ext uri="{FF2B5EF4-FFF2-40B4-BE49-F238E27FC236}">
                    <a16:creationId xmlns:a16="http://schemas.microsoft.com/office/drawing/2014/main" id="{E42E8913-3DD4-4B53-874A-BAC8A08031CF}"/>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1" name="Halbbogen 5">
                <a:extLst>
                  <a:ext uri="{FF2B5EF4-FFF2-40B4-BE49-F238E27FC236}">
                    <a16:creationId xmlns:a16="http://schemas.microsoft.com/office/drawing/2014/main" id="{89602BEF-A118-4C44-8BCB-869004554E49}"/>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2" name="Rechteck 15">
                <a:extLst>
                  <a:ext uri="{FF2B5EF4-FFF2-40B4-BE49-F238E27FC236}">
                    <a16:creationId xmlns:a16="http://schemas.microsoft.com/office/drawing/2014/main" id="{C1970797-1148-4743-BD25-CDC7480E277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3" name="Freihandform 16">
                <a:extLst>
                  <a:ext uri="{FF2B5EF4-FFF2-40B4-BE49-F238E27FC236}">
                    <a16:creationId xmlns:a16="http://schemas.microsoft.com/office/drawing/2014/main" id="{9FA46893-423D-44DC-8659-0F1119A2A83F}"/>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4" name="Halbbogen 17">
                <a:extLst>
                  <a:ext uri="{FF2B5EF4-FFF2-40B4-BE49-F238E27FC236}">
                    <a16:creationId xmlns:a16="http://schemas.microsoft.com/office/drawing/2014/main" id="{9A4FB6BA-523A-4E4F-AEB6-89A774B33A36}"/>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5" name="Halbbogen 18">
                <a:extLst>
                  <a:ext uri="{FF2B5EF4-FFF2-40B4-BE49-F238E27FC236}">
                    <a16:creationId xmlns:a16="http://schemas.microsoft.com/office/drawing/2014/main" id="{B0AF4CC5-D3F9-4A52-BC2F-E1167782E63F}"/>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6" name="Halbbogen 18">
                <a:extLst>
                  <a:ext uri="{FF2B5EF4-FFF2-40B4-BE49-F238E27FC236}">
                    <a16:creationId xmlns:a16="http://schemas.microsoft.com/office/drawing/2014/main" id="{81545874-A9C2-4552-B807-6D07C1A7C327}"/>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7" name="Halbbogen 18">
                <a:extLst>
                  <a:ext uri="{FF2B5EF4-FFF2-40B4-BE49-F238E27FC236}">
                    <a16:creationId xmlns:a16="http://schemas.microsoft.com/office/drawing/2014/main" id="{F35F65E1-876A-4930-9CE5-547131CEBB58}"/>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48" name="Gruppieren 47">
            <a:extLst>
              <a:ext uri="{FF2B5EF4-FFF2-40B4-BE49-F238E27FC236}">
                <a16:creationId xmlns:a16="http://schemas.microsoft.com/office/drawing/2014/main" id="{35F8B2A7-0BA1-4DC4-B035-6BAE6D61B1F8}"/>
              </a:ext>
            </a:extLst>
          </p:cNvPr>
          <p:cNvGrpSpPr>
            <a:grpSpLocks noChangeAspect="1"/>
          </p:cNvGrpSpPr>
          <p:nvPr/>
        </p:nvGrpSpPr>
        <p:grpSpPr>
          <a:xfrm>
            <a:off x="6851238" y="4456810"/>
            <a:ext cx="945732" cy="920935"/>
            <a:chOff x="7675018" y="2436470"/>
            <a:chExt cx="1950499" cy="1950499"/>
          </a:xfrm>
        </p:grpSpPr>
        <p:sp>
          <p:nvSpPr>
            <p:cNvPr id="49" name="Ellipse 9">
              <a:extLst>
                <a:ext uri="{FF2B5EF4-FFF2-40B4-BE49-F238E27FC236}">
                  <a16:creationId xmlns:a16="http://schemas.microsoft.com/office/drawing/2014/main" id="{BDD16444-C86C-4DF9-AD5E-3189290085BB}"/>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50" name="Gruppieren 49">
              <a:extLst>
                <a:ext uri="{FF2B5EF4-FFF2-40B4-BE49-F238E27FC236}">
                  <a16:creationId xmlns:a16="http://schemas.microsoft.com/office/drawing/2014/main" id="{7D1D8E5D-B0D6-4BF5-A286-C23D5D91A041}"/>
                </a:ext>
              </a:extLst>
            </p:cNvPr>
            <p:cNvGrpSpPr>
              <a:grpSpLocks noChangeAspect="1"/>
            </p:cNvGrpSpPr>
            <p:nvPr/>
          </p:nvGrpSpPr>
          <p:grpSpPr>
            <a:xfrm>
              <a:off x="8112049" y="2728405"/>
              <a:ext cx="1076436" cy="1366629"/>
              <a:chOff x="4524775" y="1336089"/>
              <a:chExt cx="3079701" cy="3909947"/>
            </a:xfrm>
          </p:grpSpPr>
          <p:sp>
            <p:nvSpPr>
              <p:cNvPr id="51" name="Rechteck 4">
                <a:extLst>
                  <a:ext uri="{FF2B5EF4-FFF2-40B4-BE49-F238E27FC236}">
                    <a16:creationId xmlns:a16="http://schemas.microsoft.com/office/drawing/2014/main" id="{41164EA0-F0A1-4B03-9348-A7DA0476D5CA}"/>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2" name="Halbbogen 5">
                <a:extLst>
                  <a:ext uri="{FF2B5EF4-FFF2-40B4-BE49-F238E27FC236}">
                    <a16:creationId xmlns:a16="http://schemas.microsoft.com/office/drawing/2014/main" id="{46FD42C8-3AA7-43FF-985C-030D3E5720B9}"/>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3" name="Rechteck 15">
                <a:extLst>
                  <a:ext uri="{FF2B5EF4-FFF2-40B4-BE49-F238E27FC236}">
                    <a16:creationId xmlns:a16="http://schemas.microsoft.com/office/drawing/2014/main" id="{F83B185B-50AE-4211-85D0-67ACF72BBE5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4" name="Freihandform 16">
                <a:extLst>
                  <a:ext uri="{FF2B5EF4-FFF2-40B4-BE49-F238E27FC236}">
                    <a16:creationId xmlns:a16="http://schemas.microsoft.com/office/drawing/2014/main" id="{7A0F9FA3-7BEE-4A3B-ADE0-C27905FE03B5}"/>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5" name="Halbbogen 17">
                <a:extLst>
                  <a:ext uri="{FF2B5EF4-FFF2-40B4-BE49-F238E27FC236}">
                    <a16:creationId xmlns:a16="http://schemas.microsoft.com/office/drawing/2014/main" id="{93D7B702-D35B-49CD-A4FE-BA5FEC5E0717}"/>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6" name="Halbbogen 18">
                <a:extLst>
                  <a:ext uri="{FF2B5EF4-FFF2-40B4-BE49-F238E27FC236}">
                    <a16:creationId xmlns:a16="http://schemas.microsoft.com/office/drawing/2014/main" id="{B006FA9E-E2FB-493B-8FDF-6542318A8A77}"/>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7" name="Halbbogen 18">
                <a:extLst>
                  <a:ext uri="{FF2B5EF4-FFF2-40B4-BE49-F238E27FC236}">
                    <a16:creationId xmlns:a16="http://schemas.microsoft.com/office/drawing/2014/main" id="{FC0A827C-4EE1-4208-B6A8-197025B62798}"/>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8" name="Halbbogen 18">
                <a:extLst>
                  <a:ext uri="{FF2B5EF4-FFF2-40B4-BE49-F238E27FC236}">
                    <a16:creationId xmlns:a16="http://schemas.microsoft.com/office/drawing/2014/main" id="{61E28AF2-507F-4938-96B5-2905ECD618BC}"/>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pic>
        <p:nvPicPr>
          <p:cNvPr id="2" name="Grafik 1">
            <a:extLst>
              <a:ext uri="{FF2B5EF4-FFF2-40B4-BE49-F238E27FC236}">
                <a16:creationId xmlns:a16="http://schemas.microsoft.com/office/drawing/2014/main" id="{0525CF2D-3D03-4E02-B386-B8587742E27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1911" y="1028700"/>
            <a:ext cx="6858615" cy="5040000"/>
          </a:xfrm>
          <a:prstGeom prst="rect">
            <a:avLst/>
          </a:prstGeom>
        </p:spPr>
      </p:pic>
    </p:spTree>
    <p:extLst>
      <p:ext uri="{BB962C8B-B14F-4D97-AF65-F5344CB8AC3E}">
        <p14:creationId xmlns:p14="http://schemas.microsoft.com/office/powerpoint/2010/main" val="2271661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44"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cs typeface="Segoe UI" panose="020B0502040204020203" pitchFamily="34" charset="0"/>
              </a:rPr>
              <a:t>Strategic Research Area I: Carbon-based Fuel Application</a:t>
            </a:r>
          </a:p>
          <a:p>
            <a:pPr lvl="0" defTabSz="914400">
              <a:defRPr/>
            </a:pPr>
            <a:r>
              <a:rPr lang="en-US" sz="2400" dirty="0">
                <a:solidFill>
                  <a:srgbClr val="006065"/>
                </a:solidFill>
                <a:cs typeface="Segoe UI" panose="020B0502040204020203" pitchFamily="34" charset="0"/>
              </a:rPr>
              <a:t>Molecularly Controlled Propulsion Systems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5201424"/>
          </a:xfrm>
          <a:prstGeom prst="rect">
            <a:avLst/>
          </a:prstGeom>
        </p:spPr>
        <p:txBody>
          <a:bodyPr wrap="square">
            <a:spAutoFit/>
          </a:bodyPr>
          <a:lstStyle/>
          <a:p>
            <a:r>
              <a:rPr lang="en-US" sz="2000" dirty="0">
                <a:solidFill>
                  <a:srgbClr val="006065"/>
                </a:solidFill>
              </a:rPr>
              <a:t>Molecularly Controlled Combustion</a:t>
            </a:r>
          </a:p>
          <a:p>
            <a:pPr marL="266700" lvl="1"/>
            <a:r>
              <a:rPr lang="en-US" dirty="0"/>
              <a:t>molecular torch &amp; spark  </a:t>
            </a:r>
          </a:p>
          <a:p>
            <a:pPr marL="266700" lvl="1"/>
            <a:r>
              <a:rPr lang="en-US" dirty="0"/>
              <a:t>in-cylinder coating</a:t>
            </a:r>
          </a:p>
          <a:p>
            <a:pPr marL="266700" lvl="1"/>
            <a:r>
              <a:rPr lang="en-US" dirty="0"/>
              <a:t>adaptive exhaust gas aftertreatment</a:t>
            </a:r>
          </a:p>
          <a:p>
            <a:pPr marL="266700" lvl="1"/>
            <a:endParaRPr lang="en-US" dirty="0"/>
          </a:p>
          <a:p>
            <a:pPr lvl="0"/>
            <a:r>
              <a:rPr lang="en-US" sz="2000" dirty="0">
                <a:solidFill>
                  <a:srgbClr val="006065"/>
                </a:solidFill>
              </a:rPr>
              <a:t>Fuel &amp; Device Compatibility</a:t>
            </a:r>
          </a:p>
          <a:p>
            <a:pPr marL="266700" lvl="1"/>
            <a:r>
              <a:rPr lang="en-US" dirty="0"/>
              <a:t>combustion characteristics</a:t>
            </a:r>
          </a:p>
          <a:p>
            <a:pPr marL="266700" lvl="1"/>
            <a:r>
              <a:rPr lang="en-US" dirty="0"/>
              <a:t>tribology &amp; </a:t>
            </a:r>
            <a:r>
              <a:rPr lang="en-US" dirty="0" err="1"/>
              <a:t>elastohydrodynamics</a:t>
            </a:r>
            <a:endParaRPr lang="en-US" dirty="0"/>
          </a:p>
          <a:p>
            <a:pPr marL="266700" lvl="1"/>
            <a:r>
              <a:rPr lang="en-US" dirty="0"/>
              <a:t>long-term behavior </a:t>
            </a:r>
          </a:p>
          <a:p>
            <a:pPr marL="266700" lvl="1"/>
            <a:r>
              <a:rPr lang="en-US" dirty="0"/>
              <a:t>via accelerated testing &amp; simulation</a:t>
            </a:r>
          </a:p>
          <a:p>
            <a:pPr marL="266700" lvl="1"/>
            <a:endParaRPr lang="en-US" dirty="0">
              <a:solidFill>
                <a:srgbClr val="006065"/>
              </a:solidFill>
            </a:endParaRPr>
          </a:p>
          <a:p>
            <a:pPr lvl="0"/>
            <a:r>
              <a:rPr lang="en-US" sz="2000" dirty="0">
                <a:solidFill>
                  <a:srgbClr val="006065"/>
                </a:solidFill>
              </a:rPr>
              <a:t>Fuel Cell Technologies</a:t>
            </a:r>
          </a:p>
          <a:p>
            <a:pPr marL="266700" lvl="1"/>
            <a:r>
              <a:rPr lang="en-US" dirty="0"/>
              <a:t>low- &amp; high-temperature</a:t>
            </a:r>
          </a:p>
          <a:p>
            <a:pPr marL="266700" lvl="1"/>
            <a:r>
              <a:rPr lang="en-US" dirty="0"/>
              <a:t>flex-fuel</a:t>
            </a:r>
          </a:p>
          <a:p>
            <a:pPr marL="266700" lvl="1"/>
            <a:r>
              <a:rPr lang="en-US" dirty="0"/>
              <a:t>dynamic operation</a:t>
            </a:r>
            <a:endParaRPr lang="en-US" sz="2000" dirty="0"/>
          </a:p>
          <a:p>
            <a:pPr marL="266700" lvl="1"/>
            <a:r>
              <a:rPr lang="en-US" dirty="0">
                <a:solidFill>
                  <a:srgbClr val="006065"/>
                </a:solidFill>
              </a:rPr>
              <a:t> </a:t>
            </a:r>
          </a:p>
          <a:p>
            <a:pPr marL="266700" lvl="1"/>
            <a:endParaRPr lang="en-US" dirty="0">
              <a:solidFill>
                <a:srgbClr val="006065"/>
              </a:solidFill>
            </a:endParaRPr>
          </a:p>
          <a:p>
            <a:endParaRPr lang="en-US" sz="2000" dirty="0">
              <a:solidFill>
                <a:srgbClr val="006065"/>
              </a:solidFill>
            </a:endParaRPr>
          </a:p>
        </p:txBody>
      </p:sp>
      <p:pic>
        <p:nvPicPr>
          <p:cNvPr id="3" name="Grafik 2">
            <a:extLst>
              <a:ext uri="{FF2B5EF4-FFF2-40B4-BE49-F238E27FC236}">
                <a16:creationId xmlns:a16="http://schemas.microsoft.com/office/drawing/2014/main" id="{6757073E-9C6A-481C-9093-5060066E0214}"/>
              </a:ext>
            </a:extLst>
          </p:cNvPr>
          <p:cNvPicPr>
            <a:picLocks noChangeAspect="1"/>
          </p:cNvPicPr>
          <p:nvPr/>
        </p:nvPicPr>
        <p:blipFill rotWithShape="1">
          <a:blip r:embed="rId6">
            <a:extLst>
              <a:ext uri="{28A0092B-C50C-407E-A947-70E740481C1C}">
                <a14:useLocalDpi xmlns:a14="http://schemas.microsoft.com/office/drawing/2010/main" val="0"/>
              </a:ext>
            </a:extLst>
          </a:blip>
          <a:srcRect r="52811"/>
          <a:stretch/>
        </p:blipFill>
        <p:spPr>
          <a:xfrm>
            <a:off x="8080746" y="1518493"/>
            <a:ext cx="3397380" cy="1618032"/>
          </a:xfrm>
          <a:prstGeom prst="rect">
            <a:avLst/>
          </a:prstGeom>
        </p:spPr>
      </p:pic>
      <p:pic>
        <p:nvPicPr>
          <p:cNvPr id="123912" name="Picture 8">
            <a:extLst>
              <a:ext uri="{FF2B5EF4-FFF2-40B4-BE49-F238E27FC236}">
                <a16:creationId xmlns:a16="http://schemas.microsoft.com/office/drawing/2014/main" id="{A3CABE86-6B9D-4847-8C6E-D2E82965C2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4308" y="3004106"/>
            <a:ext cx="5115181" cy="3172927"/>
          </a:xfrm>
          <a:prstGeom prst="rect">
            <a:avLst/>
          </a:prstGeom>
          <a:noFill/>
          <a:extLst>
            <a:ext uri="{909E8E84-426E-40DD-AFC4-6F175D3DCCD1}">
              <a14:hiddenFill xmlns:a14="http://schemas.microsoft.com/office/drawing/2010/main">
                <a:solidFill>
                  <a:srgbClr val="FFFFFF"/>
                </a:solidFill>
              </a14:hiddenFill>
            </a:ext>
          </a:extLst>
        </p:spPr>
      </p:pic>
      <p:pic>
        <p:nvPicPr>
          <p:cNvPr id="250" name="Grafik 249">
            <a:extLst>
              <a:ext uri="{FF2B5EF4-FFF2-40B4-BE49-F238E27FC236}">
                <a16:creationId xmlns:a16="http://schemas.microsoft.com/office/drawing/2014/main" id="{6839AC49-419A-4643-B3FC-CBEC9930750C}"/>
              </a:ext>
            </a:extLst>
          </p:cNvPr>
          <p:cNvPicPr>
            <a:picLocks noChangeAspect="1"/>
          </p:cNvPicPr>
          <p:nvPr/>
        </p:nvPicPr>
        <p:blipFill rotWithShape="1">
          <a:blip r:embed="rId6">
            <a:extLst>
              <a:ext uri="{28A0092B-C50C-407E-A947-70E740481C1C}">
                <a14:useLocalDpi xmlns:a14="http://schemas.microsoft.com/office/drawing/2010/main" val="0"/>
              </a:ext>
            </a:extLst>
          </a:blip>
          <a:srcRect l="47188" r="-331"/>
          <a:stretch/>
        </p:blipFill>
        <p:spPr>
          <a:xfrm>
            <a:off x="7652084" y="3514529"/>
            <a:ext cx="3826042" cy="1618032"/>
          </a:xfrm>
          <a:prstGeom prst="rect">
            <a:avLst/>
          </a:prstGeom>
        </p:spPr>
      </p:pic>
      <p:pic>
        <p:nvPicPr>
          <p:cNvPr id="123914" name="Picture 10">
            <a:extLst>
              <a:ext uri="{FF2B5EF4-FFF2-40B4-BE49-F238E27FC236}">
                <a16:creationId xmlns:a16="http://schemas.microsoft.com/office/drawing/2014/main" id="{1705CF43-34A8-4FD4-84CA-7FEADFD111D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000" b="15835"/>
          <a:stretch/>
        </p:blipFill>
        <p:spPr bwMode="auto">
          <a:xfrm>
            <a:off x="8501020" y="312478"/>
            <a:ext cx="3241443" cy="2804891"/>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D62B231C-6005-4395-848E-B8979626BE21}"/>
              </a:ext>
            </a:extLst>
          </p:cNvPr>
          <p:cNvPicPr>
            <a:picLocks noChangeAspect="1"/>
          </p:cNvPicPr>
          <p:nvPr/>
        </p:nvPicPr>
        <p:blipFill>
          <a:blip r:embed="rId9"/>
          <a:stretch>
            <a:fillRect/>
          </a:stretch>
        </p:blipFill>
        <p:spPr>
          <a:xfrm>
            <a:off x="836000" y="1162552"/>
            <a:ext cx="1176630" cy="4877223"/>
          </a:xfrm>
          <a:prstGeom prst="rect">
            <a:avLst/>
          </a:prstGeom>
        </p:spPr>
      </p:pic>
      <p:pic>
        <p:nvPicPr>
          <p:cNvPr id="90" name="Grafik 89">
            <a:extLst>
              <a:ext uri="{FF2B5EF4-FFF2-40B4-BE49-F238E27FC236}">
                <a16:creationId xmlns:a16="http://schemas.microsoft.com/office/drawing/2014/main" id="{57B168BB-50B0-4C6A-88F3-47BA2B4D1D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75956" y="1518493"/>
            <a:ext cx="5305583" cy="4540058"/>
          </a:xfrm>
          <a:prstGeom prst="rect">
            <a:avLst/>
          </a:prstGeom>
        </p:spPr>
      </p:pic>
    </p:spTree>
    <p:extLst>
      <p:ext uri="{BB962C8B-B14F-4D97-AF65-F5344CB8AC3E}">
        <p14:creationId xmlns:p14="http://schemas.microsoft.com/office/powerpoint/2010/main" val="237039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1">
                                            <p:txEl>
                                              <p:pRg st="9" end="9"/>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3912"/>
                                        </p:tgtEl>
                                        <p:attrNameLst>
                                          <p:attrName>style.visibility</p:attrName>
                                        </p:attrNameLst>
                                      </p:cBhvr>
                                      <p:to>
                                        <p:strVal val="visible"/>
                                      </p:to>
                                    </p:set>
                                    <p:animEffect transition="in" filter="fade">
                                      <p:cBhvr>
                                        <p:cTn id="17" dur="500"/>
                                        <p:tgtEl>
                                          <p:spTgt spid="123912"/>
                                        </p:tgtEl>
                                      </p:cBhvr>
                                    </p:animEffect>
                                  </p:childTnLst>
                                </p:cTn>
                              </p:par>
                              <p:par>
                                <p:cTn id="18" presetID="10" presetClass="exit" presetSubtype="0" fill="hold" nodeType="withEffect">
                                  <p:stCondLst>
                                    <p:cond delay="0"/>
                                  </p:stCondLst>
                                  <p:childTnLst>
                                    <p:animEffect transition="out" filter="fade">
                                      <p:cBhvr>
                                        <p:cTn id="19" dur="500"/>
                                        <p:tgtEl>
                                          <p:spTgt spid="250"/>
                                        </p:tgtEl>
                                      </p:cBhvr>
                                    </p:animEffect>
                                    <p:set>
                                      <p:cBhvr>
                                        <p:cTn id="20" dur="1" fill="hold">
                                          <p:stCondLst>
                                            <p:cond delay="499"/>
                                          </p:stCondLst>
                                        </p:cTn>
                                        <p:tgtEl>
                                          <p:spTgt spid="25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23914"/>
                                        </p:tgtEl>
                                        <p:attrNameLst>
                                          <p:attrName>style.visibility</p:attrName>
                                        </p:attrNameLst>
                                      </p:cBhvr>
                                      <p:to>
                                        <p:strVal val="visible"/>
                                      </p:to>
                                    </p:set>
                                    <p:animEffect transition="in" filter="fade">
                                      <p:cBhvr>
                                        <p:cTn id="26" dur="500"/>
                                        <p:tgtEl>
                                          <p:spTgt spid="1239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1">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1">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1">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1">
                                            <p:txEl>
                                              <p:pRg st="15" end="15"/>
                                            </p:txEl>
                                          </p:spTgt>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123912"/>
                                        </p:tgtEl>
                                      </p:cBhvr>
                                    </p:animEffect>
                                    <p:set>
                                      <p:cBhvr>
                                        <p:cTn id="41" dur="1" fill="hold">
                                          <p:stCondLst>
                                            <p:cond delay="499"/>
                                          </p:stCondLst>
                                        </p:cTn>
                                        <p:tgtEl>
                                          <p:spTgt spid="12391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3914"/>
                                        </p:tgtEl>
                                      </p:cBhvr>
                                    </p:animEffect>
                                    <p:set>
                                      <p:cBhvr>
                                        <p:cTn id="44" dur="1" fill="hold">
                                          <p:stCondLst>
                                            <p:cond delay="499"/>
                                          </p:stCondLst>
                                        </p:cTn>
                                        <p:tgtEl>
                                          <p:spTgt spid="123914"/>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544713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38"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Carbon-free, Clean &amp; Efficient Energy Conversion</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4924425"/>
          </a:xfrm>
          <a:prstGeom prst="rect">
            <a:avLst/>
          </a:prstGeom>
        </p:spPr>
        <p:txBody>
          <a:bodyPr wrap="square">
            <a:spAutoFit/>
          </a:bodyPr>
          <a:lstStyle/>
          <a:p>
            <a:r>
              <a:rPr lang="en-US" sz="2000" dirty="0">
                <a:solidFill>
                  <a:srgbClr val="0098A0"/>
                </a:solidFill>
              </a:rPr>
              <a:t>Molecularly Controlled Combustion</a:t>
            </a:r>
          </a:p>
          <a:p>
            <a:pPr marL="266700" lvl="1"/>
            <a:r>
              <a:rPr lang="en-US" dirty="0"/>
              <a:t>molecular torch &amp; spark  </a:t>
            </a:r>
          </a:p>
          <a:p>
            <a:pPr marL="266700" lvl="1"/>
            <a:r>
              <a:rPr lang="en-US" dirty="0"/>
              <a:t>in-cylinder coating</a:t>
            </a:r>
          </a:p>
          <a:p>
            <a:pPr marL="266700" lvl="1"/>
            <a:r>
              <a:rPr lang="en-US" dirty="0"/>
              <a:t>adaptive exhaust gas aftertreatment</a:t>
            </a:r>
          </a:p>
          <a:p>
            <a:pPr marL="266700" lvl="1"/>
            <a:r>
              <a:rPr lang="en-US" dirty="0"/>
              <a:t>reactivity tailoring</a:t>
            </a:r>
          </a:p>
          <a:p>
            <a:pPr marL="266700" lvl="1"/>
            <a:endParaRPr lang="en-US" dirty="0"/>
          </a:p>
          <a:p>
            <a:pPr lvl="0"/>
            <a:r>
              <a:rPr lang="en-US" sz="2000" dirty="0">
                <a:solidFill>
                  <a:srgbClr val="0098A0"/>
                </a:solidFill>
              </a:rPr>
              <a:t>Fuel &amp; Device Compatibility</a:t>
            </a:r>
          </a:p>
          <a:p>
            <a:pPr marL="266700" lvl="1"/>
            <a:r>
              <a:rPr lang="en-US" dirty="0"/>
              <a:t>internal reforming</a:t>
            </a:r>
          </a:p>
          <a:p>
            <a:pPr marL="266700" lvl="1"/>
            <a:r>
              <a:rPr lang="en-US" dirty="0"/>
              <a:t>injection technology</a:t>
            </a:r>
          </a:p>
          <a:p>
            <a:pPr marL="266700" lvl="1"/>
            <a:r>
              <a:rPr lang="en-US" dirty="0"/>
              <a:t>material interaction</a:t>
            </a:r>
          </a:p>
          <a:p>
            <a:pPr marL="266700" lvl="1"/>
            <a:endParaRPr lang="en-US" dirty="0">
              <a:solidFill>
                <a:srgbClr val="006065"/>
              </a:solidFill>
            </a:endParaRPr>
          </a:p>
          <a:p>
            <a:pPr lvl="0"/>
            <a:r>
              <a:rPr lang="en-US" sz="2000" dirty="0">
                <a:solidFill>
                  <a:srgbClr val="0098A0"/>
                </a:solidFill>
              </a:rPr>
              <a:t>Fuel Cell Technologies</a:t>
            </a:r>
          </a:p>
          <a:p>
            <a:pPr marL="266700" lvl="1"/>
            <a:r>
              <a:rPr lang="en-US" dirty="0"/>
              <a:t>low- &amp; high-temperature</a:t>
            </a:r>
          </a:p>
          <a:p>
            <a:pPr marL="266700" lvl="1"/>
            <a:r>
              <a:rPr lang="en-US" dirty="0"/>
              <a:t>proton-conducting SOFC</a:t>
            </a:r>
            <a:br>
              <a:rPr lang="en-US" dirty="0"/>
            </a:br>
            <a:r>
              <a:rPr lang="en-US" dirty="0"/>
              <a:t>non </a:t>
            </a:r>
            <a:r>
              <a:rPr lang="en-US" dirty="0" err="1"/>
              <a:t>nobel</a:t>
            </a:r>
            <a:r>
              <a:rPr lang="en-US" dirty="0"/>
              <a:t>-metal AOR catalysts</a:t>
            </a:r>
            <a:r>
              <a:rPr lang="en-US" dirty="0">
                <a:solidFill>
                  <a:srgbClr val="006065"/>
                </a:solidFill>
              </a:rPr>
              <a:t> </a:t>
            </a:r>
          </a:p>
          <a:p>
            <a:pPr marL="266700" lvl="1"/>
            <a:endParaRPr lang="en-US" dirty="0">
              <a:solidFill>
                <a:srgbClr val="006065"/>
              </a:solidFill>
            </a:endParaRPr>
          </a:p>
          <a:p>
            <a:endParaRPr lang="en-US" sz="2000" dirty="0">
              <a:solidFill>
                <a:srgbClr val="006065"/>
              </a:solidFill>
            </a:endParaRPr>
          </a:p>
        </p:txBody>
      </p:sp>
      <p:pic>
        <p:nvPicPr>
          <p:cNvPr id="9" name="Grafik 8">
            <a:extLst>
              <a:ext uri="{FF2B5EF4-FFF2-40B4-BE49-F238E27FC236}">
                <a16:creationId xmlns:a16="http://schemas.microsoft.com/office/drawing/2014/main" id="{391C2B3C-3B6F-4CFC-8459-D21FC15021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654" y="1757526"/>
            <a:ext cx="5079344" cy="3838329"/>
          </a:xfrm>
          <a:prstGeom prst="rect">
            <a:avLst/>
          </a:prstGeom>
        </p:spPr>
      </p:pic>
      <p:pic>
        <p:nvPicPr>
          <p:cNvPr id="11" name="Grafik 10">
            <a:extLst>
              <a:ext uri="{FF2B5EF4-FFF2-40B4-BE49-F238E27FC236}">
                <a16:creationId xmlns:a16="http://schemas.microsoft.com/office/drawing/2014/main" id="{7513F3F0-EFD3-4ABD-B3C7-B6CADCCD40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9733" y="1347930"/>
            <a:ext cx="4591186" cy="4629182"/>
          </a:xfrm>
          <a:prstGeom prst="rect">
            <a:avLst/>
          </a:prstGeom>
        </p:spPr>
      </p:pic>
      <p:pic>
        <p:nvPicPr>
          <p:cNvPr id="13" name="Grafik 12">
            <a:extLst>
              <a:ext uri="{FF2B5EF4-FFF2-40B4-BE49-F238E27FC236}">
                <a16:creationId xmlns:a16="http://schemas.microsoft.com/office/drawing/2014/main" id="{DD3B5E6C-8A7D-4534-A410-435F6CDB90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5654" y="1868145"/>
            <a:ext cx="5257361" cy="3838330"/>
          </a:xfrm>
          <a:prstGeom prst="rect">
            <a:avLst/>
          </a:prstGeom>
        </p:spPr>
      </p:pic>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9"/>
          <a:stretch>
            <a:fillRect/>
          </a:stretch>
        </p:blipFill>
        <p:spPr>
          <a:xfrm>
            <a:off x="881003" y="1185808"/>
            <a:ext cx="1146147" cy="4877223"/>
          </a:xfrm>
          <a:prstGeom prst="rect">
            <a:avLst/>
          </a:prstGeom>
        </p:spPr>
      </p:pic>
    </p:spTree>
    <p:extLst>
      <p:ext uri="{BB962C8B-B14F-4D97-AF65-F5344CB8AC3E}">
        <p14:creationId xmlns:p14="http://schemas.microsoft.com/office/powerpoint/2010/main" val="161310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
                                            <p:txEl>
                                              <p:pRg st="9" end="9"/>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
                                            <p:txEl>
                                              <p:pRg st="11" end="11"/>
                                            </p:txEl>
                                          </p:spTgt>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41">
                                            <p:txEl>
                                              <p:pRg st="12" end="1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1">
                                            <p:txEl>
                                              <p:pRg st="13" end="13"/>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extLst>
              <p:ext uri="{D42A27DB-BD31-4B8C-83A1-F6EECF244321}">
                <p14:modId xmlns:p14="http://schemas.microsoft.com/office/powerpoint/2010/main" val="2398672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18"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6" name="Gruppieren 145">
            <a:extLst>
              <a:ext uri="{FF2B5EF4-FFF2-40B4-BE49-F238E27FC236}">
                <a16:creationId xmlns:a16="http://schemas.microsoft.com/office/drawing/2014/main" id="{0AD45224-399D-4A6A-9F31-EBEC74882D9E}"/>
              </a:ext>
            </a:extLst>
          </p:cNvPr>
          <p:cNvGrpSpPr>
            <a:grpSpLocks noChangeAspect="1"/>
          </p:cNvGrpSpPr>
          <p:nvPr/>
        </p:nvGrpSpPr>
        <p:grpSpPr>
          <a:xfrm>
            <a:off x="164377" y="4554517"/>
            <a:ext cx="945732" cy="920935"/>
            <a:chOff x="7675018" y="2436470"/>
            <a:chExt cx="1950499" cy="1950499"/>
          </a:xfrm>
        </p:grpSpPr>
        <p:sp>
          <p:nvSpPr>
            <p:cNvPr id="147" name="Ellipse 9">
              <a:extLst>
                <a:ext uri="{FF2B5EF4-FFF2-40B4-BE49-F238E27FC236}">
                  <a16:creationId xmlns:a16="http://schemas.microsoft.com/office/drawing/2014/main" id="{83FF2365-F342-4CEF-9425-8F5B145111BA}"/>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48" name="Gruppieren 147">
              <a:extLst>
                <a:ext uri="{FF2B5EF4-FFF2-40B4-BE49-F238E27FC236}">
                  <a16:creationId xmlns:a16="http://schemas.microsoft.com/office/drawing/2014/main" id="{EAA65120-5389-49DC-8216-4421262EF85C}"/>
                </a:ext>
              </a:extLst>
            </p:cNvPr>
            <p:cNvGrpSpPr>
              <a:grpSpLocks noChangeAspect="1"/>
            </p:cNvGrpSpPr>
            <p:nvPr/>
          </p:nvGrpSpPr>
          <p:grpSpPr>
            <a:xfrm>
              <a:off x="8112049" y="2728405"/>
              <a:ext cx="1076436" cy="1366629"/>
              <a:chOff x="4524775" y="1336089"/>
              <a:chExt cx="3079701" cy="3909947"/>
            </a:xfrm>
          </p:grpSpPr>
          <p:sp>
            <p:nvSpPr>
              <p:cNvPr id="149" name="Rechteck 4">
                <a:extLst>
                  <a:ext uri="{FF2B5EF4-FFF2-40B4-BE49-F238E27FC236}">
                    <a16:creationId xmlns:a16="http://schemas.microsoft.com/office/drawing/2014/main" id="{902C8CAA-3696-41E8-B926-09FD8EB84233}"/>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0" name="Halbbogen 5">
                <a:extLst>
                  <a:ext uri="{FF2B5EF4-FFF2-40B4-BE49-F238E27FC236}">
                    <a16:creationId xmlns:a16="http://schemas.microsoft.com/office/drawing/2014/main" id="{E87040A3-F6D9-4C77-B45D-319B85FE03C7}"/>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1" name="Rechteck 15">
                <a:extLst>
                  <a:ext uri="{FF2B5EF4-FFF2-40B4-BE49-F238E27FC236}">
                    <a16:creationId xmlns:a16="http://schemas.microsoft.com/office/drawing/2014/main" id="{CC4D3D53-983A-4A62-84A8-D9A73364A264}"/>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2" name="Freihandform 16">
                <a:extLst>
                  <a:ext uri="{FF2B5EF4-FFF2-40B4-BE49-F238E27FC236}">
                    <a16:creationId xmlns:a16="http://schemas.microsoft.com/office/drawing/2014/main" id="{0C529E6F-A5C6-43DC-BF51-06CEB6F50754}"/>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3" name="Halbbogen 17">
                <a:extLst>
                  <a:ext uri="{FF2B5EF4-FFF2-40B4-BE49-F238E27FC236}">
                    <a16:creationId xmlns:a16="http://schemas.microsoft.com/office/drawing/2014/main" id="{14860BD4-DFA9-4F03-9EF9-A123394C6A02}"/>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4" name="Halbbogen 18">
                <a:extLst>
                  <a:ext uri="{FF2B5EF4-FFF2-40B4-BE49-F238E27FC236}">
                    <a16:creationId xmlns:a16="http://schemas.microsoft.com/office/drawing/2014/main" id="{330340A5-D8ED-4BAB-98F5-D9AFDC4CE836}"/>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5" name="Halbbogen 18">
                <a:extLst>
                  <a:ext uri="{FF2B5EF4-FFF2-40B4-BE49-F238E27FC236}">
                    <a16:creationId xmlns:a16="http://schemas.microsoft.com/office/drawing/2014/main" id="{D3F6A79F-D626-4DD8-A706-677CC4287838}"/>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6" name="Halbbogen 18">
                <a:extLst>
                  <a:ext uri="{FF2B5EF4-FFF2-40B4-BE49-F238E27FC236}">
                    <a16:creationId xmlns:a16="http://schemas.microsoft.com/office/drawing/2014/main" id="{9EE0B850-E222-40B3-9122-74ABD302514A}"/>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135" name="Gruppieren 134">
            <a:extLst>
              <a:ext uri="{FF2B5EF4-FFF2-40B4-BE49-F238E27FC236}">
                <a16:creationId xmlns:a16="http://schemas.microsoft.com/office/drawing/2014/main" id="{302A90E4-0FE1-4173-8D2C-04248840D562}"/>
              </a:ext>
            </a:extLst>
          </p:cNvPr>
          <p:cNvGrpSpPr>
            <a:grpSpLocks noChangeAspect="1"/>
          </p:cNvGrpSpPr>
          <p:nvPr/>
        </p:nvGrpSpPr>
        <p:grpSpPr>
          <a:xfrm>
            <a:off x="164377" y="1971534"/>
            <a:ext cx="945732" cy="920935"/>
            <a:chOff x="7675018" y="2436470"/>
            <a:chExt cx="1950499" cy="1950499"/>
          </a:xfrm>
        </p:grpSpPr>
        <p:sp>
          <p:nvSpPr>
            <p:cNvPr id="136" name="Ellipse 9">
              <a:extLst>
                <a:ext uri="{FF2B5EF4-FFF2-40B4-BE49-F238E27FC236}">
                  <a16:creationId xmlns:a16="http://schemas.microsoft.com/office/drawing/2014/main" id="{0111F1E4-5B61-473B-8B32-C57FC045C420}"/>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37" name="Gruppieren 136">
              <a:extLst>
                <a:ext uri="{FF2B5EF4-FFF2-40B4-BE49-F238E27FC236}">
                  <a16:creationId xmlns:a16="http://schemas.microsoft.com/office/drawing/2014/main" id="{FB3E1CB8-71F5-43C1-B6FC-67730D5312C3}"/>
                </a:ext>
              </a:extLst>
            </p:cNvPr>
            <p:cNvGrpSpPr>
              <a:grpSpLocks noChangeAspect="1"/>
            </p:cNvGrpSpPr>
            <p:nvPr/>
          </p:nvGrpSpPr>
          <p:grpSpPr>
            <a:xfrm>
              <a:off x="8112049" y="2728405"/>
              <a:ext cx="1076436" cy="1366629"/>
              <a:chOff x="4524775" y="1336089"/>
              <a:chExt cx="3079701" cy="3909947"/>
            </a:xfrm>
          </p:grpSpPr>
          <p:sp>
            <p:nvSpPr>
              <p:cNvPr id="138" name="Rechteck 4">
                <a:extLst>
                  <a:ext uri="{FF2B5EF4-FFF2-40B4-BE49-F238E27FC236}">
                    <a16:creationId xmlns:a16="http://schemas.microsoft.com/office/drawing/2014/main" id="{CB93CF34-E35B-4149-9512-28CC757B1B3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39" name="Halbbogen 5">
                <a:extLst>
                  <a:ext uri="{FF2B5EF4-FFF2-40B4-BE49-F238E27FC236}">
                    <a16:creationId xmlns:a16="http://schemas.microsoft.com/office/drawing/2014/main" id="{AC92B585-5AC2-460C-88BF-95D1499B7298}"/>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0" name="Rechteck 15">
                <a:extLst>
                  <a:ext uri="{FF2B5EF4-FFF2-40B4-BE49-F238E27FC236}">
                    <a16:creationId xmlns:a16="http://schemas.microsoft.com/office/drawing/2014/main" id="{0E3D91EE-48FD-4835-BB8C-46EA15A7D5B3}"/>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41" name="Freihandform 16">
                <a:extLst>
                  <a:ext uri="{FF2B5EF4-FFF2-40B4-BE49-F238E27FC236}">
                    <a16:creationId xmlns:a16="http://schemas.microsoft.com/office/drawing/2014/main" id="{35480B66-833D-4A62-8D9D-9E46DAF0C39A}"/>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42" name="Halbbogen 17">
                <a:extLst>
                  <a:ext uri="{FF2B5EF4-FFF2-40B4-BE49-F238E27FC236}">
                    <a16:creationId xmlns:a16="http://schemas.microsoft.com/office/drawing/2014/main" id="{D2266DF0-8A35-4EBB-8F41-B3B4A42B58D4}"/>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3" name="Halbbogen 18">
                <a:extLst>
                  <a:ext uri="{FF2B5EF4-FFF2-40B4-BE49-F238E27FC236}">
                    <a16:creationId xmlns:a16="http://schemas.microsoft.com/office/drawing/2014/main" id="{1313F517-2681-4AAA-ACDD-ECBDFC6C41A6}"/>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4" name="Halbbogen 18">
                <a:extLst>
                  <a:ext uri="{FF2B5EF4-FFF2-40B4-BE49-F238E27FC236}">
                    <a16:creationId xmlns:a16="http://schemas.microsoft.com/office/drawing/2014/main" id="{56D52558-7936-4632-8FDE-828FC40C637B}"/>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5" name="Halbbogen 18">
                <a:extLst>
                  <a:ext uri="{FF2B5EF4-FFF2-40B4-BE49-F238E27FC236}">
                    <a16:creationId xmlns:a16="http://schemas.microsoft.com/office/drawing/2014/main" id="{A2E3367E-4482-4883-BBC3-CFECB1F234B0}"/>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Production</a:t>
            </a:r>
          </a:p>
        </p:txBody>
      </p:sp>
      <p:sp>
        <p:nvSpPr>
          <p:cNvPr id="7" name="Rechteck 6">
            <a:extLst>
              <a:ext uri="{FF2B5EF4-FFF2-40B4-BE49-F238E27FC236}">
                <a16:creationId xmlns:a16="http://schemas.microsoft.com/office/drawing/2014/main" id="{413C1C28-74EB-4C6F-9E6C-4D4965B623FA}"/>
              </a:ext>
            </a:extLst>
          </p:cNvPr>
          <p:cNvSpPr/>
          <p:nvPr/>
        </p:nvSpPr>
        <p:spPr>
          <a:xfrm>
            <a:off x="1112220" y="1157583"/>
            <a:ext cx="4033519" cy="230107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Exploration of chemo-, bio- and electro-catalytic pathways for the selective formation of C-H, C-C, C-O, and C-N bonds from renewable resources with the aim to i</a:t>
            </a:r>
            <a:r>
              <a:rPr lang="en-US" sz="1400" dirty="0">
                <a:solidFill>
                  <a:srgbClr val="1C5DAB"/>
                </a:solidFill>
                <a:ea typeface="Calibri" panose="020F0502020204030204" pitchFamily="34" charset="0"/>
              </a:rPr>
              <a:t>ntegrate the individual transformations into optimized synthetic pathways</a:t>
            </a:r>
            <a:r>
              <a:rPr lang="en-US" sz="1400" dirty="0">
                <a:ea typeface="Calibri" panose="020F0502020204030204" pitchFamily="34" charset="0"/>
              </a:rPr>
              <a:t> for fuels and chemicals (concatenation) and their validation in view of </a:t>
            </a:r>
            <a:r>
              <a:rPr lang="en-US" sz="1400" dirty="0">
                <a:solidFill>
                  <a:srgbClr val="1C5DAB"/>
                </a:solidFill>
                <a:ea typeface="Calibri" panose="020F0502020204030204" pitchFamily="34" charset="0"/>
              </a:rPr>
              <a:t>feedstock variation and energy fluctuation </a:t>
            </a:r>
            <a:r>
              <a:rPr lang="en-US" sz="1400" dirty="0">
                <a:ea typeface="Calibri" panose="020F0502020204030204" pitchFamily="34" charset="0"/>
              </a:rPr>
              <a:t>in post-fossil value chains (translation).</a:t>
            </a:r>
            <a:endParaRPr lang="de-DE" sz="1400" dirty="0">
              <a:solidFill>
                <a:srgbClr val="0068B4"/>
              </a:solidFill>
              <a:ea typeface="Calibri" panose="020F0502020204030204" pitchFamily="34" charset="0"/>
            </a:endParaRPr>
          </a:p>
        </p:txBody>
      </p:sp>
      <p:sp>
        <p:nvSpPr>
          <p:cNvPr id="13" name="Rechteck 12">
            <a:extLst>
              <a:ext uri="{FF2B5EF4-FFF2-40B4-BE49-F238E27FC236}">
                <a16:creationId xmlns:a16="http://schemas.microsoft.com/office/drawing/2014/main" id="{1BDA46E5-BD79-4A98-93A5-9B6E579A4F43}"/>
              </a:ext>
            </a:extLst>
          </p:cNvPr>
          <p:cNvSpPr/>
          <p:nvPr/>
        </p:nvSpPr>
        <p:spPr>
          <a:xfrm>
            <a:off x="1059543" y="4137850"/>
            <a:ext cx="4033519" cy="180555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Advancing the toolbox in experiment and theory for the investigation of complex catalytic reactions and processes to derive design principles from the molecular to the process level as input for and in response to the interdisciplinary analysis in the </a:t>
            </a:r>
            <a:r>
              <a:rPr lang="en-US" sz="1400" dirty="0">
                <a:solidFill>
                  <a:srgbClr val="1C5DAB"/>
                </a:solidFill>
                <a:ea typeface="Calibri" panose="020F0502020204030204" pitchFamily="34" charset="0"/>
              </a:rPr>
              <a:t>Fuel &amp; Chemical Design Forum</a:t>
            </a:r>
            <a:r>
              <a:rPr lang="en-US" sz="1400" dirty="0">
                <a:ea typeface="Calibri" panose="020F0502020204030204" pitchFamily="34" charset="0"/>
              </a:rPr>
              <a:t>.</a:t>
            </a:r>
            <a:endParaRPr lang="de-DE" sz="1400" dirty="0">
              <a:solidFill>
                <a:srgbClr val="0068B4"/>
              </a:solidFill>
              <a:ea typeface="Calibri" panose="020F0502020204030204" pitchFamily="34" charset="0"/>
            </a:endParaRPr>
          </a:p>
        </p:txBody>
      </p:sp>
      <p:grpSp>
        <p:nvGrpSpPr>
          <p:cNvPr id="14" name="Gruppieren 13">
            <a:extLst>
              <a:ext uri="{FF2B5EF4-FFF2-40B4-BE49-F238E27FC236}">
                <a16:creationId xmlns:a16="http://schemas.microsoft.com/office/drawing/2014/main" id="{90B002C8-E65D-4863-837D-8858268B850F}"/>
              </a:ext>
            </a:extLst>
          </p:cNvPr>
          <p:cNvGrpSpPr>
            <a:grpSpLocks noChangeAspect="1"/>
          </p:cNvGrpSpPr>
          <p:nvPr/>
        </p:nvGrpSpPr>
        <p:grpSpPr>
          <a:xfrm>
            <a:off x="-3323446" y="-390514"/>
            <a:ext cx="554542" cy="540000"/>
            <a:chOff x="4089892" y="5000194"/>
            <a:chExt cx="679019" cy="679019"/>
          </a:xfrm>
        </p:grpSpPr>
        <p:sp>
          <p:nvSpPr>
            <p:cNvPr id="15" name="Ellipse 9">
              <a:extLst>
                <a:ext uri="{FF2B5EF4-FFF2-40B4-BE49-F238E27FC236}">
                  <a16:creationId xmlns:a16="http://schemas.microsoft.com/office/drawing/2014/main" id="{C76E05EC-BC9D-423E-9762-8A77BE1EB1B4}"/>
                </a:ext>
              </a:extLst>
            </p:cNvPr>
            <p:cNvSpPr>
              <a:spLocks noChangeAspect="1"/>
            </p:cNvSpPr>
            <p:nvPr/>
          </p:nvSpPr>
          <p:spPr bwMode="auto">
            <a:xfrm>
              <a:off x="4089892" y="5000194"/>
              <a:ext cx="679019" cy="679019"/>
            </a:xfrm>
            <a:prstGeom prst="ellipse">
              <a:avLst/>
            </a:prstGeom>
            <a:solidFill>
              <a:schemeClr val="bg1"/>
            </a:solidFill>
            <a:ln w="25400" cap="flat" cmpd="sng" algn="ctr">
              <a:solidFill>
                <a:srgbClr val="FAA61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pic>
          <p:nvPicPr>
            <p:cNvPr id="16" name="Grafik 15" descr="Sonne">
              <a:extLst>
                <a:ext uri="{FF2B5EF4-FFF2-40B4-BE49-F238E27FC236}">
                  <a16:creationId xmlns:a16="http://schemas.microsoft.com/office/drawing/2014/main" id="{D7A5A419-068E-4179-9B19-580C3165A2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auto">
            <a:xfrm>
              <a:off x="4167791" y="5078093"/>
              <a:ext cx="523221" cy="523221"/>
            </a:xfrm>
            <a:prstGeom prst="rect">
              <a:avLst/>
            </a:prstGeom>
          </p:spPr>
        </p:pic>
      </p:grpSp>
      <p:grpSp>
        <p:nvGrpSpPr>
          <p:cNvPr id="17" name="Gruppieren 16">
            <a:extLst>
              <a:ext uri="{FF2B5EF4-FFF2-40B4-BE49-F238E27FC236}">
                <a16:creationId xmlns:a16="http://schemas.microsoft.com/office/drawing/2014/main" id="{F903DCE6-E3E5-4B40-81B1-C0B049EC2534}"/>
              </a:ext>
            </a:extLst>
          </p:cNvPr>
          <p:cNvGrpSpPr>
            <a:grpSpLocks noChangeAspect="1"/>
          </p:cNvGrpSpPr>
          <p:nvPr/>
        </p:nvGrpSpPr>
        <p:grpSpPr>
          <a:xfrm>
            <a:off x="-3030378" y="244098"/>
            <a:ext cx="554542" cy="540000"/>
            <a:chOff x="4940353" y="5190690"/>
            <a:chExt cx="1178624" cy="1178624"/>
          </a:xfrm>
        </p:grpSpPr>
        <p:sp>
          <p:nvSpPr>
            <p:cNvPr id="18" name="Ellipse 9">
              <a:extLst>
                <a:ext uri="{FF2B5EF4-FFF2-40B4-BE49-F238E27FC236}">
                  <a16:creationId xmlns:a16="http://schemas.microsoft.com/office/drawing/2014/main" id="{0B55AAFD-3E5C-471A-8F6C-CFA30E86662D}"/>
                </a:ext>
              </a:extLst>
            </p:cNvPr>
            <p:cNvSpPr>
              <a:spLocks noChangeAspect="1"/>
            </p:cNvSpPr>
            <p:nvPr/>
          </p:nvSpPr>
          <p:spPr bwMode="auto">
            <a:xfrm>
              <a:off x="4940353" y="5190690"/>
              <a:ext cx="1178624" cy="1178624"/>
            </a:xfrm>
            <a:prstGeom prst="ellipse">
              <a:avLst/>
            </a:prstGeom>
            <a:solidFill>
              <a:schemeClr val="bg1"/>
            </a:solidFill>
            <a:ln w="25400" cap="flat" cmpd="sng" algn="ctr">
              <a:solidFill>
                <a:srgbClr val="1C5DAB"/>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sp>
          <p:nvSpPr>
            <p:cNvPr id="19" name="Freihandform: Form 18">
              <a:extLst>
                <a:ext uri="{FF2B5EF4-FFF2-40B4-BE49-F238E27FC236}">
                  <a16:creationId xmlns:a16="http://schemas.microsoft.com/office/drawing/2014/main" id="{3730D6BC-B5A7-4196-AC01-A691055AA3A8}"/>
                </a:ext>
              </a:extLst>
            </p:cNvPr>
            <p:cNvSpPr>
              <a:spLocks noChangeAspect="1"/>
            </p:cNvSpPr>
            <p:nvPr/>
          </p:nvSpPr>
          <p:spPr bwMode="auto">
            <a:xfrm>
              <a:off x="4949775" y="5443978"/>
              <a:ext cx="725051" cy="242670"/>
            </a:xfrm>
            <a:custGeom>
              <a:avLst/>
              <a:gdLst>
                <a:gd name="connsiteX0" fmla="*/ 612014 w 725051"/>
                <a:gd name="connsiteY0" fmla="*/ 225 h 242670"/>
                <a:gd name="connsiteX1" fmla="*/ 691376 w 725051"/>
                <a:gd name="connsiteY1" fmla="*/ 37163 h 242670"/>
                <a:gd name="connsiteX2" fmla="*/ 715022 w 725051"/>
                <a:gd name="connsiteY2" fmla="*/ 169861 h 242670"/>
                <a:gd name="connsiteX3" fmla="*/ 619419 w 725051"/>
                <a:gd name="connsiteY3" fmla="*/ 241817 h 242670"/>
                <a:gd name="connsiteX4" fmla="*/ 616023 w 725051"/>
                <a:gd name="connsiteY4" fmla="*/ 241976 h 242670"/>
                <a:gd name="connsiteX5" fmla="*/ 603303 w 725051"/>
                <a:gd name="connsiteY5" fmla="*/ 242573 h 242670"/>
                <a:gd name="connsiteX6" fmla="*/ 601235 w 725051"/>
                <a:gd name="connsiteY6" fmla="*/ 242670 h 242670"/>
                <a:gd name="connsiteX7" fmla="*/ 601238 w 725051"/>
                <a:gd name="connsiteY7" fmla="*/ 242573 h 242670"/>
                <a:gd name="connsiteX8" fmla="*/ 0 w 725051"/>
                <a:gd name="connsiteY8" fmla="*/ 242573 h 242670"/>
                <a:gd name="connsiteX9" fmla="*/ 2552 w 725051"/>
                <a:gd name="connsiteY9" fmla="*/ 217257 h 242670"/>
                <a:gd name="connsiteX10" fmla="*/ 14572 w 725051"/>
                <a:gd name="connsiteY10" fmla="*/ 178536 h 242670"/>
                <a:gd name="connsiteX11" fmla="*/ 612960 w 725051"/>
                <a:gd name="connsiteY11" fmla="*/ 178536 h 242670"/>
                <a:gd name="connsiteX12" fmla="*/ 620143 w 725051"/>
                <a:gd name="connsiteY12" fmla="*/ 177645 h 242670"/>
                <a:gd name="connsiteX13" fmla="*/ 657413 w 725051"/>
                <a:gd name="connsiteY13" fmla="*/ 144530 h 242670"/>
                <a:gd name="connsiteX14" fmla="*/ 646240 w 725051"/>
                <a:gd name="connsiteY14" fmla="*/ 81021 h 242670"/>
                <a:gd name="connsiteX15" fmla="*/ 582807 w 725051"/>
                <a:gd name="connsiteY15" fmla="*/ 67361 h 242670"/>
                <a:gd name="connsiteX16" fmla="*/ 547326 w 725051"/>
                <a:gd name="connsiteY16" fmla="*/ 121362 h 242670"/>
                <a:gd name="connsiteX17" fmla="*/ 484396 w 725051"/>
                <a:gd name="connsiteY17" fmla="*/ 121363 h 242670"/>
                <a:gd name="connsiteX18" fmla="*/ 559142 w 725051"/>
                <a:gd name="connsiteY18" fmla="*/ 9048 h 242670"/>
                <a:gd name="connsiteX19" fmla="*/ 612014 w 725051"/>
                <a:gd name="connsiteY19" fmla="*/ 225 h 24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5051" h="242670">
                  <a:moveTo>
                    <a:pt x="612014" y="225"/>
                  </a:moveTo>
                  <a:cubicBezTo>
                    <a:pt x="641512" y="2038"/>
                    <a:pt x="669998" y="14783"/>
                    <a:pt x="691376" y="37163"/>
                  </a:cubicBezTo>
                  <a:cubicBezTo>
                    <a:pt x="725135" y="72505"/>
                    <a:pt x="734468" y="124875"/>
                    <a:pt x="715022" y="169861"/>
                  </a:cubicBezTo>
                  <a:cubicBezTo>
                    <a:pt x="697843" y="209606"/>
                    <a:pt x="661209" y="236641"/>
                    <a:pt x="619419" y="241817"/>
                  </a:cubicBezTo>
                  <a:lnTo>
                    <a:pt x="616023" y="241976"/>
                  </a:lnTo>
                  <a:lnTo>
                    <a:pt x="603303" y="242573"/>
                  </a:lnTo>
                  <a:lnTo>
                    <a:pt x="601235" y="242670"/>
                  </a:lnTo>
                  <a:cubicBezTo>
                    <a:pt x="601236" y="242638"/>
                    <a:pt x="601237" y="242605"/>
                    <a:pt x="601238" y="242573"/>
                  </a:cubicBezTo>
                  <a:lnTo>
                    <a:pt x="0" y="242573"/>
                  </a:lnTo>
                  <a:lnTo>
                    <a:pt x="2552" y="217257"/>
                  </a:lnTo>
                  <a:lnTo>
                    <a:pt x="14572" y="178536"/>
                  </a:lnTo>
                  <a:lnTo>
                    <a:pt x="612960" y="178536"/>
                  </a:lnTo>
                  <a:lnTo>
                    <a:pt x="620143" y="177645"/>
                  </a:lnTo>
                  <a:cubicBezTo>
                    <a:pt x="636554" y="172984"/>
                    <a:pt x="650421" y="161010"/>
                    <a:pt x="657413" y="144530"/>
                  </a:cubicBezTo>
                  <a:cubicBezTo>
                    <a:pt x="666549" y="122997"/>
                    <a:pt x="662150" y="97988"/>
                    <a:pt x="646240" y="81021"/>
                  </a:cubicBezTo>
                  <a:cubicBezTo>
                    <a:pt x="629889" y="63582"/>
                    <a:pt x="604695" y="58157"/>
                    <a:pt x="582807" y="67361"/>
                  </a:cubicBezTo>
                  <a:cubicBezTo>
                    <a:pt x="561334" y="76392"/>
                    <a:pt x="547326" y="97711"/>
                    <a:pt x="547326" y="121362"/>
                  </a:cubicBezTo>
                  <a:lnTo>
                    <a:pt x="484396" y="121363"/>
                  </a:lnTo>
                  <a:cubicBezTo>
                    <a:pt x="484396" y="72092"/>
                    <a:pt x="513931" y="27712"/>
                    <a:pt x="559142" y="9048"/>
                  </a:cubicBezTo>
                  <a:cubicBezTo>
                    <a:pt x="576252" y="1985"/>
                    <a:pt x="594315" y="-863"/>
                    <a:pt x="612014" y="225"/>
                  </a:cubicBezTo>
                  <a:close/>
                </a:path>
              </a:pathLst>
            </a:custGeom>
            <a:solidFill>
              <a:srgbClr val="1C5DAB"/>
            </a:solid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
          <p:nvSpPr>
            <p:cNvPr id="20" name="Freihandform: Form 19">
              <a:extLst>
                <a:ext uri="{FF2B5EF4-FFF2-40B4-BE49-F238E27FC236}">
                  <a16:creationId xmlns:a16="http://schemas.microsoft.com/office/drawing/2014/main" id="{8BA2DA57-BC30-4272-89B8-1CCAC3105A31}"/>
                </a:ext>
              </a:extLst>
            </p:cNvPr>
            <p:cNvSpPr>
              <a:spLocks noChangeAspect="1"/>
            </p:cNvSpPr>
            <p:nvPr/>
          </p:nvSpPr>
          <p:spPr bwMode="auto">
            <a:xfrm>
              <a:off x="4940353" y="5715722"/>
              <a:ext cx="1006240" cy="330006"/>
            </a:xfrm>
            <a:custGeom>
              <a:avLst/>
              <a:gdLst>
                <a:gd name="connsiteX0" fmla="*/ 837863 w 1006240"/>
                <a:gd name="connsiteY0" fmla="*/ 0 h 330006"/>
                <a:gd name="connsiteX1" fmla="*/ 840675 w 1006240"/>
                <a:gd name="connsiteY1" fmla="*/ 132 h 330006"/>
                <a:gd name="connsiteX2" fmla="*/ 857974 w 1006240"/>
                <a:gd name="connsiteY2" fmla="*/ 944 h 330006"/>
                <a:gd name="connsiteX3" fmla="*/ 862592 w 1006240"/>
                <a:gd name="connsiteY3" fmla="*/ 1160 h 330006"/>
                <a:gd name="connsiteX4" fmla="*/ 992602 w 1006240"/>
                <a:gd name="connsiteY4" fmla="*/ 99013 h 330006"/>
                <a:gd name="connsiteX5" fmla="*/ 960446 w 1006240"/>
                <a:gd name="connsiteY5" fmla="*/ 279469 h 330006"/>
                <a:gd name="connsiteX6" fmla="*/ 852521 w 1006240"/>
                <a:gd name="connsiteY6" fmla="*/ 329701 h 330006"/>
                <a:gd name="connsiteX7" fmla="*/ 780621 w 1006240"/>
                <a:gd name="connsiteY7" fmla="*/ 317702 h 330006"/>
                <a:gd name="connsiteX8" fmla="*/ 678973 w 1006240"/>
                <a:gd name="connsiteY8" fmla="*/ 164966 h 330006"/>
                <a:gd name="connsiteX9" fmla="*/ 764553 w 1006240"/>
                <a:gd name="connsiteY9" fmla="*/ 164966 h 330006"/>
                <a:gd name="connsiteX10" fmla="*/ 812803 w 1006240"/>
                <a:gd name="connsiteY10" fmla="*/ 238402 h 330006"/>
                <a:gd name="connsiteX11" fmla="*/ 899066 w 1006240"/>
                <a:gd name="connsiteY11" fmla="*/ 219827 h 330006"/>
                <a:gd name="connsiteX12" fmla="*/ 914259 w 1006240"/>
                <a:gd name="connsiteY12" fmla="*/ 133460 h 330006"/>
                <a:gd name="connsiteX13" fmla="*/ 863575 w 1006240"/>
                <a:gd name="connsiteY13" fmla="*/ 88428 h 330006"/>
                <a:gd name="connsiteX14" fmla="*/ 853807 w 1006240"/>
                <a:gd name="connsiteY14" fmla="*/ 87216 h 330006"/>
                <a:gd name="connsiteX15" fmla="*/ 2312 w 1006240"/>
                <a:gd name="connsiteY15" fmla="*/ 87216 h 330006"/>
                <a:gd name="connsiteX16" fmla="*/ 0 w 1006240"/>
                <a:gd name="connsiteY16" fmla="*/ 64280 h 330006"/>
                <a:gd name="connsiteX17" fmla="*/ 6467 w 1006240"/>
                <a:gd name="connsiteY17" fmla="*/ 132 h 330006"/>
                <a:gd name="connsiteX18" fmla="*/ 837867 w 1006240"/>
                <a:gd name="connsiteY18" fmla="*/ 132 h 330006"/>
                <a:gd name="connsiteX19" fmla="*/ 837863 w 1006240"/>
                <a:gd name="connsiteY19" fmla="*/ 0 h 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6240" h="330006">
                  <a:moveTo>
                    <a:pt x="837863" y="0"/>
                  </a:moveTo>
                  <a:lnTo>
                    <a:pt x="840675" y="132"/>
                  </a:lnTo>
                  <a:lnTo>
                    <a:pt x="857974" y="944"/>
                  </a:lnTo>
                  <a:lnTo>
                    <a:pt x="862592" y="1160"/>
                  </a:lnTo>
                  <a:cubicBezTo>
                    <a:pt x="919422" y="8199"/>
                    <a:pt x="969239" y="44964"/>
                    <a:pt x="992602" y="99013"/>
                  </a:cubicBezTo>
                  <a:cubicBezTo>
                    <a:pt x="1019045" y="160190"/>
                    <a:pt x="1006355" y="231407"/>
                    <a:pt x="960446" y="279469"/>
                  </a:cubicBezTo>
                  <a:cubicBezTo>
                    <a:pt x="931374" y="309904"/>
                    <a:pt x="892635" y="327236"/>
                    <a:pt x="852521" y="329701"/>
                  </a:cubicBezTo>
                  <a:cubicBezTo>
                    <a:pt x="828452" y="331180"/>
                    <a:pt x="803889" y="327307"/>
                    <a:pt x="780621" y="317702"/>
                  </a:cubicBezTo>
                  <a:cubicBezTo>
                    <a:pt x="719139" y="292321"/>
                    <a:pt x="678973" y="231969"/>
                    <a:pt x="678973" y="164966"/>
                  </a:cubicBezTo>
                  <a:lnTo>
                    <a:pt x="764553" y="164966"/>
                  </a:lnTo>
                  <a:cubicBezTo>
                    <a:pt x="764553" y="197130"/>
                    <a:pt x="783601" y="226121"/>
                    <a:pt x="812803" y="238402"/>
                  </a:cubicBezTo>
                  <a:cubicBezTo>
                    <a:pt x="842568" y="250920"/>
                    <a:pt x="876829" y="243542"/>
                    <a:pt x="899066" y="219827"/>
                  </a:cubicBezTo>
                  <a:cubicBezTo>
                    <a:pt x="920701" y="196753"/>
                    <a:pt x="926684" y="162744"/>
                    <a:pt x="914259" y="133460"/>
                  </a:cubicBezTo>
                  <a:cubicBezTo>
                    <a:pt x="904750" y="111050"/>
                    <a:pt x="885893" y="94767"/>
                    <a:pt x="863575" y="88428"/>
                  </a:cubicBezTo>
                  <a:lnTo>
                    <a:pt x="853807" y="87216"/>
                  </a:lnTo>
                  <a:lnTo>
                    <a:pt x="2312" y="87216"/>
                  </a:lnTo>
                  <a:lnTo>
                    <a:pt x="0" y="64280"/>
                  </a:lnTo>
                  <a:lnTo>
                    <a:pt x="6467" y="132"/>
                  </a:lnTo>
                  <a:lnTo>
                    <a:pt x="837867" y="132"/>
                  </a:lnTo>
                  <a:cubicBezTo>
                    <a:pt x="837866" y="88"/>
                    <a:pt x="837864" y="44"/>
                    <a:pt x="837863" y="0"/>
                  </a:cubicBezTo>
                  <a:close/>
                </a:path>
              </a:pathLst>
            </a:custGeom>
            <a:solidFill>
              <a:srgbClr val="1C5DAB"/>
            </a:solid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sp>
          <p:nvSpPr>
            <p:cNvPr id="21" name="Freihandform: Form 20">
              <a:extLst>
                <a:ext uri="{FF2B5EF4-FFF2-40B4-BE49-F238E27FC236}">
                  <a16:creationId xmlns:a16="http://schemas.microsoft.com/office/drawing/2014/main" id="{2CAC8D5C-C00A-46BA-8253-678372E1C0FA}"/>
                </a:ext>
              </a:extLst>
            </p:cNvPr>
            <p:cNvSpPr>
              <a:spLocks noChangeAspect="1"/>
            </p:cNvSpPr>
            <p:nvPr/>
          </p:nvSpPr>
          <p:spPr bwMode="auto">
            <a:xfrm>
              <a:off x="4945473" y="5830669"/>
              <a:ext cx="550616" cy="264468"/>
            </a:xfrm>
            <a:custGeom>
              <a:avLst/>
              <a:gdLst>
                <a:gd name="connsiteX0" fmla="*/ 415679 w 550616"/>
                <a:gd name="connsiteY0" fmla="*/ 0 h 264468"/>
                <a:gd name="connsiteX1" fmla="*/ 417933 w 550616"/>
                <a:gd name="connsiteY1" fmla="*/ 106 h 264468"/>
                <a:gd name="connsiteX2" fmla="*/ 431795 w 550616"/>
                <a:gd name="connsiteY2" fmla="*/ 756 h 264468"/>
                <a:gd name="connsiteX3" fmla="*/ 435496 w 550616"/>
                <a:gd name="connsiteY3" fmla="*/ 930 h 264468"/>
                <a:gd name="connsiteX4" fmla="*/ 539686 w 550616"/>
                <a:gd name="connsiteY4" fmla="*/ 79349 h 264468"/>
                <a:gd name="connsiteX5" fmla="*/ 513916 w 550616"/>
                <a:gd name="connsiteY5" fmla="*/ 223967 h 264468"/>
                <a:gd name="connsiteX6" fmla="*/ 427426 w 550616"/>
                <a:gd name="connsiteY6" fmla="*/ 264223 h 264468"/>
                <a:gd name="connsiteX7" fmla="*/ 369805 w 550616"/>
                <a:gd name="connsiteY7" fmla="*/ 254608 h 264468"/>
                <a:gd name="connsiteX8" fmla="*/ 288344 w 550616"/>
                <a:gd name="connsiteY8" fmla="*/ 132205 h 264468"/>
                <a:gd name="connsiteX9" fmla="*/ 356927 w 550616"/>
                <a:gd name="connsiteY9" fmla="*/ 132205 h 264468"/>
                <a:gd name="connsiteX10" fmla="*/ 395596 w 550616"/>
                <a:gd name="connsiteY10" fmla="*/ 191056 h 264468"/>
                <a:gd name="connsiteX11" fmla="*/ 464727 w 550616"/>
                <a:gd name="connsiteY11" fmla="*/ 176170 h 264468"/>
                <a:gd name="connsiteX12" fmla="*/ 476902 w 550616"/>
                <a:gd name="connsiteY12" fmla="*/ 106956 h 264468"/>
                <a:gd name="connsiteX13" fmla="*/ 436285 w 550616"/>
                <a:gd name="connsiteY13" fmla="*/ 70866 h 264468"/>
                <a:gd name="connsiteX14" fmla="*/ 428456 w 550616"/>
                <a:gd name="connsiteY14" fmla="*/ 69895 h 264468"/>
                <a:gd name="connsiteX15" fmla="*/ 7411 w 550616"/>
                <a:gd name="connsiteY15" fmla="*/ 69895 h 264468"/>
                <a:gd name="connsiteX16" fmla="*/ 6854 w 550616"/>
                <a:gd name="connsiteY16" fmla="*/ 68100 h 264468"/>
                <a:gd name="connsiteX17" fmla="*/ 0 w 550616"/>
                <a:gd name="connsiteY17" fmla="*/ 106 h 264468"/>
                <a:gd name="connsiteX18" fmla="*/ 415682 w 550616"/>
                <a:gd name="connsiteY18" fmla="*/ 106 h 264468"/>
                <a:gd name="connsiteX19" fmla="*/ 415679 w 550616"/>
                <a:gd name="connsiteY19" fmla="*/ 0 h 2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616" h="264468">
                  <a:moveTo>
                    <a:pt x="415679" y="0"/>
                  </a:moveTo>
                  <a:lnTo>
                    <a:pt x="417933" y="106"/>
                  </a:lnTo>
                  <a:lnTo>
                    <a:pt x="431795" y="756"/>
                  </a:lnTo>
                  <a:lnTo>
                    <a:pt x="435496" y="930"/>
                  </a:lnTo>
                  <a:cubicBezTo>
                    <a:pt x="481040" y="6571"/>
                    <a:pt x="520964" y="36033"/>
                    <a:pt x="539686" y="79349"/>
                  </a:cubicBezTo>
                  <a:cubicBezTo>
                    <a:pt x="560878" y="128376"/>
                    <a:pt x="550708" y="185450"/>
                    <a:pt x="513916" y="223967"/>
                  </a:cubicBezTo>
                  <a:cubicBezTo>
                    <a:pt x="490619" y="248358"/>
                    <a:pt x="459573" y="262248"/>
                    <a:pt x="427426" y="264223"/>
                  </a:cubicBezTo>
                  <a:cubicBezTo>
                    <a:pt x="408137" y="265409"/>
                    <a:pt x="388451" y="262306"/>
                    <a:pt x="369805" y="254608"/>
                  </a:cubicBezTo>
                  <a:cubicBezTo>
                    <a:pt x="320533" y="234268"/>
                    <a:pt x="288344" y="185901"/>
                    <a:pt x="288344" y="132205"/>
                  </a:cubicBezTo>
                  <a:lnTo>
                    <a:pt x="356927" y="132205"/>
                  </a:lnTo>
                  <a:cubicBezTo>
                    <a:pt x="356927" y="157981"/>
                    <a:pt x="372192" y="181214"/>
                    <a:pt x="395596" y="191056"/>
                  </a:cubicBezTo>
                  <a:cubicBezTo>
                    <a:pt x="419450" y="201088"/>
                    <a:pt x="446907" y="195175"/>
                    <a:pt x="464727" y="176170"/>
                  </a:cubicBezTo>
                  <a:cubicBezTo>
                    <a:pt x="482065" y="157678"/>
                    <a:pt x="486860" y="130423"/>
                    <a:pt x="476902" y="106956"/>
                  </a:cubicBezTo>
                  <a:cubicBezTo>
                    <a:pt x="469282" y="88996"/>
                    <a:pt x="454169" y="75946"/>
                    <a:pt x="436285" y="70866"/>
                  </a:cubicBezTo>
                  <a:lnTo>
                    <a:pt x="428456" y="69895"/>
                  </a:lnTo>
                  <a:lnTo>
                    <a:pt x="7411" y="69895"/>
                  </a:lnTo>
                  <a:lnTo>
                    <a:pt x="6854" y="68100"/>
                  </a:lnTo>
                  <a:lnTo>
                    <a:pt x="0" y="106"/>
                  </a:lnTo>
                  <a:lnTo>
                    <a:pt x="415682" y="106"/>
                  </a:lnTo>
                  <a:cubicBezTo>
                    <a:pt x="415681" y="71"/>
                    <a:pt x="415679" y="35"/>
                    <a:pt x="415679" y="0"/>
                  </a:cubicBezTo>
                  <a:close/>
                </a:path>
              </a:pathLst>
            </a:custGeom>
            <a:solidFill>
              <a:srgbClr val="1C5DAB"/>
            </a:solid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endParaRPr>
            </a:p>
          </p:txBody>
        </p:sp>
      </p:grpSp>
      <p:grpSp>
        <p:nvGrpSpPr>
          <p:cNvPr id="22" name="Gruppieren 21">
            <a:extLst>
              <a:ext uri="{FF2B5EF4-FFF2-40B4-BE49-F238E27FC236}">
                <a16:creationId xmlns:a16="http://schemas.microsoft.com/office/drawing/2014/main" id="{7B3229FE-75A3-491C-B5D9-18BFFC0683EC}"/>
              </a:ext>
            </a:extLst>
          </p:cNvPr>
          <p:cNvGrpSpPr>
            <a:grpSpLocks noChangeAspect="1"/>
          </p:cNvGrpSpPr>
          <p:nvPr/>
        </p:nvGrpSpPr>
        <p:grpSpPr>
          <a:xfrm>
            <a:off x="-3314169" y="890408"/>
            <a:ext cx="554542" cy="540000"/>
            <a:chOff x="4297065" y="5121621"/>
            <a:chExt cx="972000" cy="972000"/>
          </a:xfrm>
        </p:grpSpPr>
        <p:sp>
          <p:nvSpPr>
            <p:cNvPr id="23" name="Ellipse 9">
              <a:extLst>
                <a:ext uri="{FF2B5EF4-FFF2-40B4-BE49-F238E27FC236}">
                  <a16:creationId xmlns:a16="http://schemas.microsoft.com/office/drawing/2014/main" id="{31248405-4B5C-4285-BF74-1143F231E13E}"/>
                </a:ext>
              </a:extLst>
            </p:cNvPr>
            <p:cNvSpPr>
              <a:spLocks noChangeAspect="1"/>
            </p:cNvSpPr>
            <p:nvPr/>
          </p:nvSpPr>
          <p:spPr bwMode="auto">
            <a:xfrm>
              <a:off x="4297065" y="5121621"/>
              <a:ext cx="972000" cy="972000"/>
            </a:xfrm>
            <a:prstGeom prst="ellipse">
              <a:avLst/>
            </a:prstGeom>
            <a:solidFill>
              <a:schemeClr val="bg1"/>
            </a:solidFill>
            <a:ln w="25400" cap="flat" cmpd="sng" algn="ctr">
              <a:solidFill>
                <a:srgbClr val="B2D234"/>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pic>
          <p:nvPicPr>
            <p:cNvPr id="24" name="Grafik 23" descr="Laubbaum">
              <a:extLst>
                <a:ext uri="{FF2B5EF4-FFF2-40B4-BE49-F238E27FC236}">
                  <a16:creationId xmlns:a16="http://schemas.microsoft.com/office/drawing/2014/main" id="{7D25A765-E952-4C4F-8E47-224536C74BD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auto">
            <a:xfrm>
              <a:off x="4441065" y="5265621"/>
              <a:ext cx="684000" cy="684000"/>
            </a:xfrm>
            <a:prstGeom prst="rect">
              <a:avLst/>
            </a:prstGeom>
          </p:spPr>
        </p:pic>
      </p:grpSp>
      <p:grpSp>
        <p:nvGrpSpPr>
          <p:cNvPr id="157" name="Gruppieren 156">
            <a:extLst>
              <a:ext uri="{FF2B5EF4-FFF2-40B4-BE49-F238E27FC236}">
                <a16:creationId xmlns:a16="http://schemas.microsoft.com/office/drawing/2014/main" id="{D203B5F2-633F-46BD-8819-A7E65F95FBC2}"/>
              </a:ext>
            </a:extLst>
          </p:cNvPr>
          <p:cNvGrpSpPr>
            <a:grpSpLocks noChangeAspect="1"/>
          </p:cNvGrpSpPr>
          <p:nvPr/>
        </p:nvGrpSpPr>
        <p:grpSpPr>
          <a:xfrm>
            <a:off x="10339783" y="-3325637"/>
            <a:ext cx="618505" cy="602288"/>
            <a:chOff x="5965205" y="3933144"/>
            <a:chExt cx="986902" cy="986902"/>
          </a:xfrm>
        </p:grpSpPr>
        <p:sp>
          <p:nvSpPr>
            <p:cNvPr id="158" name="Ellipse 9">
              <a:extLst>
                <a:ext uri="{FF2B5EF4-FFF2-40B4-BE49-F238E27FC236}">
                  <a16:creationId xmlns:a16="http://schemas.microsoft.com/office/drawing/2014/main" id="{F1D3249B-F7AA-4824-AD3C-CBC442886E8A}"/>
                </a:ext>
              </a:extLst>
            </p:cNvPr>
            <p:cNvSpPr>
              <a:spLocks noChangeAspect="1"/>
            </p:cNvSpPr>
            <p:nvPr/>
          </p:nvSpPr>
          <p:spPr bwMode="auto">
            <a:xfrm>
              <a:off x="5965205" y="3933144"/>
              <a:ext cx="986902" cy="986902"/>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pic>
          <p:nvPicPr>
            <p:cNvPr id="159" name="Grafik 158" descr="Auto">
              <a:extLst>
                <a:ext uri="{FF2B5EF4-FFF2-40B4-BE49-F238E27FC236}">
                  <a16:creationId xmlns:a16="http://schemas.microsoft.com/office/drawing/2014/main" id="{25120174-2CC0-42AF-B9D8-BE20C086C99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bwMode="auto">
            <a:xfrm>
              <a:off x="6001456" y="3969395"/>
              <a:ext cx="914400" cy="914400"/>
            </a:xfrm>
            <a:prstGeom prst="rect">
              <a:avLst/>
            </a:prstGeom>
          </p:spPr>
        </p:pic>
      </p:grpSp>
      <p:sp>
        <p:nvSpPr>
          <p:cNvPr id="160" name="Ellipse 159">
            <a:extLst>
              <a:ext uri="{FF2B5EF4-FFF2-40B4-BE49-F238E27FC236}">
                <a16:creationId xmlns:a16="http://schemas.microsoft.com/office/drawing/2014/main" id="{2F4FFB89-2821-44D1-A731-621640F86F23}"/>
              </a:ext>
            </a:extLst>
          </p:cNvPr>
          <p:cNvSpPr>
            <a:spLocks noChangeAspect="1"/>
          </p:cNvSpPr>
          <p:nvPr/>
        </p:nvSpPr>
        <p:spPr bwMode="auto">
          <a:xfrm>
            <a:off x="6297014" y="8288424"/>
            <a:ext cx="834982" cy="813089"/>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rmAutofit/>
          </a:bodyPr>
          <a:lstStyle/>
          <a:p>
            <a:pPr algn="ctr"/>
            <a:r>
              <a:rPr lang="de-DE" dirty="0">
                <a:solidFill>
                  <a:prstClr val="white"/>
                </a:solidFill>
                <a:cs typeface="Arial"/>
              </a:rPr>
              <a:t>-(</a:t>
            </a:r>
            <a:r>
              <a:rPr lang="de-DE">
                <a:solidFill>
                  <a:prstClr val="white"/>
                </a:solidFill>
                <a:cs typeface="Arial"/>
              </a:rPr>
              <a:t>CH2)-</a:t>
            </a:r>
            <a:endParaRPr lang="en-US" dirty="0">
              <a:solidFill>
                <a:prstClr val="white"/>
              </a:solidFill>
              <a:cs typeface="Arial"/>
            </a:endParaRPr>
          </a:p>
        </p:txBody>
      </p:sp>
      <p:grpSp>
        <p:nvGrpSpPr>
          <p:cNvPr id="161" name="Gruppieren 160">
            <a:extLst>
              <a:ext uri="{FF2B5EF4-FFF2-40B4-BE49-F238E27FC236}">
                <a16:creationId xmlns:a16="http://schemas.microsoft.com/office/drawing/2014/main" id="{7BF760C4-9851-4028-B1DF-9D70F828C699}"/>
              </a:ext>
            </a:extLst>
          </p:cNvPr>
          <p:cNvGrpSpPr>
            <a:grpSpLocks noChangeAspect="1"/>
          </p:cNvGrpSpPr>
          <p:nvPr/>
        </p:nvGrpSpPr>
        <p:grpSpPr>
          <a:xfrm>
            <a:off x="3936559" y="-2004429"/>
            <a:ext cx="834982" cy="813089"/>
            <a:chOff x="943066" y="4523628"/>
            <a:chExt cx="720000" cy="720000"/>
          </a:xfrm>
        </p:grpSpPr>
        <p:sp>
          <p:nvSpPr>
            <p:cNvPr id="162" name="Ellipse 161">
              <a:extLst>
                <a:ext uri="{FF2B5EF4-FFF2-40B4-BE49-F238E27FC236}">
                  <a16:creationId xmlns:a16="http://schemas.microsoft.com/office/drawing/2014/main" id="{D53385B0-1AAB-41D4-9D19-F03C195FDC94}"/>
                </a:ext>
              </a:extLst>
            </p:cNvPr>
            <p:cNvSpPr/>
            <p:nvPr/>
          </p:nvSpPr>
          <p:spPr>
            <a:xfrm>
              <a:off x="943066" y="4523628"/>
              <a:ext cx="720000" cy="720000"/>
            </a:xfrm>
            <a:prstGeom prst="ellipse">
              <a:avLst/>
            </a:prstGeom>
            <a:solidFill>
              <a:srgbClr val="00AAA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prstClr val="white"/>
                  </a:solidFill>
                  <a:effectLst/>
                  <a:uLnTx/>
                  <a:uFillTx/>
                  <a:cs typeface="Arial"/>
                </a:rPr>
                <a:t>NH</a:t>
              </a:r>
              <a:r>
                <a:rPr kumimoji="0" lang="de-DE" sz="2000" b="0" i="0" u="none" strike="noStrike" kern="0" cap="none" spc="0" normalizeH="0" baseline="-25000" noProof="0" dirty="0">
                  <a:ln>
                    <a:noFill/>
                  </a:ln>
                  <a:solidFill>
                    <a:prstClr val="white"/>
                  </a:solidFill>
                  <a:effectLst/>
                  <a:uLnTx/>
                  <a:uFillTx/>
                  <a:cs typeface="Arial"/>
                </a:rPr>
                <a:t>3</a:t>
              </a:r>
              <a:endParaRPr kumimoji="0" lang="en-US" sz="2000" b="0" i="0" u="none" strike="noStrike" kern="0" cap="none" spc="0" normalizeH="0" baseline="0" noProof="0" dirty="0">
                <a:ln>
                  <a:noFill/>
                </a:ln>
                <a:solidFill>
                  <a:prstClr val="white"/>
                </a:solidFill>
                <a:effectLst/>
                <a:uLnTx/>
                <a:uFillTx/>
                <a:cs typeface="Arial"/>
              </a:endParaRPr>
            </a:p>
          </p:txBody>
        </p:sp>
        <p:sp>
          <p:nvSpPr>
            <p:cNvPr id="163" name="Ellipse 162">
              <a:extLst>
                <a:ext uri="{FF2B5EF4-FFF2-40B4-BE49-F238E27FC236}">
                  <a16:creationId xmlns:a16="http://schemas.microsoft.com/office/drawing/2014/main" id="{905EE4B3-05F5-4AA7-8C95-BD2B00DEBE2E}"/>
                </a:ext>
              </a:extLst>
            </p:cNvPr>
            <p:cNvSpPr>
              <a:spLocks noChangeAspect="1"/>
            </p:cNvSpPr>
            <p:nvPr/>
          </p:nvSpPr>
          <p:spPr>
            <a:xfrm>
              <a:off x="943066" y="4523628"/>
              <a:ext cx="720000" cy="720000"/>
            </a:xfrm>
            <a:prstGeom prst="ellipse">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cs typeface="Arial"/>
              </a:endParaRPr>
            </a:p>
          </p:txBody>
        </p:sp>
      </p:grpSp>
      <p:sp>
        <p:nvSpPr>
          <p:cNvPr id="164" name="Ellipse 163">
            <a:extLst>
              <a:ext uri="{FF2B5EF4-FFF2-40B4-BE49-F238E27FC236}">
                <a16:creationId xmlns:a16="http://schemas.microsoft.com/office/drawing/2014/main" id="{C4F3D0E3-EFF0-41BB-B5B2-F001CC9FD86F}"/>
              </a:ext>
            </a:extLst>
          </p:cNvPr>
          <p:cNvSpPr>
            <a:spLocks noChangeAspect="1"/>
          </p:cNvSpPr>
          <p:nvPr/>
        </p:nvSpPr>
        <p:spPr bwMode="auto">
          <a:xfrm>
            <a:off x="7542947" y="-3057546"/>
            <a:ext cx="834982" cy="813089"/>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rmAutofit/>
          </a:bodyPr>
          <a:lstStyle/>
          <a:p>
            <a:pPr algn="ctr"/>
            <a:r>
              <a:rPr lang="de-DE" dirty="0">
                <a:solidFill>
                  <a:prstClr val="white"/>
                </a:solidFill>
                <a:cs typeface="Arial"/>
              </a:rPr>
              <a:t>CH</a:t>
            </a:r>
            <a:r>
              <a:rPr lang="de-DE" baseline="-25000" dirty="0">
                <a:solidFill>
                  <a:prstClr val="white"/>
                </a:solidFill>
                <a:cs typeface="Arial"/>
              </a:rPr>
              <a:t>3</a:t>
            </a:r>
            <a:r>
              <a:rPr lang="de-DE" dirty="0">
                <a:solidFill>
                  <a:prstClr val="white"/>
                </a:solidFill>
                <a:cs typeface="Arial"/>
              </a:rPr>
              <a:t>OH</a:t>
            </a:r>
            <a:endParaRPr lang="en-US" dirty="0">
              <a:solidFill>
                <a:prstClr val="white"/>
              </a:solidFill>
              <a:cs typeface="Arial"/>
            </a:endParaRPr>
          </a:p>
        </p:txBody>
      </p:sp>
      <p:grpSp>
        <p:nvGrpSpPr>
          <p:cNvPr id="165" name="Gruppieren 164">
            <a:extLst>
              <a:ext uri="{FF2B5EF4-FFF2-40B4-BE49-F238E27FC236}">
                <a16:creationId xmlns:a16="http://schemas.microsoft.com/office/drawing/2014/main" id="{A9818128-5BF3-42B6-896B-89D4902CF6DB}"/>
              </a:ext>
            </a:extLst>
          </p:cNvPr>
          <p:cNvGrpSpPr>
            <a:grpSpLocks noChangeAspect="1"/>
          </p:cNvGrpSpPr>
          <p:nvPr/>
        </p:nvGrpSpPr>
        <p:grpSpPr>
          <a:xfrm>
            <a:off x="15427769" y="8747192"/>
            <a:ext cx="622317" cy="602288"/>
            <a:chOff x="8765542" y="4543110"/>
            <a:chExt cx="955081" cy="949230"/>
          </a:xfrm>
        </p:grpSpPr>
        <p:sp>
          <p:nvSpPr>
            <p:cNvPr id="166" name="Ellipse 165">
              <a:extLst>
                <a:ext uri="{FF2B5EF4-FFF2-40B4-BE49-F238E27FC236}">
                  <a16:creationId xmlns:a16="http://schemas.microsoft.com/office/drawing/2014/main" id="{47780BE0-AF4D-4031-ADFD-D35E3F24CCD4}"/>
                </a:ext>
              </a:extLst>
            </p:cNvPr>
            <p:cNvSpPr/>
            <p:nvPr/>
          </p:nvSpPr>
          <p:spPr bwMode="auto">
            <a:xfrm>
              <a:off x="8765542" y="4585725"/>
              <a:ext cx="864000" cy="864000"/>
            </a:xfrm>
            <a:prstGeom prst="ellipse">
              <a:avLst/>
            </a:prstGeom>
            <a:solidFill>
              <a:srgbClr val="B2D23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cs typeface="Arial"/>
              </a:endParaRPr>
            </a:p>
          </p:txBody>
        </p:sp>
        <p:pic>
          <p:nvPicPr>
            <p:cNvPr id="167" name="Picture 7" descr="5,484 Polymer Illustrations &amp;amp; Clip Art - iStock">
              <a:extLst>
                <a:ext uri="{FF2B5EF4-FFF2-40B4-BE49-F238E27FC236}">
                  <a16:creationId xmlns:a16="http://schemas.microsoft.com/office/drawing/2014/main" id="{C42D4B85-537D-4BEA-8908-DE386748874A}"/>
                </a:ext>
              </a:extLst>
            </p:cNvPr>
            <p:cNvPicPr>
              <a:picLocks noChangeAspect="1" noChangeArrowheads="1"/>
            </p:cNvPicPr>
            <p:nvPr/>
          </p:nvPicPr>
          <p:blipFill>
            <a:blip r:embed="rId1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771393" y="4543110"/>
              <a:ext cx="949230" cy="949230"/>
            </a:xfrm>
            <a:prstGeom prst="rect">
              <a:avLst/>
            </a:prstGeom>
            <a:noFill/>
            <a:extLst>
              <a:ext uri="{909E8E84-426E-40DD-AFC4-6F175D3DCCD1}">
                <a14:hiddenFill xmlns:a14="http://schemas.microsoft.com/office/drawing/2010/main">
                  <a:solidFill>
                    <a:srgbClr val="FFFFFF"/>
                  </a:solidFill>
                </a14:hiddenFill>
              </a:ext>
            </a:extLst>
          </p:spPr>
        </p:pic>
      </p:grpSp>
      <p:sp>
        <p:nvSpPr>
          <p:cNvPr id="168" name="Ellipse 9">
            <a:extLst>
              <a:ext uri="{FF2B5EF4-FFF2-40B4-BE49-F238E27FC236}">
                <a16:creationId xmlns:a16="http://schemas.microsoft.com/office/drawing/2014/main" id="{078A8EF3-64DE-4F39-BCCB-E5AD706D2C62}"/>
              </a:ext>
            </a:extLst>
          </p:cNvPr>
          <p:cNvSpPr>
            <a:spLocks noChangeAspect="1"/>
          </p:cNvSpPr>
          <p:nvPr/>
        </p:nvSpPr>
        <p:spPr bwMode="auto">
          <a:xfrm>
            <a:off x="3220029" y="7615958"/>
            <a:ext cx="618505" cy="602288"/>
          </a:xfrm>
          <a:prstGeom prst="ellipse">
            <a:avLst/>
          </a:prstGeom>
          <a:solidFill>
            <a:schemeClr val="bg1"/>
          </a:solidFill>
          <a:ln w="25400" cap="flat" cmpd="sng" algn="ctr">
            <a:solidFill>
              <a:srgbClr val="1C5DAB"/>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C5DAB"/>
                </a:solidFill>
                <a:effectLst/>
                <a:uLnTx/>
                <a:uFillTx/>
                <a:ea typeface="+mn-ea"/>
                <a:cs typeface="Arial"/>
              </a:rPr>
              <a:t>e</a:t>
            </a:r>
            <a:r>
              <a:rPr kumimoji="0" lang="en-US" sz="2400" b="0" i="0" u="none" strike="noStrike" kern="0" cap="none" spc="0" normalizeH="0" baseline="30000" noProof="0" dirty="0">
                <a:ln>
                  <a:noFill/>
                </a:ln>
                <a:solidFill>
                  <a:srgbClr val="1C5DAB"/>
                </a:solidFill>
                <a:effectLst/>
                <a:uLnTx/>
                <a:uFillTx/>
                <a:cs typeface="Arial"/>
              </a:rPr>
              <a:t>-</a:t>
            </a:r>
            <a:endParaRPr kumimoji="0" sz="1400" b="0" i="0" u="none" strike="noStrike" kern="0" cap="none" spc="0" normalizeH="0" baseline="0" noProof="0" dirty="0">
              <a:ln>
                <a:noFill/>
              </a:ln>
              <a:solidFill>
                <a:srgbClr val="1C5DAB"/>
              </a:solidFill>
              <a:effectLst/>
              <a:uLnTx/>
              <a:uFillTx/>
              <a:cs typeface="Arial"/>
            </a:endParaRPr>
          </a:p>
        </p:txBody>
      </p:sp>
      <p:sp>
        <p:nvSpPr>
          <p:cNvPr id="169" name="Ellipse 22">
            <a:extLst>
              <a:ext uri="{FF2B5EF4-FFF2-40B4-BE49-F238E27FC236}">
                <a16:creationId xmlns:a16="http://schemas.microsoft.com/office/drawing/2014/main" id="{F09E5C60-AA23-4BE0-AE16-6D30585A705F}"/>
              </a:ext>
            </a:extLst>
          </p:cNvPr>
          <p:cNvSpPr>
            <a:spLocks noChangeAspect="1"/>
          </p:cNvSpPr>
          <p:nvPr/>
        </p:nvSpPr>
        <p:spPr bwMode="auto">
          <a:xfrm>
            <a:off x="893842" y="8033391"/>
            <a:ext cx="618505" cy="602288"/>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666A"/>
                </a:solidFill>
                <a:effectLst/>
                <a:uLnTx/>
                <a:uFillTx/>
                <a:ea typeface="+mn-ea"/>
                <a:cs typeface="Arial"/>
              </a:rPr>
              <a:t>H</a:t>
            </a:r>
            <a:r>
              <a:rPr kumimoji="0" lang="en-US" sz="1600" b="0" i="0" u="none" strike="noStrike" kern="0" cap="none" spc="0" normalizeH="0" baseline="-25000" noProof="0" dirty="0">
                <a:ln>
                  <a:noFill/>
                </a:ln>
                <a:solidFill>
                  <a:srgbClr val="00666A"/>
                </a:solidFill>
                <a:effectLst/>
                <a:uLnTx/>
                <a:uFillTx/>
                <a:ea typeface="+mn-ea"/>
                <a:cs typeface="Arial"/>
              </a:rPr>
              <a:t>2</a:t>
            </a:r>
            <a:endParaRPr kumimoji="0" lang="en-US" sz="1600" b="0" i="0" u="none" strike="noStrike" kern="0" cap="none" spc="0" normalizeH="0" baseline="0" noProof="0" dirty="0">
              <a:ln>
                <a:noFill/>
              </a:ln>
              <a:solidFill>
                <a:srgbClr val="00666A"/>
              </a:solidFill>
              <a:effectLst/>
              <a:uLnTx/>
              <a:uFillTx/>
              <a:ea typeface="+mn-ea"/>
              <a:cs typeface="Arial"/>
            </a:endParaRPr>
          </a:p>
        </p:txBody>
      </p:sp>
      <p:grpSp>
        <p:nvGrpSpPr>
          <p:cNvPr id="170" name="Gruppieren 169">
            <a:extLst>
              <a:ext uri="{FF2B5EF4-FFF2-40B4-BE49-F238E27FC236}">
                <a16:creationId xmlns:a16="http://schemas.microsoft.com/office/drawing/2014/main" id="{E6C27B37-BA29-4F9F-96EE-6264B36C757C}"/>
              </a:ext>
            </a:extLst>
          </p:cNvPr>
          <p:cNvGrpSpPr>
            <a:grpSpLocks noChangeAspect="1"/>
          </p:cNvGrpSpPr>
          <p:nvPr/>
        </p:nvGrpSpPr>
        <p:grpSpPr>
          <a:xfrm>
            <a:off x="-1244861" y="-2069476"/>
            <a:ext cx="742206" cy="722746"/>
            <a:chOff x="943066" y="4523628"/>
            <a:chExt cx="720000" cy="720000"/>
          </a:xfrm>
        </p:grpSpPr>
        <p:sp>
          <p:nvSpPr>
            <p:cNvPr id="171" name="Ellipse 170">
              <a:extLst>
                <a:ext uri="{FF2B5EF4-FFF2-40B4-BE49-F238E27FC236}">
                  <a16:creationId xmlns:a16="http://schemas.microsoft.com/office/drawing/2014/main" id="{55A444FC-901C-4A30-BC81-6CED45AA5330}"/>
                </a:ext>
              </a:extLst>
            </p:cNvPr>
            <p:cNvSpPr/>
            <p:nvPr/>
          </p:nvSpPr>
          <p:spPr>
            <a:xfrm>
              <a:off x="943066" y="4523628"/>
              <a:ext cx="720000" cy="720000"/>
            </a:xfrm>
            <a:prstGeom prst="ellipse">
              <a:avLst/>
            </a:prstGeom>
            <a:solidFill>
              <a:srgbClr val="00AAA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prstClr val="white"/>
                  </a:solidFill>
                  <a:effectLst/>
                  <a:uLnTx/>
                  <a:uFillTx/>
                  <a:cs typeface="Arial"/>
                </a:rPr>
                <a:t>N</a:t>
              </a:r>
              <a:r>
                <a:rPr kumimoji="0" lang="de-DE" sz="2000" b="0" i="0" u="none" strike="noStrike" kern="0" cap="none" spc="0" normalizeH="0" baseline="-25000" noProof="0" dirty="0">
                  <a:ln>
                    <a:noFill/>
                  </a:ln>
                  <a:solidFill>
                    <a:prstClr val="white"/>
                  </a:solidFill>
                  <a:effectLst/>
                  <a:uLnTx/>
                  <a:uFillTx/>
                  <a:cs typeface="Arial"/>
                </a:rPr>
                <a:t>2</a:t>
              </a:r>
              <a:endParaRPr kumimoji="0" lang="en-US" sz="2000" b="0" i="0" u="none" strike="noStrike" kern="0" cap="none" spc="0" normalizeH="0" baseline="0" noProof="0" dirty="0">
                <a:ln>
                  <a:noFill/>
                </a:ln>
                <a:solidFill>
                  <a:prstClr val="white"/>
                </a:solidFill>
                <a:effectLst/>
                <a:uLnTx/>
                <a:uFillTx/>
                <a:cs typeface="Arial"/>
              </a:endParaRPr>
            </a:p>
          </p:txBody>
        </p:sp>
        <p:sp>
          <p:nvSpPr>
            <p:cNvPr id="172" name="Ellipse 171">
              <a:extLst>
                <a:ext uri="{FF2B5EF4-FFF2-40B4-BE49-F238E27FC236}">
                  <a16:creationId xmlns:a16="http://schemas.microsoft.com/office/drawing/2014/main" id="{2D6B9964-733E-4BBA-85DE-A1842EA5F4E2}"/>
                </a:ext>
              </a:extLst>
            </p:cNvPr>
            <p:cNvSpPr>
              <a:spLocks noChangeAspect="1"/>
            </p:cNvSpPr>
            <p:nvPr/>
          </p:nvSpPr>
          <p:spPr>
            <a:xfrm>
              <a:off x="943066" y="4523628"/>
              <a:ext cx="720000" cy="7200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cs typeface="Arial"/>
              </a:endParaRPr>
            </a:p>
          </p:txBody>
        </p:sp>
      </p:grpSp>
      <p:sp>
        <p:nvSpPr>
          <p:cNvPr id="173" name="Ellipse 22">
            <a:extLst>
              <a:ext uri="{FF2B5EF4-FFF2-40B4-BE49-F238E27FC236}">
                <a16:creationId xmlns:a16="http://schemas.microsoft.com/office/drawing/2014/main" id="{DDE9D57D-A328-4E5A-BEE4-5262CA725D9A}"/>
              </a:ext>
            </a:extLst>
          </p:cNvPr>
          <p:cNvSpPr>
            <a:spLocks noChangeAspect="1"/>
          </p:cNvSpPr>
          <p:nvPr/>
        </p:nvSpPr>
        <p:spPr bwMode="auto">
          <a:xfrm>
            <a:off x="-1124990" y="4650937"/>
            <a:ext cx="618505" cy="602288"/>
          </a:xfrm>
          <a:prstGeom prst="ellipse">
            <a:avLst/>
          </a:prstGeom>
          <a:solidFill>
            <a:schemeClr val="bg1"/>
          </a:solidFill>
          <a:ln w="25400" cap="flat" cmpd="sng" algn="ctr">
            <a:solidFill>
              <a:schemeClr val="bg1">
                <a:lumMod val="75000"/>
              </a:schemeClr>
            </a:solidFill>
            <a:prstDash val="solid"/>
          </a:ln>
        </p:spPr>
        <p:txBody>
          <a:bodyPr wrap="none"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r>
              <a:rPr lang="en-US" sz="1600" dirty="0">
                <a:solidFill>
                  <a:schemeClr val="bg1">
                    <a:lumMod val="75000"/>
                  </a:schemeClr>
                </a:solidFill>
                <a:cs typeface="Arial"/>
              </a:rPr>
              <a:t>CO</a:t>
            </a:r>
            <a:r>
              <a:rPr kumimoji="0" lang="en-US" sz="1600" b="0" i="0" u="none" strike="noStrike" kern="0" cap="none" spc="0" normalizeH="0" baseline="-25000" noProof="0" dirty="0">
                <a:ln>
                  <a:noFill/>
                </a:ln>
                <a:solidFill>
                  <a:schemeClr val="bg1">
                    <a:lumMod val="75000"/>
                  </a:schemeClr>
                </a:solidFill>
                <a:effectLst/>
                <a:uLnTx/>
                <a:uFillTx/>
                <a:ea typeface="+mn-ea"/>
                <a:cs typeface="Arial"/>
              </a:rPr>
              <a:t>2</a:t>
            </a:r>
            <a:endParaRPr kumimoji="0" lang="en-US" sz="1600" b="0" i="0" u="none" strike="noStrike" kern="0" cap="none" spc="0" normalizeH="0" baseline="0" noProof="0" dirty="0">
              <a:ln>
                <a:noFill/>
              </a:ln>
              <a:solidFill>
                <a:schemeClr val="bg1">
                  <a:lumMod val="75000"/>
                </a:schemeClr>
              </a:solidFill>
              <a:effectLst/>
              <a:uLnTx/>
              <a:uFillTx/>
              <a:ea typeface="+mn-ea"/>
              <a:cs typeface="Arial"/>
            </a:endParaRPr>
          </a:p>
        </p:txBody>
      </p:sp>
      <p:grpSp>
        <p:nvGrpSpPr>
          <p:cNvPr id="174" name="Gruppieren 173">
            <a:extLst>
              <a:ext uri="{FF2B5EF4-FFF2-40B4-BE49-F238E27FC236}">
                <a16:creationId xmlns:a16="http://schemas.microsoft.com/office/drawing/2014/main" id="{E82133FE-59A9-4AF3-BE6B-C5C4D10D451A}"/>
              </a:ext>
            </a:extLst>
          </p:cNvPr>
          <p:cNvGrpSpPr/>
          <p:nvPr/>
        </p:nvGrpSpPr>
        <p:grpSpPr>
          <a:xfrm>
            <a:off x="-3201433" y="4635337"/>
            <a:ext cx="834982" cy="813089"/>
            <a:chOff x="3007884" y="3933821"/>
            <a:chExt cx="972000" cy="972000"/>
          </a:xfrm>
        </p:grpSpPr>
        <p:sp>
          <p:nvSpPr>
            <p:cNvPr id="175" name="Ellipse 174">
              <a:extLst>
                <a:ext uri="{FF2B5EF4-FFF2-40B4-BE49-F238E27FC236}">
                  <a16:creationId xmlns:a16="http://schemas.microsoft.com/office/drawing/2014/main" id="{E77C1764-2F9E-4E7B-864A-5140A524B326}"/>
                </a:ext>
              </a:extLst>
            </p:cNvPr>
            <p:cNvSpPr>
              <a:spLocks noChangeAspect="1"/>
            </p:cNvSpPr>
            <p:nvPr/>
          </p:nvSpPr>
          <p:spPr bwMode="auto">
            <a:xfrm>
              <a:off x="3007884" y="3933821"/>
              <a:ext cx="972000" cy="972000"/>
            </a:xfrm>
            <a:prstGeom prst="ellipse">
              <a:avLst/>
            </a:prstGeom>
            <a:solidFill>
              <a:schemeClr val="bg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rmAutofit/>
            </a:bodyPr>
            <a:lstStyle/>
            <a:p>
              <a:pPr algn="ctr"/>
              <a:endParaRPr lang="en-US" dirty="0">
                <a:solidFill>
                  <a:prstClr val="white"/>
                </a:solidFill>
                <a:cs typeface="Arial"/>
              </a:endParaRPr>
            </a:p>
          </p:txBody>
        </p:sp>
        <p:pic>
          <p:nvPicPr>
            <p:cNvPr id="176" name="Grafik 175" descr="Abfall">
              <a:extLst>
                <a:ext uri="{FF2B5EF4-FFF2-40B4-BE49-F238E27FC236}">
                  <a16:creationId xmlns:a16="http://schemas.microsoft.com/office/drawing/2014/main" id="{F2EC590B-B76E-4890-9F7B-3D5666B9324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bwMode="auto">
            <a:xfrm>
              <a:off x="3188453" y="4114390"/>
              <a:ext cx="610862" cy="610862"/>
            </a:xfrm>
            <a:prstGeom prst="rect">
              <a:avLst/>
            </a:prstGeom>
          </p:spPr>
        </p:pic>
      </p:grpSp>
      <p:grpSp>
        <p:nvGrpSpPr>
          <p:cNvPr id="177" name="Gruppieren 176">
            <a:extLst>
              <a:ext uri="{FF2B5EF4-FFF2-40B4-BE49-F238E27FC236}">
                <a16:creationId xmlns:a16="http://schemas.microsoft.com/office/drawing/2014/main" id="{F10249F6-69A7-43AD-A94F-8B5CE28622C3}"/>
              </a:ext>
            </a:extLst>
          </p:cNvPr>
          <p:cNvGrpSpPr>
            <a:grpSpLocks noChangeAspect="1"/>
          </p:cNvGrpSpPr>
          <p:nvPr/>
        </p:nvGrpSpPr>
        <p:grpSpPr>
          <a:xfrm>
            <a:off x="6096000" y="-2558916"/>
            <a:ext cx="618505" cy="602288"/>
            <a:chOff x="2963420" y="4424628"/>
            <a:chExt cx="972000" cy="972000"/>
          </a:xfrm>
        </p:grpSpPr>
        <p:sp>
          <p:nvSpPr>
            <p:cNvPr id="178" name="Ellipse 9">
              <a:extLst>
                <a:ext uri="{FF2B5EF4-FFF2-40B4-BE49-F238E27FC236}">
                  <a16:creationId xmlns:a16="http://schemas.microsoft.com/office/drawing/2014/main" id="{8C2F8997-1F67-41FD-8BDE-C832351A492D}"/>
                </a:ext>
              </a:extLst>
            </p:cNvPr>
            <p:cNvSpPr>
              <a:spLocks noChangeAspect="1"/>
            </p:cNvSpPr>
            <p:nvPr/>
          </p:nvSpPr>
          <p:spPr bwMode="auto">
            <a:xfrm>
              <a:off x="2963420" y="4424628"/>
              <a:ext cx="972000" cy="972000"/>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sp>
          <p:nvSpPr>
            <p:cNvPr id="179" name="Freihandform: Form 178">
              <a:extLst>
                <a:ext uri="{FF2B5EF4-FFF2-40B4-BE49-F238E27FC236}">
                  <a16:creationId xmlns:a16="http://schemas.microsoft.com/office/drawing/2014/main" id="{3341BAC9-401C-4D32-B316-6476C9DE4BD0}"/>
                </a:ext>
              </a:extLst>
            </p:cNvPr>
            <p:cNvSpPr>
              <a:spLocks noChangeAspect="1"/>
            </p:cNvSpPr>
            <p:nvPr/>
          </p:nvSpPr>
          <p:spPr bwMode="auto">
            <a:xfrm>
              <a:off x="3093924" y="4651480"/>
              <a:ext cx="663860" cy="473954"/>
            </a:xfrm>
            <a:custGeom>
              <a:avLst/>
              <a:gdLst>
                <a:gd name="connsiteX0" fmla="*/ 715380 w 2660640"/>
                <a:gd name="connsiteY0" fmla="*/ 0 h 1899525"/>
                <a:gd name="connsiteX1" fmla="*/ 1699879 w 2660640"/>
                <a:gd name="connsiteY1" fmla="*/ 0 h 1899525"/>
                <a:gd name="connsiteX2" fmla="*/ 1699879 w 2660640"/>
                <a:gd name="connsiteY2" fmla="*/ 145928 h 1899525"/>
                <a:gd name="connsiteX3" fmla="*/ 1407255 w 2660640"/>
                <a:gd name="connsiteY3" fmla="*/ 145928 h 1899525"/>
                <a:gd name="connsiteX4" fmla="*/ 1407255 w 2660640"/>
                <a:gd name="connsiteY4" fmla="*/ 296300 h 1899525"/>
                <a:gd name="connsiteX5" fmla="*/ 1825337 w 2660640"/>
                <a:gd name="connsiteY5" fmla="*/ 296300 h 1899525"/>
                <a:gd name="connsiteX6" fmla="*/ 1825337 w 2660640"/>
                <a:gd name="connsiteY6" fmla="*/ 544319 h 1899525"/>
                <a:gd name="connsiteX7" fmla="*/ 2083360 w 2660640"/>
                <a:gd name="connsiteY7" fmla="*/ 544319 h 1899525"/>
                <a:gd name="connsiteX8" fmla="*/ 2083360 w 2660640"/>
                <a:gd name="connsiteY8" fmla="*/ 858601 h 1899525"/>
                <a:gd name="connsiteX9" fmla="*/ 2356923 w 2660640"/>
                <a:gd name="connsiteY9" fmla="*/ 858601 h 1899525"/>
                <a:gd name="connsiteX10" fmla="*/ 2356923 w 2660640"/>
                <a:gd name="connsiteY10" fmla="*/ 563516 h 1899525"/>
                <a:gd name="connsiteX11" fmla="*/ 2660640 w 2660640"/>
                <a:gd name="connsiteY11" fmla="*/ 563516 h 1899525"/>
                <a:gd name="connsiteX12" fmla="*/ 2660640 w 2660640"/>
                <a:gd name="connsiteY12" fmla="*/ 1897677 h 1899525"/>
                <a:gd name="connsiteX13" fmla="*/ 2356923 w 2660640"/>
                <a:gd name="connsiteY13" fmla="*/ 1897677 h 1899525"/>
                <a:gd name="connsiteX14" fmla="*/ 2356923 w 2660640"/>
                <a:gd name="connsiteY14" fmla="*/ 1585244 h 1899525"/>
                <a:gd name="connsiteX15" fmla="*/ 2083360 w 2660640"/>
                <a:gd name="connsiteY15" fmla="*/ 1585244 h 1899525"/>
                <a:gd name="connsiteX16" fmla="*/ 2083360 w 2660640"/>
                <a:gd name="connsiteY16" fmla="*/ 1899525 h 1899525"/>
                <a:gd name="connsiteX17" fmla="*/ 711820 w 2660640"/>
                <a:gd name="connsiteY17" fmla="*/ 1899525 h 1899525"/>
                <a:gd name="connsiteX18" fmla="*/ 711820 w 2660640"/>
                <a:gd name="connsiteY18" fmla="*/ 1543441 h 1899525"/>
                <a:gd name="connsiteX19" fmla="*/ 338325 w 2660640"/>
                <a:gd name="connsiteY19" fmla="*/ 1543441 h 1899525"/>
                <a:gd name="connsiteX20" fmla="*/ 338325 w 2660640"/>
                <a:gd name="connsiteY20" fmla="*/ 1096029 h 1899525"/>
                <a:gd name="connsiteX21" fmla="*/ 145928 w 2660640"/>
                <a:gd name="connsiteY21" fmla="*/ 1096029 h 1899525"/>
                <a:gd name="connsiteX22" fmla="*/ 145928 w 2660640"/>
                <a:gd name="connsiteY22" fmla="*/ 1515314 h 1899525"/>
                <a:gd name="connsiteX23" fmla="*/ 0 w 2660640"/>
                <a:gd name="connsiteY23" fmla="*/ 1515314 h 1899525"/>
                <a:gd name="connsiteX24" fmla="*/ 0 w 2660640"/>
                <a:gd name="connsiteY24" fmla="*/ 530815 h 1899525"/>
                <a:gd name="connsiteX25" fmla="*/ 145928 w 2660640"/>
                <a:gd name="connsiteY25" fmla="*/ 530815 h 1899525"/>
                <a:gd name="connsiteX26" fmla="*/ 145928 w 2660640"/>
                <a:gd name="connsiteY26" fmla="*/ 950101 h 1899525"/>
                <a:gd name="connsiteX27" fmla="*/ 338325 w 2660640"/>
                <a:gd name="connsiteY27" fmla="*/ 950101 h 1899525"/>
                <a:gd name="connsiteX28" fmla="*/ 338325 w 2660640"/>
                <a:gd name="connsiteY28" fmla="*/ 547137 h 1899525"/>
                <a:gd name="connsiteX29" fmla="*/ 589922 w 2660640"/>
                <a:gd name="connsiteY29" fmla="*/ 547137 h 1899525"/>
                <a:gd name="connsiteX30" fmla="*/ 589922 w 2660640"/>
                <a:gd name="connsiteY30" fmla="*/ 296300 h 1899525"/>
                <a:gd name="connsiteX31" fmla="*/ 1008003 w 2660640"/>
                <a:gd name="connsiteY31" fmla="*/ 296300 h 1899525"/>
                <a:gd name="connsiteX32" fmla="*/ 1008003 w 2660640"/>
                <a:gd name="connsiteY32" fmla="*/ 145928 h 1899525"/>
                <a:gd name="connsiteX33" fmla="*/ 715380 w 2660640"/>
                <a:gd name="connsiteY33" fmla="*/ 145928 h 18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60640" h="1899525">
                  <a:moveTo>
                    <a:pt x="715380" y="0"/>
                  </a:moveTo>
                  <a:lnTo>
                    <a:pt x="1699879" y="0"/>
                  </a:lnTo>
                  <a:lnTo>
                    <a:pt x="1699879" y="145928"/>
                  </a:lnTo>
                  <a:lnTo>
                    <a:pt x="1407255" y="145928"/>
                  </a:lnTo>
                  <a:lnTo>
                    <a:pt x="1407255" y="296300"/>
                  </a:lnTo>
                  <a:lnTo>
                    <a:pt x="1825337" y="296300"/>
                  </a:lnTo>
                  <a:lnTo>
                    <a:pt x="1825337" y="544319"/>
                  </a:lnTo>
                  <a:lnTo>
                    <a:pt x="2083360" y="544319"/>
                  </a:lnTo>
                  <a:lnTo>
                    <a:pt x="2083360" y="858601"/>
                  </a:lnTo>
                  <a:lnTo>
                    <a:pt x="2356923" y="858601"/>
                  </a:lnTo>
                  <a:lnTo>
                    <a:pt x="2356923" y="563516"/>
                  </a:lnTo>
                  <a:lnTo>
                    <a:pt x="2660640" y="563516"/>
                  </a:lnTo>
                  <a:lnTo>
                    <a:pt x="2660640" y="1897677"/>
                  </a:lnTo>
                  <a:lnTo>
                    <a:pt x="2356923" y="1897677"/>
                  </a:lnTo>
                  <a:lnTo>
                    <a:pt x="2356923" y="1585244"/>
                  </a:lnTo>
                  <a:lnTo>
                    <a:pt x="2083360" y="1585244"/>
                  </a:lnTo>
                  <a:lnTo>
                    <a:pt x="2083360" y="1899525"/>
                  </a:lnTo>
                  <a:lnTo>
                    <a:pt x="711820" y="1899525"/>
                  </a:lnTo>
                  <a:lnTo>
                    <a:pt x="711820" y="1543441"/>
                  </a:lnTo>
                  <a:lnTo>
                    <a:pt x="338325" y="1543441"/>
                  </a:lnTo>
                  <a:lnTo>
                    <a:pt x="338325" y="1096029"/>
                  </a:lnTo>
                  <a:lnTo>
                    <a:pt x="145928" y="1096029"/>
                  </a:lnTo>
                  <a:lnTo>
                    <a:pt x="145928" y="1515314"/>
                  </a:lnTo>
                  <a:lnTo>
                    <a:pt x="0" y="1515314"/>
                  </a:lnTo>
                  <a:lnTo>
                    <a:pt x="0" y="530815"/>
                  </a:lnTo>
                  <a:lnTo>
                    <a:pt x="145928" y="530815"/>
                  </a:lnTo>
                  <a:lnTo>
                    <a:pt x="145928" y="950101"/>
                  </a:lnTo>
                  <a:lnTo>
                    <a:pt x="338325" y="950101"/>
                  </a:lnTo>
                  <a:lnTo>
                    <a:pt x="338325" y="547137"/>
                  </a:lnTo>
                  <a:lnTo>
                    <a:pt x="589922" y="547137"/>
                  </a:lnTo>
                  <a:lnTo>
                    <a:pt x="589922" y="296300"/>
                  </a:lnTo>
                  <a:lnTo>
                    <a:pt x="1008003" y="296300"/>
                  </a:lnTo>
                  <a:lnTo>
                    <a:pt x="1008003" y="145928"/>
                  </a:lnTo>
                  <a:lnTo>
                    <a:pt x="715380" y="145928"/>
                  </a:lnTo>
                  <a:close/>
                </a:path>
              </a:pathLst>
            </a:custGeom>
            <a:solidFill>
              <a:srgbClr val="00666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grpSp>
      <p:grpSp>
        <p:nvGrpSpPr>
          <p:cNvPr id="181" name="Gruppieren 180">
            <a:extLst>
              <a:ext uri="{FF2B5EF4-FFF2-40B4-BE49-F238E27FC236}">
                <a16:creationId xmlns:a16="http://schemas.microsoft.com/office/drawing/2014/main" id="{21CD7E8A-EF9F-4E16-85A0-E8D81D1FCFFB}"/>
              </a:ext>
            </a:extLst>
          </p:cNvPr>
          <p:cNvGrpSpPr>
            <a:grpSpLocks noChangeAspect="1"/>
          </p:cNvGrpSpPr>
          <p:nvPr/>
        </p:nvGrpSpPr>
        <p:grpSpPr>
          <a:xfrm>
            <a:off x="15819417" y="6334029"/>
            <a:ext cx="618505" cy="602288"/>
            <a:chOff x="8293910" y="4643954"/>
            <a:chExt cx="986902" cy="986902"/>
          </a:xfrm>
        </p:grpSpPr>
        <p:sp>
          <p:nvSpPr>
            <p:cNvPr id="184" name="Ellipse 9">
              <a:extLst>
                <a:ext uri="{FF2B5EF4-FFF2-40B4-BE49-F238E27FC236}">
                  <a16:creationId xmlns:a16="http://schemas.microsoft.com/office/drawing/2014/main" id="{E3562BEA-16FE-4667-B5EC-4661E7C891A2}"/>
                </a:ext>
              </a:extLst>
            </p:cNvPr>
            <p:cNvSpPr>
              <a:spLocks noChangeAspect="1"/>
            </p:cNvSpPr>
            <p:nvPr/>
          </p:nvSpPr>
          <p:spPr bwMode="auto">
            <a:xfrm>
              <a:off x="8293910" y="4643954"/>
              <a:ext cx="986902" cy="986902"/>
            </a:xfrm>
            <a:prstGeom prst="ellipse">
              <a:avLst/>
            </a:prstGeom>
            <a:solidFill>
              <a:schemeClr val="bg1"/>
            </a:solidFill>
            <a:ln w="25400" cap="flat" cmpd="sng" algn="ctr">
              <a:solidFill>
                <a:srgbClr val="4DB848"/>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pic>
          <p:nvPicPr>
            <p:cNvPr id="185" name="Grafik 184" descr="Kolben">
              <a:extLst>
                <a:ext uri="{FF2B5EF4-FFF2-40B4-BE49-F238E27FC236}">
                  <a16:creationId xmlns:a16="http://schemas.microsoft.com/office/drawing/2014/main" id="{BDC8BC39-5814-4CE6-B7FB-4F0E32ECEA2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bwMode="auto">
            <a:xfrm>
              <a:off x="8407390" y="4751909"/>
              <a:ext cx="759942" cy="759942"/>
            </a:xfrm>
            <a:prstGeom prst="rect">
              <a:avLst/>
            </a:prstGeom>
          </p:spPr>
        </p:pic>
      </p:grpSp>
      <p:grpSp>
        <p:nvGrpSpPr>
          <p:cNvPr id="186" name="Gruppieren 185">
            <a:extLst>
              <a:ext uri="{FF2B5EF4-FFF2-40B4-BE49-F238E27FC236}">
                <a16:creationId xmlns:a16="http://schemas.microsoft.com/office/drawing/2014/main" id="{C4509E87-3B03-469A-96C6-05E4BC2641A1}"/>
              </a:ext>
            </a:extLst>
          </p:cNvPr>
          <p:cNvGrpSpPr/>
          <p:nvPr/>
        </p:nvGrpSpPr>
        <p:grpSpPr>
          <a:xfrm>
            <a:off x="-1901386" y="2808385"/>
            <a:ext cx="742206" cy="722746"/>
            <a:chOff x="633816" y="1892916"/>
            <a:chExt cx="864000" cy="864000"/>
          </a:xfrm>
        </p:grpSpPr>
        <p:grpSp>
          <p:nvGrpSpPr>
            <p:cNvPr id="187" name="Gruppieren 186">
              <a:extLst>
                <a:ext uri="{FF2B5EF4-FFF2-40B4-BE49-F238E27FC236}">
                  <a16:creationId xmlns:a16="http://schemas.microsoft.com/office/drawing/2014/main" id="{98548B6D-7CBA-44A4-A401-A61F250433AB}"/>
                </a:ext>
              </a:extLst>
            </p:cNvPr>
            <p:cNvGrpSpPr>
              <a:grpSpLocks noChangeAspect="1"/>
            </p:cNvGrpSpPr>
            <p:nvPr/>
          </p:nvGrpSpPr>
          <p:grpSpPr>
            <a:xfrm>
              <a:off x="633816" y="1892916"/>
              <a:ext cx="864000" cy="864000"/>
              <a:chOff x="943066" y="4523628"/>
              <a:chExt cx="720000" cy="720000"/>
            </a:xfrm>
          </p:grpSpPr>
          <p:sp>
            <p:nvSpPr>
              <p:cNvPr id="189" name="Ellipse 188">
                <a:extLst>
                  <a:ext uri="{FF2B5EF4-FFF2-40B4-BE49-F238E27FC236}">
                    <a16:creationId xmlns:a16="http://schemas.microsoft.com/office/drawing/2014/main" id="{A6377A3F-E57B-4754-9267-82BA82B9E4DF}"/>
                  </a:ext>
                </a:extLst>
              </p:cNvPr>
              <p:cNvSpPr/>
              <p:nvPr/>
            </p:nvSpPr>
            <p:spPr>
              <a:xfrm>
                <a:off x="943066" y="4523628"/>
                <a:ext cx="720000" cy="720000"/>
              </a:xfrm>
              <a:prstGeom prst="ellipse">
                <a:avLst/>
              </a:prstGeom>
              <a:solidFill>
                <a:schemeClr val="bg1"/>
              </a:solidFill>
              <a:ln w="25400">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C5DAB"/>
                  </a:solidFill>
                  <a:effectLst/>
                  <a:uLnTx/>
                  <a:uFillTx/>
                  <a:cs typeface="Arial"/>
                </a:endParaRPr>
              </a:p>
            </p:txBody>
          </p:sp>
          <p:sp>
            <p:nvSpPr>
              <p:cNvPr id="190" name="Ellipse 189">
                <a:extLst>
                  <a:ext uri="{FF2B5EF4-FFF2-40B4-BE49-F238E27FC236}">
                    <a16:creationId xmlns:a16="http://schemas.microsoft.com/office/drawing/2014/main" id="{AA55BB67-5DFD-45DC-AEAA-AA05B322EBA3}"/>
                  </a:ext>
                </a:extLst>
              </p:cNvPr>
              <p:cNvSpPr>
                <a:spLocks noChangeAspect="1"/>
              </p:cNvSpPr>
              <p:nvPr/>
            </p:nvSpPr>
            <p:spPr>
              <a:xfrm>
                <a:off x="943066" y="4523628"/>
                <a:ext cx="720000" cy="720000"/>
              </a:xfrm>
              <a:prstGeom prst="ellipse">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cs typeface="Arial"/>
                </a:endParaRPr>
              </a:p>
            </p:txBody>
          </p:sp>
        </p:grpSp>
        <p:sp>
          <p:nvSpPr>
            <p:cNvPr id="188" name="Freihandform: Form 187">
              <a:extLst>
                <a:ext uri="{FF2B5EF4-FFF2-40B4-BE49-F238E27FC236}">
                  <a16:creationId xmlns:a16="http://schemas.microsoft.com/office/drawing/2014/main" id="{746FAF6D-877F-490D-9F8D-4A0D34A3A252}"/>
                </a:ext>
              </a:extLst>
            </p:cNvPr>
            <p:cNvSpPr/>
            <p:nvPr/>
          </p:nvSpPr>
          <p:spPr>
            <a:xfrm>
              <a:off x="637579" y="2314431"/>
              <a:ext cx="856472" cy="442485"/>
            </a:xfrm>
            <a:custGeom>
              <a:avLst/>
              <a:gdLst>
                <a:gd name="connsiteX0" fmla="*/ 113934 w 856472"/>
                <a:gd name="connsiteY0" fmla="*/ 0 h 442485"/>
                <a:gd name="connsiteX1" fmla="*/ 176698 w 856472"/>
                <a:gd name="connsiteY1" fmla="*/ 12235 h 442485"/>
                <a:gd name="connsiteX2" fmla="*/ 218541 w 856472"/>
                <a:gd name="connsiteY2" fmla="*/ 20706 h 442485"/>
                <a:gd name="connsiteX3" fmla="*/ 260385 w 856472"/>
                <a:gd name="connsiteY3" fmla="*/ 12235 h 442485"/>
                <a:gd name="connsiteX4" fmla="*/ 323149 w 856472"/>
                <a:gd name="connsiteY4" fmla="*/ 0 h 442485"/>
                <a:gd name="connsiteX5" fmla="*/ 385914 w 856472"/>
                <a:gd name="connsiteY5" fmla="*/ 12235 h 442485"/>
                <a:gd name="connsiteX6" fmla="*/ 427757 w 856472"/>
                <a:gd name="connsiteY6" fmla="*/ 20706 h 442485"/>
                <a:gd name="connsiteX7" fmla="*/ 469600 w 856472"/>
                <a:gd name="connsiteY7" fmla="*/ 12235 h 442485"/>
                <a:gd name="connsiteX8" fmla="*/ 532365 w 856472"/>
                <a:gd name="connsiteY8" fmla="*/ 0 h 442485"/>
                <a:gd name="connsiteX9" fmla="*/ 595130 w 856472"/>
                <a:gd name="connsiteY9" fmla="*/ 12235 h 442485"/>
                <a:gd name="connsiteX10" fmla="*/ 636973 w 856472"/>
                <a:gd name="connsiteY10" fmla="*/ 20706 h 442485"/>
                <a:gd name="connsiteX11" fmla="*/ 678816 w 856472"/>
                <a:gd name="connsiteY11" fmla="*/ 12235 h 442485"/>
                <a:gd name="connsiteX12" fmla="*/ 741580 w 856472"/>
                <a:gd name="connsiteY12" fmla="*/ 0 h 442485"/>
                <a:gd name="connsiteX13" fmla="*/ 804345 w 856472"/>
                <a:gd name="connsiteY13" fmla="*/ 12235 h 442485"/>
                <a:gd name="connsiteX14" fmla="*/ 846188 w 856472"/>
                <a:gd name="connsiteY14" fmla="*/ 20706 h 442485"/>
                <a:gd name="connsiteX15" fmla="*/ 846188 w 856472"/>
                <a:gd name="connsiteY15" fmla="*/ 47823 h 442485"/>
                <a:gd name="connsiteX16" fmla="*/ 856472 w 856472"/>
                <a:gd name="connsiteY16" fmla="*/ 47823 h 442485"/>
                <a:gd name="connsiteX17" fmla="*/ 851459 w 856472"/>
                <a:gd name="connsiteY17" fmla="*/ 97548 h 442485"/>
                <a:gd name="connsiteX18" fmla="*/ 428236 w 856472"/>
                <a:gd name="connsiteY18" fmla="*/ 442485 h 442485"/>
                <a:gd name="connsiteX19" fmla="*/ 5013 w 856472"/>
                <a:gd name="connsiteY19" fmla="*/ 97548 h 442485"/>
                <a:gd name="connsiteX20" fmla="*/ 0 w 856472"/>
                <a:gd name="connsiteY20" fmla="*/ 47823 h 442485"/>
                <a:gd name="connsiteX21" fmla="*/ 9326 w 856472"/>
                <a:gd name="connsiteY21" fmla="*/ 47823 h 442485"/>
                <a:gd name="connsiteX22" fmla="*/ 9326 w 856472"/>
                <a:gd name="connsiteY22" fmla="*/ 20706 h 442485"/>
                <a:gd name="connsiteX23" fmla="*/ 51169 w 856472"/>
                <a:gd name="connsiteY23" fmla="*/ 12235 h 442485"/>
                <a:gd name="connsiteX24" fmla="*/ 113934 w 856472"/>
                <a:gd name="connsiteY24" fmla="*/ 0 h 44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6472" h="442485">
                  <a:moveTo>
                    <a:pt x="113934" y="0"/>
                  </a:moveTo>
                  <a:cubicBezTo>
                    <a:pt x="135496" y="704"/>
                    <a:pt x="156747" y="4847"/>
                    <a:pt x="176698" y="12235"/>
                  </a:cubicBezTo>
                  <a:cubicBezTo>
                    <a:pt x="190094" y="16936"/>
                    <a:pt x="204199" y="19791"/>
                    <a:pt x="218541" y="20706"/>
                  </a:cubicBezTo>
                  <a:cubicBezTo>
                    <a:pt x="232883" y="19791"/>
                    <a:pt x="246989" y="16936"/>
                    <a:pt x="260385" y="12235"/>
                  </a:cubicBezTo>
                  <a:cubicBezTo>
                    <a:pt x="280336" y="4847"/>
                    <a:pt x="301587" y="704"/>
                    <a:pt x="323149" y="0"/>
                  </a:cubicBezTo>
                  <a:cubicBezTo>
                    <a:pt x="344711" y="704"/>
                    <a:pt x="365962" y="4847"/>
                    <a:pt x="385914" y="12235"/>
                  </a:cubicBezTo>
                  <a:cubicBezTo>
                    <a:pt x="399309" y="16937"/>
                    <a:pt x="413415" y="19793"/>
                    <a:pt x="427757" y="20706"/>
                  </a:cubicBezTo>
                  <a:cubicBezTo>
                    <a:pt x="442099" y="19791"/>
                    <a:pt x="456205" y="16936"/>
                    <a:pt x="469600" y="12235"/>
                  </a:cubicBezTo>
                  <a:cubicBezTo>
                    <a:pt x="489552" y="4847"/>
                    <a:pt x="510803" y="704"/>
                    <a:pt x="532365" y="0"/>
                  </a:cubicBezTo>
                  <a:cubicBezTo>
                    <a:pt x="553927" y="704"/>
                    <a:pt x="575178" y="4847"/>
                    <a:pt x="595130" y="12235"/>
                  </a:cubicBezTo>
                  <a:cubicBezTo>
                    <a:pt x="608525" y="16936"/>
                    <a:pt x="622631" y="19791"/>
                    <a:pt x="636973" y="20706"/>
                  </a:cubicBezTo>
                  <a:cubicBezTo>
                    <a:pt x="651315" y="19791"/>
                    <a:pt x="665420" y="16936"/>
                    <a:pt x="678816" y="12235"/>
                  </a:cubicBezTo>
                  <a:cubicBezTo>
                    <a:pt x="698768" y="4847"/>
                    <a:pt x="720019" y="704"/>
                    <a:pt x="741580" y="0"/>
                  </a:cubicBezTo>
                  <a:cubicBezTo>
                    <a:pt x="763142" y="704"/>
                    <a:pt x="784393" y="4847"/>
                    <a:pt x="804345" y="12235"/>
                  </a:cubicBezTo>
                  <a:cubicBezTo>
                    <a:pt x="817740" y="16936"/>
                    <a:pt x="831846" y="19791"/>
                    <a:pt x="846188" y="20706"/>
                  </a:cubicBezTo>
                  <a:lnTo>
                    <a:pt x="846188" y="47823"/>
                  </a:lnTo>
                  <a:lnTo>
                    <a:pt x="856472" y="47823"/>
                  </a:lnTo>
                  <a:lnTo>
                    <a:pt x="851459" y="97548"/>
                  </a:lnTo>
                  <a:cubicBezTo>
                    <a:pt x="811177" y="294403"/>
                    <a:pt x="637000" y="442485"/>
                    <a:pt x="428236" y="442485"/>
                  </a:cubicBezTo>
                  <a:cubicBezTo>
                    <a:pt x="219472" y="442485"/>
                    <a:pt x="45295" y="294403"/>
                    <a:pt x="5013" y="97548"/>
                  </a:cubicBezTo>
                  <a:lnTo>
                    <a:pt x="0" y="47823"/>
                  </a:lnTo>
                  <a:lnTo>
                    <a:pt x="9326" y="47823"/>
                  </a:lnTo>
                  <a:lnTo>
                    <a:pt x="9326" y="20706"/>
                  </a:lnTo>
                  <a:cubicBezTo>
                    <a:pt x="23668" y="19791"/>
                    <a:pt x="37774" y="16936"/>
                    <a:pt x="51169" y="12235"/>
                  </a:cubicBezTo>
                  <a:cubicBezTo>
                    <a:pt x="71121" y="4847"/>
                    <a:pt x="92372" y="704"/>
                    <a:pt x="113934" y="0"/>
                  </a:cubicBezTo>
                  <a:close/>
                </a:path>
              </a:pathLst>
            </a:custGeom>
            <a:solidFill>
              <a:srgbClr val="1C5DAB"/>
            </a:solidFill>
            <a:ln w="9525" cap="flat">
              <a:solidFill>
                <a:srgbClr val="1C5DAB"/>
              </a:solidFill>
              <a:prstDash val="solid"/>
              <a:miter/>
            </a:ln>
          </p:spPr>
          <p:txBody>
            <a:bodyPr rtlCol="0" anchor="ctr"/>
            <a:lstStyle/>
            <a:p>
              <a:endParaRPr lang="de-DE" sz="1400"/>
            </a:p>
          </p:txBody>
        </p:sp>
      </p:grpSp>
      <p:grpSp>
        <p:nvGrpSpPr>
          <p:cNvPr id="191" name="Gruppieren 190">
            <a:extLst>
              <a:ext uri="{FF2B5EF4-FFF2-40B4-BE49-F238E27FC236}">
                <a16:creationId xmlns:a16="http://schemas.microsoft.com/office/drawing/2014/main" id="{3C61A2BA-BB90-42EF-A14D-A7F793D42A17}"/>
              </a:ext>
            </a:extLst>
          </p:cNvPr>
          <p:cNvGrpSpPr>
            <a:grpSpLocks noChangeAspect="1"/>
          </p:cNvGrpSpPr>
          <p:nvPr/>
        </p:nvGrpSpPr>
        <p:grpSpPr>
          <a:xfrm>
            <a:off x="3100827" y="-698136"/>
            <a:ext cx="618505" cy="602288"/>
            <a:chOff x="10546178" y="5217371"/>
            <a:chExt cx="788909" cy="788909"/>
          </a:xfrm>
        </p:grpSpPr>
        <p:sp>
          <p:nvSpPr>
            <p:cNvPr id="192" name="Ellipse 191">
              <a:extLst>
                <a:ext uri="{FF2B5EF4-FFF2-40B4-BE49-F238E27FC236}">
                  <a16:creationId xmlns:a16="http://schemas.microsoft.com/office/drawing/2014/main" id="{D592BA9D-713F-482F-9516-39BCD39A5556}"/>
                </a:ext>
              </a:extLst>
            </p:cNvPr>
            <p:cNvSpPr>
              <a:spLocks noChangeAspect="1"/>
            </p:cNvSpPr>
            <p:nvPr/>
          </p:nvSpPr>
          <p:spPr bwMode="auto">
            <a:xfrm>
              <a:off x="10546178" y="5217371"/>
              <a:ext cx="788909" cy="788909"/>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cs typeface="Arial"/>
              </a:endParaRPr>
            </a:p>
          </p:txBody>
        </p:sp>
        <p:sp>
          <p:nvSpPr>
            <p:cNvPr id="193" name="Freihandform: Form 192">
              <a:extLst>
                <a:ext uri="{FF2B5EF4-FFF2-40B4-BE49-F238E27FC236}">
                  <a16:creationId xmlns:a16="http://schemas.microsoft.com/office/drawing/2014/main" id="{3507D91B-8514-4571-B3CE-99AF8FAC0550}"/>
                </a:ext>
              </a:extLst>
            </p:cNvPr>
            <p:cNvSpPr/>
            <p:nvPr/>
          </p:nvSpPr>
          <p:spPr>
            <a:xfrm>
              <a:off x="10784079" y="5466864"/>
              <a:ext cx="108000" cy="4320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cs typeface="Arial"/>
              </a:endParaRPr>
            </a:p>
          </p:txBody>
        </p:sp>
        <p:sp>
          <p:nvSpPr>
            <p:cNvPr id="194" name="Rechteck 193">
              <a:extLst>
                <a:ext uri="{FF2B5EF4-FFF2-40B4-BE49-F238E27FC236}">
                  <a16:creationId xmlns:a16="http://schemas.microsoft.com/office/drawing/2014/main" id="{AFB54B96-2C2F-42F5-80FF-0A66C1A0EF91}"/>
                </a:ext>
              </a:extLst>
            </p:cNvPr>
            <p:cNvSpPr/>
            <p:nvPr/>
          </p:nvSpPr>
          <p:spPr>
            <a:xfrm>
              <a:off x="10915518" y="5466864"/>
              <a:ext cx="45719" cy="43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cs typeface="Arial"/>
              </a:endParaRPr>
            </a:p>
          </p:txBody>
        </p:sp>
        <p:sp>
          <p:nvSpPr>
            <p:cNvPr id="195" name="Freihandform: Form 194">
              <a:extLst>
                <a:ext uri="{FF2B5EF4-FFF2-40B4-BE49-F238E27FC236}">
                  <a16:creationId xmlns:a16="http://schemas.microsoft.com/office/drawing/2014/main" id="{F16D487D-1621-4382-8EF6-52B6FA8865EB}"/>
                </a:ext>
              </a:extLst>
            </p:cNvPr>
            <p:cNvSpPr/>
            <p:nvPr/>
          </p:nvSpPr>
          <p:spPr bwMode="auto">
            <a:xfrm flipH="1">
              <a:off x="10984676" y="5466863"/>
              <a:ext cx="108000" cy="4320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cs typeface="Arial"/>
              </a:endParaRPr>
            </a:p>
          </p:txBody>
        </p:sp>
        <p:sp>
          <p:nvSpPr>
            <p:cNvPr id="196" name="Freihandform: Form 195">
              <a:extLst>
                <a:ext uri="{FF2B5EF4-FFF2-40B4-BE49-F238E27FC236}">
                  <a16:creationId xmlns:a16="http://schemas.microsoft.com/office/drawing/2014/main" id="{89EAC9E3-5302-47A5-AD18-E50B9FF2ABA7}"/>
                </a:ext>
              </a:extLst>
            </p:cNvPr>
            <p:cNvSpPr/>
            <p:nvPr/>
          </p:nvSpPr>
          <p:spPr>
            <a:xfrm>
              <a:off x="10798157" y="5300876"/>
              <a:ext cx="266768" cy="166473"/>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cs typeface="Arial"/>
              </a:endParaRPr>
            </a:p>
          </p:txBody>
        </p:sp>
        <p:sp>
          <p:nvSpPr>
            <p:cNvPr id="197" name="Textfeld 196">
              <a:extLst>
                <a:ext uri="{FF2B5EF4-FFF2-40B4-BE49-F238E27FC236}">
                  <a16:creationId xmlns:a16="http://schemas.microsoft.com/office/drawing/2014/main" id="{9DDC842B-541D-47E1-8EC3-060919A1B771}"/>
                </a:ext>
              </a:extLst>
            </p:cNvPr>
            <p:cNvSpPr txBox="1">
              <a:spLocks noChangeAspect="1"/>
            </p:cNvSpPr>
            <p:nvPr/>
          </p:nvSpPr>
          <p:spPr bwMode="auto">
            <a:xfrm>
              <a:off x="10878435" y="5250800"/>
              <a:ext cx="108000" cy="108000"/>
            </a:xfrm>
            <a:prstGeom prst="ellipse">
              <a:avLst/>
            </a:prstGeom>
            <a:solidFill>
              <a:schemeClr val="bg1"/>
            </a:solid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700" b="0" i="0" u="none" strike="noStrike" kern="0" cap="none" spc="0" normalizeH="0" baseline="0" noProof="0" dirty="0">
                  <a:ln>
                    <a:noFill/>
                  </a:ln>
                  <a:solidFill>
                    <a:srgbClr val="00AAAD"/>
                  </a:solidFill>
                  <a:effectLst/>
                  <a:uLnTx/>
                  <a:uFillTx/>
                  <a:cs typeface="Arial"/>
                </a:rPr>
                <a:t>e</a:t>
              </a:r>
              <a:r>
                <a:rPr kumimoji="0" lang="de-DE" sz="700" b="0" i="0" u="none" strike="noStrike" kern="0" cap="none" spc="0" normalizeH="0" baseline="30000" noProof="0" dirty="0">
                  <a:ln>
                    <a:noFill/>
                  </a:ln>
                  <a:solidFill>
                    <a:srgbClr val="00AAAD"/>
                  </a:solidFill>
                  <a:effectLst/>
                  <a:uLnTx/>
                  <a:uFillTx/>
                  <a:cs typeface="Arial"/>
                </a:rPr>
                <a:t>-</a:t>
              </a:r>
            </a:p>
          </p:txBody>
        </p:sp>
      </p:grpSp>
      <p:grpSp>
        <p:nvGrpSpPr>
          <p:cNvPr id="198" name="Gruppieren 197">
            <a:extLst>
              <a:ext uri="{FF2B5EF4-FFF2-40B4-BE49-F238E27FC236}">
                <a16:creationId xmlns:a16="http://schemas.microsoft.com/office/drawing/2014/main" id="{44B90E53-F947-4510-8B30-CEA13A1C967E}"/>
              </a:ext>
            </a:extLst>
          </p:cNvPr>
          <p:cNvGrpSpPr/>
          <p:nvPr/>
        </p:nvGrpSpPr>
        <p:grpSpPr>
          <a:xfrm>
            <a:off x="13110825" y="-2711593"/>
            <a:ext cx="618505" cy="602288"/>
            <a:chOff x="10877962" y="3167639"/>
            <a:chExt cx="720000" cy="720000"/>
          </a:xfrm>
        </p:grpSpPr>
        <p:sp>
          <p:nvSpPr>
            <p:cNvPr id="199" name="Ellipse 9">
              <a:extLst>
                <a:ext uri="{FF2B5EF4-FFF2-40B4-BE49-F238E27FC236}">
                  <a16:creationId xmlns:a16="http://schemas.microsoft.com/office/drawing/2014/main" id="{DF406F0A-03A6-41A2-A41B-F0CFF9ADAF26}"/>
                </a:ext>
              </a:extLst>
            </p:cNvPr>
            <p:cNvSpPr>
              <a:spLocks noChangeAspect="1"/>
            </p:cNvSpPr>
            <p:nvPr/>
          </p:nvSpPr>
          <p:spPr bwMode="auto">
            <a:xfrm>
              <a:off x="10877962" y="3167639"/>
              <a:ext cx="720000" cy="720000"/>
            </a:xfrm>
            <a:prstGeom prst="ellipse">
              <a:avLst/>
            </a:prstGeom>
            <a:solidFill>
              <a:schemeClr val="bg1"/>
            </a:solidFill>
            <a:ln w="25400" cap="flat" cmpd="sng" algn="ctr">
              <a:solidFill>
                <a:srgbClr val="00666A"/>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pic>
          <p:nvPicPr>
            <p:cNvPr id="200" name="Grafik 199" descr="LKW">
              <a:extLst>
                <a:ext uri="{FF2B5EF4-FFF2-40B4-BE49-F238E27FC236}">
                  <a16:creationId xmlns:a16="http://schemas.microsoft.com/office/drawing/2014/main" id="{92894D4F-73E7-4099-BFB3-681CB96482A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967962" y="3257639"/>
              <a:ext cx="540000" cy="540000"/>
            </a:xfrm>
            <a:prstGeom prst="rect">
              <a:avLst/>
            </a:prstGeom>
          </p:spPr>
        </p:pic>
      </p:grpSp>
      <p:grpSp>
        <p:nvGrpSpPr>
          <p:cNvPr id="201" name="Gruppieren 200">
            <a:extLst>
              <a:ext uri="{FF2B5EF4-FFF2-40B4-BE49-F238E27FC236}">
                <a16:creationId xmlns:a16="http://schemas.microsoft.com/office/drawing/2014/main" id="{8DEF1CAC-8FC6-46D3-85E0-DBF7079C2B61}"/>
              </a:ext>
            </a:extLst>
          </p:cNvPr>
          <p:cNvGrpSpPr>
            <a:grpSpLocks noChangeAspect="1"/>
          </p:cNvGrpSpPr>
          <p:nvPr/>
        </p:nvGrpSpPr>
        <p:grpSpPr>
          <a:xfrm>
            <a:off x="15752734" y="-602288"/>
            <a:ext cx="618505" cy="602288"/>
            <a:chOff x="5239249" y="4348508"/>
            <a:chExt cx="986902" cy="986902"/>
          </a:xfrm>
        </p:grpSpPr>
        <p:sp>
          <p:nvSpPr>
            <p:cNvPr id="202" name="Ellipse 9">
              <a:extLst>
                <a:ext uri="{FF2B5EF4-FFF2-40B4-BE49-F238E27FC236}">
                  <a16:creationId xmlns:a16="http://schemas.microsoft.com/office/drawing/2014/main" id="{A6A3FA19-B91E-4B5B-A0AC-13E3E68AD4BF}"/>
                </a:ext>
              </a:extLst>
            </p:cNvPr>
            <p:cNvSpPr>
              <a:spLocks noChangeAspect="1"/>
            </p:cNvSpPr>
            <p:nvPr/>
          </p:nvSpPr>
          <p:spPr bwMode="auto">
            <a:xfrm>
              <a:off x="5239249" y="4348508"/>
              <a:ext cx="986902" cy="986902"/>
            </a:xfrm>
            <a:prstGeom prst="ellipse">
              <a:avLst/>
            </a:prstGeom>
            <a:solidFill>
              <a:schemeClr val="bg1"/>
            </a:solidFill>
            <a:ln w="25400" cap="flat" cmpd="sng" algn="ctr">
              <a:solidFill>
                <a:srgbClr val="00AAAD"/>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203" name="Gruppieren 202">
              <a:extLst>
                <a:ext uri="{FF2B5EF4-FFF2-40B4-BE49-F238E27FC236}">
                  <a16:creationId xmlns:a16="http://schemas.microsoft.com/office/drawing/2014/main" id="{951EDD44-542F-45F5-986E-1B8CED06534F}"/>
                </a:ext>
              </a:extLst>
            </p:cNvPr>
            <p:cNvGrpSpPr>
              <a:grpSpLocks noChangeAspect="1"/>
            </p:cNvGrpSpPr>
            <p:nvPr/>
          </p:nvGrpSpPr>
          <p:grpSpPr>
            <a:xfrm>
              <a:off x="5369383" y="4608972"/>
              <a:ext cx="726635" cy="485061"/>
              <a:chOff x="5895975" y="2832676"/>
              <a:chExt cx="2962275" cy="1977449"/>
            </a:xfrm>
          </p:grpSpPr>
          <p:sp>
            <p:nvSpPr>
              <p:cNvPr id="204" name="Rechteck 203">
                <a:extLst>
                  <a:ext uri="{FF2B5EF4-FFF2-40B4-BE49-F238E27FC236}">
                    <a16:creationId xmlns:a16="http://schemas.microsoft.com/office/drawing/2014/main" id="{26F85542-A975-4443-AB41-078CF7E036FC}"/>
                  </a:ext>
                </a:extLst>
              </p:cNvPr>
              <p:cNvSpPr/>
              <p:nvPr/>
            </p:nvSpPr>
            <p:spPr>
              <a:xfrm>
                <a:off x="7137798" y="3536095"/>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05" name="Rechteck 204">
                <a:extLst>
                  <a:ext uri="{FF2B5EF4-FFF2-40B4-BE49-F238E27FC236}">
                    <a16:creationId xmlns:a16="http://schemas.microsoft.com/office/drawing/2014/main" id="{70096016-BEE2-423D-8A13-9598FC0B1E6D}"/>
                  </a:ext>
                </a:extLst>
              </p:cNvPr>
              <p:cNvSpPr/>
              <p:nvPr/>
            </p:nvSpPr>
            <p:spPr bwMode="auto">
              <a:xfrm>
                <a:off x="7586518" y="3536095"/>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06" name="Rechteck 205">
                <a:extLst>
                  <a:ext uri="{FF2B5EF4-FFF2-40B4-BE49-F238E27FC236}">
                    <a16:creationId xmlns:a16="http://schemas.microsoft.com/office/drawing/2014/main" id="{63F9FC3C-A6BC-464B-B664-02A5B8F58066}"/>
                  </a:ext>
                </a:extLst>
              </p:cNvPr>
              <p:cNvSpPr/>
              <p:nvPr/>
            </p:nvSpPr>
            <p:spPr bwMode="auto">
              <a:xfrm>
                <a:off x="8035238" y="3536095"/>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07" name="Rechteck 206">
                <a:extLst>
                  <a:ext uri="{FF2B5EF4-FFF2-40B4-BE49-F238E27FC236}">
                    <a16:creationId xmlns:a16="http://schemas.microsoft.com/office/drawing/2014/main" id="{5A022E46-AF12-41A9-B092-91EEDC7F5E62}"/>
                  </a:ext>
                </a:extLst>
              </p:cNvPr>
              <p:cNvSpPr/>
              <p:nvPr/>
            </p:nvSpPr>
            <p:spPr bwMode="auto">
              <a:xfrm>
                <a:off x="7362158" y="3109347"/>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08" name="Rechteck 207">
                <a:extLst>
                  <a:ext uri="{FF2B5EF4-FFF2-40B4-BE49-F238E27FC236}">
                    <a16:creationId xmlns:a16="http://schemas.microsoft.com/office/drawing/2014/main" id="{0C3B6178-85D2-4894-81F0-F8E7F0E5AE2D}"/>
                  </a:ext>
                </a:extLst>
              </p:cNvPr>
              <p:cNvSpPr/>
              <p:nvPr/>
            </p:nvSpPr>
            <p:spPr bwMode="auto">
              <a:xfrm>
                <a:off x="7810878" y="3109347"/>
                <a:ext cx="325632" cy="332904"/>
              </a:xfrm>
              <a:prstGeom prst="rect">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09" name="Freihandform: Form 208">
                <a:extLst>
                  <a:ext uri="{FF2B5EF4-FFF2-40B4-BE49-F238E27FC236}">
                    <a16:creationId xmlns:a16="http://schemas.microsoft.com/office/drawing/2014/main" id="{08F0BA88-B385-4958-B3FB-CFC4E7710013}"/>
                  </a:ext>
                </a:extLst>
              </p:cNvPr>
              <p:cNvSpPr/>
              <p:nvPr/>
            </p:nvSpPr>
            <p:spPr bwMode="auto">
              <a:xfrm>
                <a:off x="6126823" y="2832676"/>
                <a:ext cx="615279" cy="1036323"/>
              </a:xfrm>
              <a:custGeom>
                <a:avLst/>
                <a:gdLst>
                  <a:gd name="connsiteX0" fmla="*/ 0 w 615279"/>
                  <a:gd name="connsiteY0" fmla="*/ 0 h 1036323"/>
                  <a:gd name="connsiteX1" fmla="*/ 615279 w 615279"/>
                  <a:gd name="connsiteY1" fmla="*/ 0 h 1036323"/>
                  <a:gd name="connsiteX2" fmla="*/ 615279 w 615279"/>
                  <a:gd name="connsiteY2" fmla="*/ 118381 h 1036323"/>
                  <a:gd name="connsiteX3" fmla="*/ 198890 w 615279"/>
                  <a:gd name="connsiteY3" fmla="*/ 118381 h 1036323"/>
                  <a:gd name="connsiteX4" fmla="*/ 198890 w 615279"/>
                  <a:gd name="connsiteY4" fmla="*/ 269362 h 1036323"/>
                  <a:gd name="connsiteX5" fmla="*/ 615279 w 615279"/>
                  <a:gd name="connsiteY5" fmla="*/ 269362 h 1036323"/>
                  <a:gd name="connsiteX6" fmla="*/ 615279 w 615279"/>
                  <a:gd name="connsiteY6" fmla="*/ 1036323 h 1036323"/>
                  <a:gd name="connsiteX7" fmla="*/ 0 w 615279"/>
                  <a:gd name="connsiteY7" fmla="*/ 1036323 h 103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279" h="1036323">
                    <a:moveTo>
                      <a:pt x="0" y="0"/>
                    </a:moveTo>
                    <a:lnTo>
                      <a:pt x="615279" y="0"/>
                    </a:lnTo>
                    <a:lnTo>
                      <a:pt x="615279" y="118381"/>
                    </a:lnTo>
                    <a:lnTo>
                      <a:pt x="198890" y="118381"/>
                    </a:lnTo>
                    <a:lnTo>
                      <a:pt x="198890" y="269362"/>
                    </a:lnTo>
                    <a:lnTo>
                      <a:pt x="615279" y="269362"/>
                    </a:lnTo>
                    <a:lnTo>
                      <a:pt x="615279" y="1036323"/>
                    </a:lnTo>
                    <a:lnTo>
                      <a:pt x="0" y="1036323"/>
                    </a:lnTo>
                    <a:close/>
                  </a:path>
                </a:pathLst>
              </a:cu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210" name="Freihandform: Form 209">
                <a:extLst>
                  <a:ext uri="{FF2B5EF4-FFF2-40B4-BE49-F238E27FC236}">
                    <a16:creationId xmlns:a16="http://schemas.microsoft.com/office/drawing/2014/main" id="{5B6F43B8-C1D5-4E90-A88F-C6147C6CD01F}"/>
                  </a:ext>
                </a:extLst>
              </p:cNvPr>
              <p:cNvSpPr/>
              <p:nvPr/>
            </p:nvSpPr>
            <p:spPr>
              <a:xfrm>
                <a:off x="5895975" y="3981450"/>
                <a:ext cx="2962275" cy="828675"/>
              </a:xfrm>
              <a:custGeom>
                <a:avLst/>
                <a:gdLst>
                  <a:gd name="connsiteX0" fmla="*/ 0 w 2962275"/>
                  <a:gd name="connsiteY0" fmla="*/ 9525 h 828675"/>
                  <a:gd name="connsiteX1" fmla="*/ 228600 w 2962275"/>
                  <a:gd name="connsiteY1" fmla="*/ 828675 h 828675"/>
                  <a:gd name="connsiteX2" fmla="*/ 2066925 w 2962275"/>
                  <a:gd name="connsiteY2" fmla="*/ 819150 h 828675"/>
                  <a:gd name="connsiteX3" fmla="*/ 2962275 w 2962275"/>
                  <a:gd name="connsiteY3" fmla="*/ 0 h 828675"/>
                  <a:gd name="connsiteX4" fmla="*/ 0 w 2962275"/>
                  <a:gd name="connsiteY4" fmla="*/ 9525 h 828675"/>
                  <a:gd name="connsiteX0" fmla="*/ 0 w 2962275"/>
                  <a:gd name="connsiteY0" fmla="*/ 9525 h 828675"/>
                  <a:gd name="connsiteX1" fmla="*/ 228600 w 2962275"/>
                  <a:gd name="connsiteY1" fmla="*/ 828675 h 828675"/>
                  <a:gd name="connsiteX2" fmla="*/ 2066925 w 2962275"/>
                  <a:gd name="connsiteY2" fmla="*/ 819150 h 828675"/>
                  <a:gd name="connsiteX3" fmla="*/ 2962275 w 2962275"/>
                  <a:gd name="connsiteY3" fmla="*/ 0 h 828675"/>
                  <a:gd name="connsiteX4" fmla="*/ 0 w 2962275"/>
                  <a:gd name="connsiteY4" fmla="*/ 9525 h 828675"/>
                  <a:gd name="connsiteX0" fmla="*/ 0 w 2962275"/>
                  <a:gd name="connsiteY0" fmla="*/ 9525 h 828675"/>
                  <a:gd name="connsiteX1" fmla="*/ 228600 w 2962275"/>
                  <a:gd name="connsiteY1" fmla="*/ 828675 h 828675"/>
                  <a:gd name="connsiteX2" fmla="*/ 2066925 w 2962275"/>
                  <a:gd name="connsiteY2" fmla="*/ 819150 h 828675"/>
                  <a:gd name="connsiteX3" fmla="*/ 2962275 w 2962275"/>
                  <a:gd name="connsiteY3" fmla="*/ 0 h 828675"/>
                  <a:gd name="connsiteX4" fmla="*/ 0 w 2962275"/>
                  <a:gd name="connsiteY4" fmla="*/ 9525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275" h="828675">
                    <a:moveTo>
                      <a:pt x="0" y="9525"/>
                    </a:moveTo>
                    <a:lnTo>
                      <a:pt x="228600" y="828675"/>
                    </a:lnTo>
                    <a:lnTo>
                      <a:pt x="2066925" y="819150"/>
                    </a:lnTo>
                    <a:cubicBezTo>
                      <a:pt x="2708275" y="812800"/>
                      <a:pt x="2959100" y="396875"/>
                      <a:pt x="2962275" y="0"/>
                    </a:cubicBezTo>
                    <a:lnTo>
                      <a:pt x="0" y="9525"/>
                    </a:lnTo>
                    <a:close/>
                  </a:path>
                </a:pathLst>
              </a:cu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grpSp>
      </p:grpSp>
      <p:pic>
        <p:nvPicPr>
          <p:cNvPr id="131" name="Grafik 130">
            <a:extLst>
              <a:ext uri="{FF2B5EF4-FFF2-40B4-BE49-F238E27FC236}">
                <a16:creationId xmlns:a16="http://schemas.microsoft.com/office/drawing/2014/main" id="{0698D41F-8918-421A-A4B5-BED99E4AD451}"/>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5142505" y="811015"/>
            <a:ext cx="6993832" cy="5040000"/>
          </a:xfrm>
          <a:prstGeom prst="rect">
            <a:avLst/>
          </a:prstGeom>
        </p:spPr>
      </p:pic>
    </p:spTree>
    <p:extLst>
      <p:ext uri="{BB962C8B-B14F-4D97-AF65-F5344CB8AC3E}">
        <p14:creationId xmlns:p14="http://schemas.microsoft.com/office/powerpoint/2010/main" val="312724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906067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66"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57AB26"/>
                </a:solidFill>
                <a:cs typeface="Segoe UI" panose="020B0502040204020203" pitchFamily="34" charset="0"/>
              </a:rPr>
              <a:t>Strategic Research Area III: Concatenated Synthetic Pathways</a:t>
            </a:r>
          </a:p>
          <a:p>
            <a:pPr lvl="0" defTabSz="914400">
              <a:defRPr/>
            </a:pPr>
            <a:r>
              <a:rPr lang="en-US" sz="2400" dirty="0">
                <a:solidFill>
                  <a:srgbClr val="57AB26"/>
                </a:solidFill>
                <a:cs typeface="Segoe UI" panose="020B0502040204020203" pitchFamily="34" charset="0"/>
              </a:rPr>
              <a:t>Catalytic Toolbox to Generate a Flexible Bio-hybrid Molecular Platform</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138254" name="Picture 14" descr="Ein Bild, das Diagramm, Text, Reihe, Schrift enthält.&#10;&#10;Automatisch generierte Beschreibung">
            <a:extLst>
              <a:ext uri="{FF2B5EF4-FFF2-40B4-BE49-F238E27FC236}">
                <a16:creationId xmlns:a16="http://schemas.microsoft.com/office/drawing/2014/main" id="{4A60135B-8C97-4550-8887-DD1306EEE8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4958" y="2575684"/>
            <a:ext cx="7271181" cy="3642060"/>
          </a:xfrm>
          <a:prstGeom prst="rect">
            <a:avLst/>
          </a:prstGeom>
          <a:noFill/>
          <a:extLst>
            <a:ext uri="{909E8E84-426E-40DD-AFC4-6F175D3DCCD1}">
              <a14:hiddenFill xmlns:a14="http://schemas.microsoft.com/office/drawing/2010/main">
                <a:solidFill>
                  <a:srgbClr val="FFFFFF"/>
                </a:solidFill>
              </a14:hiddenFill>
            </a:ext>
          </a:extLst>
        </p:spPr>
      </p:pic>
      <p:sp>
        <p:nvSpPr>
          <p:cNvPr id="241" name="Rechteck 240">
            <a:extLst>
              <a:ext uri="{FF2B5EF4-FFF2-40B4-BE49-F238E27FC236}">
                <a16:creationId xmlns:a16="http://schemas.microsoft.com/office/drawing/2014/main" id="{2CB18127-912D-4A81-8878-3D17246C6F0D}"/>
              </a:ext>
            </a:extLst>
          </p:cNvPr>
          <p:cNvSpPr/>
          <p:nvPr/>
        </p:nvSpPr>
        <p:spPr>
          <a:xfrm>
            <a:off x="2468519" y="1225560"/>
            <a:ext cx="4173632" cy="1508105"/>
          </a:xfrm>
          <a:prstGeom prst="rect">
            <a:avLst/>
          </a:prstGeom>
        </p:spPr>
        <p:txBody>
          <a:bodyPr wrap="square">
            <a:spAutoFit/>
          </a:bodyPr>
          <a:lstStyle/>
          <a:p>
            <a:r>
              <a:rPr lang="en-US" altLang="en-US" sz="2000" dirty="0">
                <a:solidFill>
                  <a:srgbClr val="57AB26"/>
                </a:solidFill>
              </a:rPr>
              <a:t>Separation Technologies</a:t>
            </a:r>
            <a:endParaRPr lang="en-US" sz="2000" dirty="0">
              <a:solidFill>
                <a:srgbClr val="57AB26"/>
              </a:solidFill>
            </a:endParaRPr>
          </a:p>
          <a:p>
            <a:pPr marL="266700" lvl="1"/>
            <a:r>
              <a:rPr lang="en-US" dirty="0"/>
              <a:t>distillation</a:t>
            </a:r>
            <a:br>
              <a:rPr lang="en-US" dirty="0"/>
            </a:br>
            <a:r>
              <a:rPr lang="en-US" dirty="0"/>
              <a:t>phase separation</a:t>
            </a:r>
            <a:br>
              <a:rPr lang="en-US" dirty="0"/>
            </a:br>
            <a:r>
              <a:rPr lang="en-US" dirty="0"/>
              <a:t>membrane</a:t>
            </a:r>
            <a:br>
              <a:rPr lang="en-US" dirty="0"/>
            </a:br>
            <a:r>
              <a:rPr lang="en-US" dirty="0"/>
              <a:t>crystallization</a:t>
            </a:r>
          </a:p>
        </p:txBody>
      </p:sp>
      <p:sp>
        <p:nvSpPr>
          <p:cNvPr id="44" name="Rechteck 43">
            <a:extLst>
              <a:ext uri="{FF2B5EF4-FFF2-40B4-BE49-F238E27FC236}">
                <a16:creationId xmlns:a16="http://schemas.microsoft.com/office/drawing/2014/main" id="{34E99AF2-585D-4964-839A-EDF8278592E8}"/>
              </a:ext>
            </a:extLst>
          </p:cNvPr>
          <p:cNvSpPr/>
          <p:nvPr/>
        </p:nvSpPr>
        <p:spPr>
          <a:xfrm>
            <a:off x="5698897" y="1225560"/>
            <a:ext cx="4173632" cy="1815882"/>
          </a:xfrm>
          <a:prstGeom prst="rect">
            <a:avLst/>
          </a:prstGeom>
        </p:spPr>
        <p:txBody>
          <a:bodyPr wrap="square">
            <a:spAutoFit/>
          </a:bodyPr>
          <a:lstStyle/>
          <a:p>
            <a:pPr lvl="0"/>
            <a:r>
              <a:rPr lang="en-US" altLang="en-US" sz="2000" dirty="0">
                <a:solidFill>
                  <a:srgbClr val="57AB26"/>
                </a:solidFill>
              </a:rPr>
              <a:t>Catalyst &amp; Reaction System</a:t>
            </a:r>
            <a:endParaRPr lang="en-US" sz="2000" dirty="0">
              <a:solidFill>
                <a:srgbClr val="57AB26"/>
              </a:solidFill>
            </a:endParaRPr>
          </a:p>
          <a:p>
            <a:pPr marL="266700" lvl="1"/>
            <a:r>
              <a:rPr lang="en-US" dirty="0"/>
              <a:t>activity</a:t>
            </a:r>
            <a:br>
              <a:rPr lang="en-US" dirty="0"/>
            </a:br>
            <a:r>
              <a:rPr lang="en-US" dirty="0"/>
              <a:t>selectivity</a:t>
            </a:r>
            <a:br>
              <a:rPr lang="en-US" dirty="0"/>
            </a:br>
            <a:r>
              <a:rPr lang="en-US" dirty="0"/>
              <a:t>stability</a:t>
            </a:r>
            <a:br>
              <a:rPr lang="en-US" dirty="0"/>
            </a:br>
            <a:r>
              <a:rPr lang="en-US" dirty="0"/>
              <a:t>reaction conditions</a:t>
            </a:r>
            <a:endParaRPr lang="en-US" dirty="0">
              <a:solidFill>
                <a:srgbClr val="006065"/>
              </a:solidFill>
            </a:endParaRPr>
          </a:p>
          <a:p>
            <a:endParaRPr lang="en-US" sz="2000" dirty="0">
              <a:solidFill>
                <a:srgbClr val="006065"/>
              </a:solidFill>
            </a:endParaRPr>
          </a:p>
        </p:txBody>
      </p:sp>
      <p:sp>
        <p:nvSpPr>
          <p:cNvPr id="45" name="Rechteck 44">
            <a:extLst>
              <a:ext uri="{FF2B5EF4-FFF2-40B4-BE49-F238E27FC236}">
                <a16:creationId xmlns:a16="http://schemas.microsoft.com/office/drawing/2014/main" id="{1DCA7995-B5DF-44C7-9144-5787092E376A}"/>
              </a:ext>
            </a:extLst>
          </p:cNvPr>
          <p:cNvSpPr/>
          <p:nvPr/>
        </p:nvSpPr>
        <p:spPr>
          <a:xfrm>
            <a:off x="9180043" y="1225560"/>
            <a:ext cx="4173632" cy="1815882"/>
          </a:xfrm>
          <a:prstGeom prst="rect">
            <a:avLst/>
          </a:prstGeom>
        </p:spPr>
        <p:txBody>
          <a:bodyPr wrap="square">
            <a:spAutoFit/>
          </a:bodyPr>
          <a:lstStyle/>
          <a:p>
            <a:pPr lvl="0"/>
            <a:r>
              <a:rPr lang="en-US" altLang="en-US" sz="2000" dirty="0">
                <a:solidFill>
                  <a:srgbClr val="57AB26"/>
                </a:solidFill>
              </a:rPr>
              <a:t>Molecular Design </a:t>
            </a:r>
          </a:p>
          <a:p>
            <a:pPr marL="266700" lvl="1"/>
            <a:r>
              <a:rPr lang="en-US" dirty="0"/>
              <a:t>active sites</a:t>
            </a:r>
            <a:br>
              <a:rPr lang="en-US" dirty="0"/>
            </a:br>
            <a:r>
              <a:rPr lang="en-US" dirty="0"/>
              <a:t>mechanisms</a:t>
            </a:r>
            <a:br>
              <a:rPr lang="en-US" dirty="0"/>
            </a:br>
            <a:r>
              <a:rPr lang="en-US" dirty="0"/>
              <a:t>local environment</a:t>
            </a:r>
            <a:endParaRPr lang="en-US" dirty="0">
              <a:solidFill>
                <a:srgbClr val="006065"/>
              </a:solidFill>
            </a:endParaRPr>
          </a:p>
          <a:p>
            <a:pPr marL="266700" lvl="1"/>
            <a:endParaRPr lang="en-US" dirty="0">
              <a:solidFill>
                <a:srgbClr val="006065"/>
              </a:solidFill>
            </a:endParaRPr>
          </a:p>
          <a:p>
            <a:endParaRPr lang="en-US" sz="2000" dirty="0">
              <a:solidFill>
                <a:srgbClr val="006065"/>
              </a:solidFill>
            </a:endParaRPr>
          </a:p>
        </p:txBody>
      </p:sp>
      <p:pic>
        <p:nvPicPr>
          <p:cNvPr id="138256" name="Picture 16">
            <a:extLst>
              <a:ext uri="{FF2B5EF4-FFF2-40B4-BE49-F238E27FC236}">
                <a16:creationId xmlns:a16="http://schemas.microsoft.com/office/drawing/2014/main" id="{BE14E1B9-7F6C-4DBF-8196-136CCDAB6F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3412" y="7282831"/>
            <a:ext cx="5781675"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38258" name="Picture 18">
            <a:extLst>
              <a:ext uri="{FF2B5EF4-FFF2-40B4-BE49-F238E27FC236}">
                <a16:creationId xmlns:a16="http://schemas.microsoft.com/office/drawing/2014/main" id="{C76877ED-7EE1-414C-9AAD-AE75BC7B40B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8827"/>
          <a:stretch/>
        </p:blipFill>
        <p:spPr bwMode="auto">
          <a:xfrm>
            <a:off x="4689673" y="6703786"/>
            <a:ext cx="3190875" cy="3360775"/>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0FF0ADE3-3481-4D64-AFF2-7D0A93EA5F99}"/>
              </a:ext>
            </a:extLst>
          </p:cNvPr>
          <p:cNvPicPr>
            <a:picLocks noChangeAspect="1"/>
          </p:cNvPicPr>
          <p:nvPr/>
        </p:nvPicPr>
        <p:blipFill>
          <a:blip r:embed="rId9"/>
          <a:stretch>
            <a:fillRect/>
          </a:stretch>
        </p:blipFill>
        <p:spPr>
          <a:xfrm>
            <a:off x="853156" y="1162568"/>
            <a:ext cx="1140051" cy="4877223"/>
          </a:xfrm>
          <a:prstGeom prst="rect">
            <a:avLst/>
          </a:prstGeom>
        </p:spPr>
      </p:pic>
      <p:pic>
        <p:nvPicPr>
          <p:cNvPr id="138264" name="Picture 24" descr="Ein Bild, das Text, Screenshot, Schrift, Diagramm enthält.&#10;&#10;Automatisch generierte Beschreibung">
            <a:extLst>
              <a:ext uri="{FF2B5EF4-FFF2-40B4-BE49-F238E27FC236}">
                <a16:creationId xmlns:a16="http://schemas.microsoft.com/office/drawing/2014/main" id="{5AB2BDDE-2613-4900-BE06-BE0B455567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7366" y="2509458"/>
            <a:ext cx="7067107" cy="365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68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xEl>
                                              <p:pRg st="1" end="1"/>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8254"/>
                                        </p:tgtEl>
                                        <p:attrNameLst>
                                          <p:attrName>style.visibility</p:attrName>
                                        </p:attrNameLst>
                                      </p:cBhvr>
                                      <p:to>
                                        <p:strVal val="visible"/>
                                      </p:to>
                                    </p:set>
                                    <p:animEffect transition="in" filter="fade">
                                      <p:cBhvr>
                                        <p:cTn id="17" dur="500"/>
                                        <p:tgtEl>
                                          <p:spTgt spid="138254"/>
                                        </p:tgtEl>
                                      </p:cBhvr>
                                    </p:animEffect>
                                  </p:childTnLst>
                                </p:cTn>
                              </p:par>
                              <p:par>
                                <p:cTn id="18" presetID="10" presetClass="exit" presetSubtype="0" fill="hold" nodeType="withEffect">
                                  <p:stCondLst>
                                    <p:cond delay="0"/>
                                  </p:stCondLst>
                                  <p:childTnLst>
                                    <p:animEffect transition="out" filter="fade">
                                      <p:cBhvr>
                                        <p:cTn id="19" dur="500"/>
                                        <p:tgtEl>
                                          <p:spTgt spid="138254"/>
                                        </p:tgtEl>
                                      </p:cBhvr>
                                    </p:animEffect>
                                    <p:set>
                                      <p:cBhvr>
                                        <p:cTn id="20" dur="1" fill="hold">
                                          <p:stCondLst>
                                            <p:cond delay="499"/>
                                          </p:stCondLst>
                                        </p:cTn>
                                        <p:tgtEl>
                                          <p:spTgt spid="13825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38258"/>
                                        </p:tgtEl>
                                        <p:attrNameLst>
                                          <p:attrName>style.visibility</p:attrName>
                                        </p:attrNameLst>
                                      </p:cBhvr>
                                      <p:to>
                                        <p:strVal val="visible"/>
                                      </p:to>
                                    </p:set>
                                    <p:animEffect transition="in" filter="fade">
                                      <p:cBhvr>
                                        <p:cTn id="23" dur="500"/>
                                        <p:tgtEl>
                                          <p:spTgt spid="138258"/>
                                        </p:tgtEl>
                                      </p:cBhvr>
                                    </p:animEffect>
                                  </p:childTnLst>
                                </p:cTn>
                              </p:par>
                              <p:par>
                                <p:cTn id="24" presetID="10" presetClass="exit" presetSubtype="0" fill="hold" nodeType="withEffect">
                                  <p:stCondLst>
                                    <p:cond delay="0"/>
                                  </p:stCondLst>
                                  <p:childTnLst>
                                    <p:animEffect transition="out" filter="fade">
                                      <p:cBhvr>
                                        <p:cTn id="25" dur="500"/>
                                        <p:tgtEl>
                                          <p:spTgt spid="138258"/>
                                        </p:tgtEl>
                                      </p:cBhvr>
                                    </p:animEffect>
                                    <p:set>
                                      <p:cBhvr>
                                        <p:cTn id="26" dur="1" fill="hold">
                                          <p:stCondLst>
                                            <p:cond delay="499"/>
                                          </p:stCondLst>
                                        </p:cTn>
                                        <p:tgtEl>
                                          <p:spTgt spid="13825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38264"/>
                                        </p:tgtEl>
                                        <p:attrNameLst>
                                          <p:attrName>style.visibility</p:attrName>
                                        </p:attrNameLst>
                                      </p:cBhvr>
                                      <p:to>
                                        <p:strVal val="visible"/>
                                      </p:to>
                                    </p:set>
                                    <p:animEffect transition="in" filter="fade">
                                      <p:cBhvr>
                                        <p:cTn id="29" dur="500"/>
                                        <p:tgtEl>
                                          <p:spTgt spid="138264"/>
                                        </p:tgtEl>
                                      </p:cBhvr>
                                    </p:animEffect>
                                  </p:childTnLst>
                                </p:cTn>
                              </p:par>
                              <p:par>
                                <p:cTn id="30" presetID="10" presetClass="exit" presetSubtype="0" fill="hold" nodeType="withEffect">
                                  <p:stCondLst>
                                    <p:cond delay="0"/>
                                  </p:stCondLst>
                                  <p:childTnLst>
                                    <p:animEffect transition="out" filter="fade">
                                      <p:cBhvr>
                                        <p:cTn id="31" dur="500"/>
                                        <p:tgtEl>
                                          <p:spTgt spid="138264"/>
                                        </p:tgtEl>
                                      </p:cBhvr>
                                    </p:animEffect>
                                    <p:set>
                                      <p:cBhvr>
                                        <p:cTn id="32" dur="1" fill="hold">
                                          <p:stCondLst>
                                            <p:cond delay="499"/>
                                          </p:stCondLst>
                                        </p:cTn>
                                        <p:tgtEl>
                                          <p:spTgt spid="1382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70296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89"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D85821F9-0D53-40EE-A05A-DCFD2786DD5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48980" y="2306611"/>
            <a:ext cx="9656154" cy="5431587"/>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BDCC00"/>
                </a:solidFill>
                <a:cs typeface="Segoe UI" panose="020B0502040204020203" pitchFamily="34" charset="0"/>
              </a:rPr>
              <a:t>Strategic Research Area IV: Translational Catalytic Processes</a:t>
            </a:r>
          </a:p>
          <a:p>
            <a:pPr lvl="0" defTabSz="914400">
              <a:defRPr/>
            </a:pPr>
            <a:r>
              <a:rPr lang="en-US" sz="2400" dirty="0">
                <a:solidFill>
                  <a:srgbClr val="BDCC00"/>
                </a:solidFill>
                <a:cs typeface="Segoe UI" panose="020B0502040204020203" pitchFamily="34" charset="0"/>
              </a:rPr>
              <a:t>Robustness and Stability despite Complex, Fluctuating  Feedstocks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1" y="1249147"/>
            <a:ext cx="5196115" cy="1508105"/>
          </a:xfrm>
          <a:prstGeom prst="rect">
            <a:avLst/>
          </a:prstGeom>
        </p:spPr>
        <p:txBody>
          <a:bodyPr wrap="square">
            <a:spAutoFit/>
          </a:bodyPr>
          <a:lstStyle/>
          <a:p>
            <a:r>
              <a:rPr lang="en-US" altLang="en-US" sz="2000" dirty="0">
                <a:solidFill>
                  <a:srgbClr val="BDCC00"/>
                </a:solidFill>
              </a:rPr>
              <a:t>Adaptive Catalytic Systems</a:t>
            </a:r>
          </a:p>
          <a:p>
            <a:pPr marL="266700" lvl="1"/>
            <a:r>
              <a:rPr lang="en-US" dirty="0"/>
              <a:t>robust &amp; flexible</a:t>
            </a:r>
            <a:br>
              <a:rPr lang="en-US" dirty="0"/>
            </a:br>
            <a:r>
              <a:rPr lang="en-US" dirty="0"/>
              <a:t>phase separation</a:t>
            </a:r>
            <a:br>
              <a:rPr lang="en-US" dirty="0"/>
            </a:br>
            <a:r>
              <a:rPr lang="en-US" dirty="0"/>
              <a:t>membrane crystallization</a:t>
            </a:r>
          </a:p>
          <a:p>
            <a:pPr marL="266700" lvl="1"/>
            <a:endParaRPr lang="en-US" dirty="0"/>
          </a:p>
        </p:txBody>
      </p:sp>
      <p:sp>
        <p:nvSpPr>
          <p:cNvPr id="99" name="Rechteck 98">
            <a:extLst>
              <a:ext uri="{FF2B5EF4-FFF2-40B4-BE49-F238E27FC236}">
                <a16:creationId xmlns:a16="http://schemas.microsoft.com/office/drawing/2014/main" id="{E1728AB4-37E6-4482-86C7-E6A98525EC72}"/>
              </a:ext>
            </a:extLst>
          </p:cNvPr>
          <p:cNvSpPr/>
          <p:nvPr/>
        </p:nvSpPr>
        <p:spPr>
          <a:xfrm>
            <a:off x="5276806" y="1642817"/>
            <a:ext cx="5196115" cy="1815882"/>
          </a:xfrm>
          <a:prstGeom prst="rect">
            <a:avLst/>
          </a:prstGeom>
        </p:spPr>
        <p:txBody>
          <a:bodyPr wrap="square">
            <a:spAutoFit/>
          </a:bodyPr>
          <a:lstStyle/>
          <a:p>
            <a:pPr lvl="0"/>
            <a:r>
              <a:rPr lang="en-US" altLang="en-US" sz="2000" dirty="0">
                <a:solidFill>
                  <a:srgbClr val="BDCC00"/>
                </a:solidFill>
              </a:rPr>
              <a:t>Raw Material Complexity</a:t>
            </a:r>
            <a:endParaRPr lang="en-US" sz="2000" dirty="0">
              <a:solidFill>
                <a:srgbClr val="BDCC00"/>
              </a:solidFill>
            </a:endParaRPr>
          </a:p>
          <a:p>
            <a:pPr marL="266700" lvl="1"/>
            <a:r>
              <a:rPr lang="en-US" dirty="0"/>
              <a:t>catalyst</a:t>
            </a:r>
            <a:br>
              <a:rPr lang="en-US" dirty="0"/>
            </a:br>
            <a:r>
              <a:rPr lang="en-US" dirty="0"/>
              <a:t>transformation</a:t>
            </a:r>
            <a:br>
              <a:rPr lang="en-US" dirty="0"/>
            </a:br>
            <a:r>
              <a:rPr lang="en-US" dirty="0"/>
              <a:t>reactor system</a:t>
            </a:r>
          </a:p>
          <a:p>
            <a:pPr marL="266700" lvl="1"/>
            <a:endParaRPr lang="en-US" dirty="0">
              <a:solidFill>
                <a:srgbClr val="006065"/>
              </a:solidFill>
            </a:endParaRPr>
          </a:p>
          <a:p>
            <a:endParaRPr lang="en-US" sz="2000" dirty="0">
              <a:solidFill>
                <a:srgbClr val="006065"/>
              </a:solidFill>
            </a:endParaRPr>
          </a:p>
        </p:txBody>
      </p:sp>
      <p:sp>
        <p:nvSpPr>
          <p:cNvPr id="100" name="Rechteck 99">
            <a:extLst>
              <a:ext uri="{FF2B5EF4-FFF2-40B4-BE49-F238E27FC236}">
                <a16:creationId xmlns:a16="http://schemas.microsoft.com/office/drawing/2014/main" id="{49F06C5F-D30A-4F2B-BB6D-63A5C180F964}"/>
              </a:ext>
            </a:extLst>
          </p:cNvPr>
          <p:cNvSpPr/>
          <p:nvPr/>
        </p:nvSpPr>
        <p:spPr>
          <a:xfrm>
            <a:off x="8128372" y="1892601"/>
            <a:ext cx="5196115" cy="2092881"/>
          </a:xfrm>
          <a:prstGeom prst="rect">
            <a:avLst/>
          </a:prstGeom>
        </p:spPr>
        <p:txBody>
          <a:bodyPr wrap="square">
            <a:spAutoFit/>
          </a:bodyPr>
          <a:lstStyle/>
          <a:p>
            <a:pPr marL="266700" lvl="1"/>
            <a:endParaRPr lang="en-US" dirty="0">
              <a:solidFill>
                <a:srgbClr val="006065"/>
              </a:solidFill>
            </a:endParaRPr>
          </a:p>
          <a:p>
            <a:pPr lvl="0"/>
            <a:r>
              <a:rPr lang="en-US" altLang="en-US" sz="2000" dirty="0">
                <a:solidFill>
                  <a:srgbClr val="BDCC00"/>
                </a:solidFill>
              </a:rPr>
              <a:t>Dynamics of Catalytic Systems </a:t>
            </a:r>
          </a:p>
          <a:p>
            <a:pPr marL="266700" lvl="1"/>
            <a:r>
              <a:rPr lang="en-US" dirty="0"/>
              <a:t>operando spectroscopic techniques</a:t>
            </a:r>
            <a:br>
              <a:rPr lang="en-US" dirty="0"/>
            </a:br>
            <a:r>
              <a:rPr lang="en-US" dirty="0"/>
              <a:t>online kinetic analysis</a:t>
            </a:r>
            <a:br>
              <a:rPr lang="en-US" dirty="0"/>
            </a:br>
            <a:r>
              <a:rPr lang="en-US" dirty="0"/>
              <a:t>complex phase behavior</a:t>
            </a:r>
            <a:endParaRPr lang="en-US" dirty="0">
              <a:solidFill>
                <a:srgbClr val="006065"/>
              </a:solidFill>
            </a:endParaRPr>
          </a:p>
          <a:p>
            <a:pPr marL="266700" lvl="1"/>
            <a:endParaRPr lang="en-US" dirty="0">
              <a:solidFill>
                <a:srgbClr val="006065"/>
              </a:solidFill>
            </a:endParaRPr>
          </a:p>
          <a:p>
            <a:endParaRPr lang="en-US" sz="2000" dirty="0">
              <a:solidFill>
                <a:srgbClr val="006065"/>
              </a:solidFill>
            </a:endParaRPr>
          </a:p>
        </p:txBody>
      </p:sp>
      <p:pic>
        <p:nvPicPr>
          <p:cNvPr id="3" name="Grafik 2">
            <a:extLst>
              <a:ext uri="{FF2B5EF4-FFF2-40B4-BE49-F238E27FC236}">
                <a16:creationId xmlns:a16="http://schemas.microsoft.com/office/drawing/2014/main" id="{386AD7DB-F763-4737-8981-DD365B2BFED0}"/>
              </a:ext>
            </a:extLst>
          </p:cNvPr>
          <p:cNvPicPr>
            <a:picLocks noChangeAspect="1"/>
          </p:cNvPicPr>
          <p:nvPr/>
        </p:nvPicPr>
        <p:blipFill>
          <a:blip r:embed="rId7"/>
          <a:stretch>
            <a:fillRect/>
          </a:stretch>
        </p:blipFill>
        <p:spPr>
          <a:xfrm>
            <a:off x="839533" y="1185197"/>
            <a:ext cx="1140051" cy="4877223"/>
          </a:xfrm>
          <a:prstGeom prst="rect">
            <a:avLst/>
          </a:prstGeom>
        </p:spPr>
      </p:pic>
      <p:pic>
        <p:nvPicPr>
          <p:cNvPr id="139284" name="Picture 20" descr="Description unavailable">
            <a:extLst>
              <a:ext uri="{FF2B5EF4-FFF2-40B4-BE49-F238E27FC236}">
                <a16:creationId xmlns:a16="http://schemas.microsoft.com/office/drawing/2014/main" id="{159322DD-8EE9-436D-9121-FDCE2A09C0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415" y="1085939"/>
            <a:ext cx="481965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39286" name="Picture 22" descr="Ein Bild, das Screenshot, Design enthält.&#10;&#10;Automatisch generierte Beschreibung">
            <a:extLst>
              <a:ext uri="{FF2B5EF4-FFF2-40B4-BE49-F238E27FC236}">
                <a16:creationId xmlns:a16="http://schemas.microsoft.com/office/drawing/2014/main" id="{3F6F097A-4D3E-4872-800F-3044DFA697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720" y="7119884"/>
            <a:ext cx="12192000" cy="4624387"/>
          </a:xfrm>
          <a:prstGeom prst="rect">
            <a:avLst/>
          </a:prstGeom>
          <a:noFill/>
          <a:extLst>
            <a:ext uri="{909E8E84-426E-40DD-AFC4-6F175D3DCCD1}">
              <a14:hiddenFill xmlns:a14="http://schemas.microsoft.com/office/drawing/2010/main">
                <a:solidFill>
                  <a:srgbClr val="FFFFFF"/>
                </a:solidFill>
              </a14:hiddenFill>
            </a:ext>
          </a:extLst>
        </p:spPr>
      </p:pic>
      <p:pic>
        <p:nvPicPr>
          <p:cNvPr id="139288" name="Picture 24">
            <a:extLst>
              <a:ext uri="{FF2B5EF4-FFF2-40B4-BE49-F238E27FC236}">
                <a16:creationId xmlns:a16="http://schemas.microsoft.com/office/drawing/2014/main" id="{7D49D7B7-02DD-407C-A389-8BDB54894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2765" y="7372800"/>
            <a:ext cx="12192000" cy="493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65"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System</a:t>
            </a:r>
          </a:p>
        </p:txBody>
      </p:sp>
      <p:sp>
        <p:nvSpPr>
          <p:cNvPr id="10" name="Rechteck 9">
            <a:extLst>
              <a:ext uri="{FF2B5EF4-FFF2-40B4-BE49-F238E27FC236}">
                <a16:creationId xmlns:a16="http://schemas.microsoft.com/office/drawing/2014/main" id="{81241E9F-DFC5-4A1B-8FFE-36FB3D3CE259}"/>
              </a:ext>
            </a:extLst>
          </p:cNvPr>
          <p:cNvSpPr/>
          <p:nvPr/>
        </p:nvSpPr>
        <p:spPr>
          <a:xfrm>
            <a:off x="9371543" y="1319014"/>
            <a:ext cx="2609973" cy="2548839"/>
          </a:xfrm>
          <a:prstGeom prst="rect">
            <a:avLst/>
          </a:prstGeom>
        </p:spPr>
        <p:txBody>
          <a:bodyPr wrap="square">
            <a:spAutoFit/>
          </a:bodyPr>
          <a:lstStyle/>
          <a:p>
            <a:pPr algn="just">
              <a:lnSpc>
                <a:spcPct val="115000"/>
              </a:lnSpc>
              <a:spcBef>
                <a:spcPts val="300"/>
              </a:spcBef>
              <a:spcAft>
                <a:spcPts val="300"/>
              </a:spcAft>
            </a:pPr>
            <a:r>
              <a:rPr lang="en-US" sz="1400" dirty="0"/>
              <a:t>System integration of the developed fuels, processes and pathways is enabled by interdisciplinary assessment and optimization of </a:t>
            </a:r>
            <a:r>
              <a:rPr lang="en-US" sz="1400" dirty="0">
                <a:solidFill>
                  <a:srgbClr val="1C5DAB"/>
                </a:solidFill>
              </a:rPr>
              <a:t>resilient and adaptive intersectoral conversion systems </a:t>
            </a:r>
            <a:r>
              <a:rPr lang="en-US" sz="1400" dirty="0"/>
              <a:t>based on systemic risks, stakeholder perspectives, policies and sustainability criteria.</a:t>
            </a:r>
            <a:endParaRPr lang="de-DE" sz="1400" dirty="0"/>
          </a:p>
        </p:txBody>
      </p:sp>
      <p:sp>
        <p:nvSpPr>
          <p:cNvPr id="12" name="Rechteck 11">
            <a:extLst>
              <a:ext uri="{FF2B5EF4-FFF2-40B4-BE49-F238E27FC236}">
                <a16:creationId xmlns:a16="http://schemas.microsoft.com/office/drawing/2014/main" id="{78EF6A92-3F4D-487C-AEC2-29F014426F1C}"/>
              </a:ext>
            </a:extLst>
          </p:cNvPr>
          <p:cNvSpPr/>
          <p:nvPr/>
        </p:nvSpPr>
        <p:spPr>
          <a:xfrm>
            <a:off x="279025" y="1957031"/>
            <a:ext cx="2857303" cy="2796599"/>
          </a:xfrm>
          <a:prstGeom prst="rect">
            <a:avLst/>
          </a:prstGeom>
        </p:spPr>
        <p:txBody>
          <a:bodyPr wrap="square">
            <a:spAutoFit/>
          </a:bodyPr>
          <a:lstStyle/>
          <a:p>
            <a:pPr algn="just">
              <a:lnSpc>
                <a:spcPct val="115000"/>
              </a:lnSpc>
              <a:spcBef>
                <a:spcPts val="300"/>
              </a:spcBef>
              <a:spcAft>
                <a:spcPts val="300"/>
              </a:spcAft>
            </a:pPr>
            <a:r>
              <a:rPr lang="en-US" sz="1400" dirty="0">
                <a:solidFill>
                  <a:srgbClr val="1C5DAB"/>
                </a:solidFill>
                <a:ea typeface="Arial" panose="020B0604020202020204" pitchFamily="34" charset="0"/>
              </a:rPr>
              <a:t>The fuel and chemical design</a:t>
            </a:r>
            <a:r>
              <a:rPr lang="en-US" sz="1400" dirty="0">
                <a:ea typeface="Arial" panose="020B0604020202020204" pitchFamily="34" charset="0"/>
              </a:rPr>
              <a:t> optimizes the overall conversion performance, accounting for fleet-compatible and novel propulsion concepts and co-production of chemicals and fuels; this is done by developing and employing cutting-edge methods from propulsion equipment design, production process development, and machine learning.</a:t>
            </a:r>
            <a:endParaRPr lang="de-DE" sz="1400" dirty="0">
              <a:ea typeface="Calibri" panose="020F0502020204030204" pitchFamily="34" charset="0"/>
            </a:endParaRPr>
          </a:p>
        </p:txBody>
      </p:sp>
      <p:grpSp>
        <p:nvGrpSpPr>
          <p:cNvPr id="13" name="Gruppieren 12">
            <a:extLst>
              <a:ext uri="{FF2B5EF4-FFF2-40B4-BE49-F238E27FC236}">
                <a16:creationId xmlns:a16="http://schemas.microsoft.com/office/drawing/2014/main" id="{0B8D141D-12D7-4D17-9FAF-F7D99C8971AF}"/>
              </a:ext>
            </a:extLst>
          </p:cNvPr>
          <p:cNvGrpSpPr>
            <a:grpSpLocks noChangeAspect="1"/>
          </p:cNvGrpSpPr>
          <p:nvPr/>
        </p:nvGrpSpPr>
        <p:grpSpPr>
          <a:xfrm>
            <a:off x="1234810" y="1043095"/>
            <a:ext cx="945732" cy="920935"/>
            <a:chOff x="7675018" y="2436470"/>
            <a:chExt cx="1950499" cy="1950499"/>
          </a:xfrm>
        </p:grpSpPr>
        <p:sp>
          <p:nvSpPr>
            <p:cNvPr id="14" name="Ellipse 9">
              <a:extLst>
                <a:ext uri="{FF2B5EF4-FFF2-40B4-BE49-F238E27FC236}">
                  <a16:creationId xmlns:a16="http://schemas.microsoft.com/office/drawing/2014/main" id="{A3A14300-77DF-4FEB-8FC6-A242AFF77359}"/>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5" name="Gruppieren 14">
              <a:extLst>
                <a:ext uri="{FF2B5EF4-FFF2-40B4-BE49-F238E27FC236}">
                  <a16:creationId xmlns:a16="http://schemas.microsoft.com/office/drawing/2014/main" id="{A5895193-FE4F-4732-A8D1-CBAFDE095CB8}"/>
                </a:ext>
              </a:extLst>
            </p:cNvPr>
            <p:cNvGrpSpPr>
              <a:grpSpLocks noChangeAspect="1"/>
            </p:cNvGrpSpPr>
            <p:nvPr/>
          </p:nvGrpSpPr>
          <p:grpSpPr>
            <a:xfrm>
              <a:off x="8112049" y="2728405"/>
              <a:ext cx="1076436" cy="1366629"/>
              <a:chOff x="4524775" y="1336089"/>
              <a:chExt cx="3079701" cy="3909947"/>
            </a:xfrm>
          </p:grpSpPr>
          <p:sp>
            <p:nvSpPr>
              <p:cNvPr id="16" name="Rechteck 4">
                <a:extLst>
                  <a:ext uri="{FF2B5EF4-FFF2-40B4-BE49-F238E27FC236}">
                    <a16:creationId xmlns:a16="http://schemas.microsoft.com/office/drawing/2014/main" id="{1DA92EFC-4E30-416B-8ADE-EF455A44E0E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7" name="Halbbogen 5">
                <a:extLst>
                  <a:ext uri="{FF2B5EF4-FFF2-40B4-BE49-F238E27FC236}">
                    <a16:creationId xmlns:a16="http://schemas.microsoft.com/office/drawing/2014/main" id="{5E34D583-1A6C-4E19-A473-0A56159BD6B6}"/>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8" name="Rechteck 15">
                <a:extLst>
                  <a:ext uri="{FF2B5EF4-FFF2-40B4-BE49-F238E27FC236}">
                    <a16:creationId xmlns:a16="http://schemas.microsoft.com/office/drawing/2014/main" id="{F9471E03-B342-428E-8623-64E2011E88CF}"/>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9" name="Freihandform 16">
                <a:extLst>
                  <a:ext uri="{FF2B5EF4-FFF2-40B4-BE49-F238E27FC236}">
                    <a16:creationId xmlns:a16="http://schemas.microsoft.com/office/drawing/2014/main" id="{9912C273-8A8E-49DA-8A92-06DFF3C883D2}"/>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20" name="Halbbogen 17">
                <a:extLst>
                  <a:ext uri="{FF2B5EF4-FFF2-40B4-BE49-F238E27FC236}">
                    <a16:creationId xmlns:a16="http://schemas.microsoft.com/office/drawing/2014/main" id="{7907D5D4-5292-4A54-B8C3-8794A70823BB}"/>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1" name="Halbbogen 18">
                <a:extLst>
                  <a:ext uri="{FF2B5EF4-FFF2-40B4-BE49-F238E27FC236}">
                    <a16:creationId xmlns:a16="http://schemas.microsoft.com/office/drawing/2014/main" id="{9863F11C-EDF7-4E5E-A345-45D7B618C6ED}"/>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2" name="Halbbogen 18">
                <a:extLst>
                  <a:ext uri="{FF2B5EF4-FFF2-40B4-BE49-F238E27FC236}">
                    <a16:creationId xmlns:a16="http://schemas.microsoft.com/office/drawing/2014/main" id="{1B2180CF-1436-464E-8EBA-FAD43DA07CE2}"/>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3" name="Halbbogen 18">
                <a:extLst>
                  <a:ext uri="{FF2B5EF4-FFF2-40B4-BE49-F238E27FC236}">
                    <a16:creationId xmlns:a16="http://schemas.microsoft.com/office/drawing/2014/main" id="{F162C62E-E882-4AA3-8CEF-F83CAEBBAF4B}"/>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24" name="Gruppieren 23">
            <a:extLst>
              <a:ext uri="{FF2B5EF4-FFF2-40B4-BE49-F238E27FC236}">
                <a16:creationId xmlns:a16="http://schemas.microsoft.com/office/drawing/2014/main" id="{C91AD85B-92BE-4C0B-9689-A681CB1D7CE6}"/>
              </a:ext>
            </a:extLst>
          </p:cNvPr>
          <p:cNvGrpSpPr>
            <a:grpSpLocks noChangeAspect="1"/>
          </p:cNvGrpSpPr>
          <p:nvPr/>
        </p:nvGrpSpPr>
        <p:grpSpPr>
          <a:xfrm>
            <a:off x="10184198" y="3913211"/>
            <a:ext cx="945732" cy="920935"/>
            <a:chOff x="7675018" y="2436470"/>
            <a:chExt cx="1950499" cy="1950499"/>
          </a:xfrm>
        </p:grpSpPr>
        <p:sp>
          <p:nvSpPr>
            <p:cNvPr id="25" name="Ellipse 9">
              <a:extLst>
                <a:ext uri="{FF2B5EF4-FFF2-40B4-BE49-F238E27FC236}">
                  <a16:creationId xmlns:a16="http://schemas.microsoft.com/office/drawing/2014/main" id="{5155412A-346E-4E00-B52F-BD87A79C6343}"/>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26" name="Gruppieren 25">
              <a:extLst>
                <a:ext uri="{FF2B5EF4-FFF2-40B4-BE49-F238E27FC236}">
                  <a16:creationId xmlns:a16="http://schemas.microsoft.com/office/drawing/2014/main" id="{CD4B1D81-3DF2-4706-8D15-38288D3EDE20}"/>
                </a:ext>
              </a:extLst>
            </p:cNvPr>
            <p:cNvGrpSpPr>
              <a:grpSpLocks noChangeAspect="1"/>
            </p:cNvGrpSpPr>
            <p:nvPr/>
          </p:nvGrpSpPr>
          <p:grpSpPr>
            <a:xfrm>
              <a:off x="8112049" y="2728405"/>
              <a:ext cx="1076436" cy="1366629"/>
              <a:chOff x="4524775" y="1336089"/>
              <a:chExt cx="3079701" cy="3909947"/>
            </a:xfrm>
          </p:grpSpPr>
          <p:sp>
            <p:nvSpPr>
              <p:cNvPr id="27" name="Rechteck 4">
                <a:extLst>
                  <a:ext uri="{FF2B5EF4-FFF2-40B4-BE49-F238E27FC236}">
                    <a16:creationId xmlns:a16="http://schemas.microsoft.com/office/drawing/2014/main" id="{1219E982-7A98-47C5-9523-6A7568BD33E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28" name="Halbbogen 5">
                <a:extLst>
                  <a:ext uri="{FF2B5EF4-FFF2-40B4-BE49-F238E27FC236}">
                    <a16:creationId xmlns:a16="http://schemas.microsoft.com/office/drawing/2014/main" id="{C4AD78CD-6989-4B50-8497-3A65FD80C202}"/>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9" name="Rechteck 15">
                <a:extLst>
                  <a:ext uri="{FF2B5EF4-FFF2-40B4-BE49-F238E27FC236}">
                    <a16:creationId xmlns:a16="http://schemas.microsoft.com/office/drawing/2014/main" id="{0934B630-9FD0-470C-AA7C-96BF5E5EBA1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30" name="Freihandform 16">
                <a:extLst>
                  <a:ext uri="{FF2B5EF4-FFF2-40B4-BE49-F238E27FC236}">
                    <a16:creationId xmlns:a16="http://schemas.microsoft.com/office/drawing/2014/main" id="{5DFC505E-7A64-4365-B413-7C4CB18E7DBD}"/>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31" name="Halbbogen 17">
                <a:extLst>
                  <a:ext uri="{FF2B5EF4-FFF2-40B4-BE49-F238E27FC236}">
                    <a16:creationId xmlns:a16="http://schemas.microsoft.com/office/drawing/2014/main" id="{C8FC2006-97C9-4124-823B-87A99B0D8520}"/>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2" name="Halbbogen 18">
                <a:extLst>
                  <a:ext uri="{FF2B5EF4-FFF2-40B4-BE49-F238E27FC236}">
                    <a16:creationId xmlns:a16="http://schemas.microsoft.com/office/drawing/2014/main" id="{67AC76F3-E27D-4291-9319-7E41FA80E149}"/>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3" name="Halbbogen 18">
                <a:extLst>
                  <a:ext uri="{FF2B5EF4-FFF2-40B4-BE49-F238E27FC236}">
                    <a16:creationId xmlns:a16="http://schemas.microsoft.com/office/drawing/2014/main" id="{3B9E990A-9F48-4628-BB1F-443E2721AC2B}"/>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4" name="Halbbogen 18">
                <a:extLst>
                  <a:ext uri="{FF2B5EF4-FFF2-40B4-BE49-F238E27FC236}">
                    <a16:creationId xmlns:a16="http://schemas.microsoft.com/office/drawing/2014/main" id="{1667B045-AC76-48FE-8D7A-411DC3A96AC9}"/>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pic>
        <p:nvPicPr>
          <p:cNvPr id="2" name="Grafik 1">
            <a:extLst>
              <a:ext uri="{FF2B5EF4-FFF2-40B4-BE49-F238E27FC236}">
                <a16:creationId xmlns:a16="http://schemas.microsoft.com/office/drawing/2014/main" id="{1246FEA5-D091-47D9-9D17-CBCFA586596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491803" y="909000"/>
            <a:ext cx="6908515" cy="5040000"/>
          </a:xfrm>
          <a:prstGeom prst="rect">
            <a:avLst/>
          </a:prstGeom>
        </p:spPr>
      </p:pic>
    </p:spTree>
    <p:extLst>
      <p:ext uri="{BB962C8B-B14F-4D97-AF65-F5344CB8AC3E}">
        <p14:creationId xmlns:p14="http://schemas.microsoft.com/office/powerpoint/2010/main" val="230735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755444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305"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1" y="1249147"/>
            <a:ext cx="5196115" cy="1508105"/>
          </a:xfrm>
          <a:prstGeom prst="rect">
            <a:avLst/>
          </a:prstGeom>
        </p:spPr>
        <p:txBody>
          <a:bodyPr wrap="square">
            <a:spAutoFit/>
          </a:bodyPr>
          <a:lstStyle/>
          <a:p>
            <a:r>
              <a:rPr lang="en-US" altLang="en-US" sz="2000" dirty="0">
                <a:solidFill>
                  <a:srgbClr val="F6A700"/>
                </a:solidFill>
              </a:rPr>
              <a:t>Multisectoral Global Model</a:t>
            </a:r>
          </a:p>
          <a:p>
            <a:pPr marL="266700" lvl="1"/>
            <a:r>
              <a:rPr lang="en-US" dirty="0"/>
              <a:t>robust &amp; flexible</a:t>
            </a:r>
            <a:br>
              <a:rPr lang="en-US" dirty="0"/>
            </a:br>
            <a:r>
              <a:rPr lang="en-US" dirty="0"/>
              <a:t>phase separation</a:t>
            </a:r>
            <a:br>
              <a:rPr lang="en-US" dirty="0"/>
            </a:br>
            <a:r>
              <a:rPr lang="en-US" dirty="0"/>
              <a:t>membrane crystallization</a:t>
            </a:r>
          </a:p>
          <a:p>
            <a:pPr marL="266700" lvl="1"/>
            <a:endParaRPr lang="en-US" dirty="0"/>
          </a:p>
        </p:txBody>
      </p:sp>
      <p:sp>
        <p:nvSpPr>
          <p:cNvPr id="99" name="Rechteck 98">
            <a:extLst>
              <a:ext uri="{FF2B5EF4-FFF2-40B4-BE49-F238E27FC236}">
                <a16:creationId xmlns:a16="http://schemas.microsoft.com/office/drawing/2014/main" id="{E1728AB4-37E6-4482-86C7-E6A98525EC72}"/>
              </a:ext>
            </a:extLst>
          </p:cNvPr>
          <p:cNvSpPr/>
          <p:nvPr/>
        </p:nvSpPr>
        <p:spPr>
          <a:xfrm>
            <a:off x="2160790" y="3602378"/>
            <a:ext cx="5196115" cy="2123658"/>
          </a:xfrm>
          <a:prstGeom prst="rect">
            <a:avLst/>
          </a:prstGeom>
        </p:spPr>
        <p:txBody>
          <a:bodyPr wrap="square">
            <a:spAutoFit/>
          </a:bodyPr>
          <a:lstStyle/>
          <a:p>
            <a:pPr lvl="0"/>
            <a:r>
              <a:rPr lang="en-US" sz="2000" dirty="0">
                <a:solidFill>
                  <a:srgbClr val="F6A700"/>
                </a:solidFill>
              </a:rPr>
              <a:t>Holistic  Sustainability</a:t>
            </a:r>
          </a:p>
          <a:p>
            <a:pPr lvl="0"/>
            <a:r>
              <a:rPr lang="en-US" sz="2000" dirty="0">
                <a:solidFill>
                  <a:srgbClr val="F6A700"/>
                </a:solidFill>
              </a:rPr>
              <a:t>Assessment</a:t>
            </a:r>
          </a:p>
          <a:p>
            <a:pPr marL="266700" lvl="1"/>
            <a:r>
              <a:rPr lang="en-US" dirty="0"/>
              <a:t>environmental</a:t>
            </a:r>
            <a:br>
              <a:rPr lang="en-US" dirty="0"/>
            </a:br>
            <a:r>
              <a:rPr lang="en-US" dirty="0"/>
              <a:t>social</a:t>
            </a:r>
            <a:br>
              <a:rPr lang="en-US" dirty="0"/>
            </a:br>
            <a:r>
              <a:rPr lang="en-US" dirty="0"/>
              <a:t>economical</a:t>
            </a:r>
          </a:p>
          <a:p>
            <a:pPr marL="266700" lvl="1"/>
            <a:endParaRPr lang="en-US" dirty="0">
              <a:solidFill>
                <a:srgbClr val="006065"/>
              </a:solidFill>
            </a:endParaRPr>
          </a:p>
          <a:p>
            <a:endParaRPr lang="en-US" sz="2000" dirty="0">
              <a:solidFill>
                <a:srgbClr val="006065"/>
              </a:solidFill>
            </a:endParaRPr>
          </a:p>
        </p:txBody>
      </p:sp>
      <p:sp>
        <p:nvSpPr>
          <p:cNvPr id="100" name="Rechteck 99">
            <a:extLst>
              <a:ext uri="{FF2B5EF4-FFF2-40B4-BE49-F238E27FC236}">
                <a16:creationId xmlns:a16="http://schemas.microsoft.com/office/drawing/2014/main" id="{49F06C5F-D30A-4F2B-BB6D-63A5C180F964}"/>
              </a:ext>
            </a:extLst>
          </p:cNvPr>
          <p:cNvSpPr/>
          <p:nvPr/>
        </p:nvSpPr>
        <p:spPr>
          <a:xfrm>
            <a:off x="9031755" y="2440510"/>
            <a:ext cx="5196115" cy="2092881"/>
          </a:xfrm>
          <a:prstGeom prst="rect">
            <a:avLst/>
          </a:prstGeom>
        </p:spPr>
        <p:txBody>
          <a:bodyPr wrap="square">
            <a:spAutoFit/>
          </a:bodyPr>
          <a:lstStyle/>
          <a:p>
            <a:pPr marL="266700" lvl="1"/>
            <a:endParaRPr lang="en-US" dirty="0">
              <a:solidFill>
                <a:srgbClr val="006065"/>
              </a:solidFill>
            </a:endParaRPr>
          </a:p>
          <a:p>
            <a:pPr lvl="0"/>
            <a:r>
              <a:rPr lang="en-US" altLang="en-US" sz="2000" dirty="0">
                <a:solidFill>
                  <a:srgbClr val="F6A700"/>
                </a:solidFill>
              </a:rPr>
              <a:t>Stakeholder Integration</a:t>
            </a:r>
          </a:p>
          <a:p>
            <a:pPr marL="266700" lvl="1"/>
            <a:r>
              <a:rPr lang="en-US" dirty="0"/>
              <a:t>stakeholders’ incentives</a:t>
            </a:r>
          </a:p>
          <a:p>
            <a:pPr marL="266700" lvl="1"/>
            <a:r>
              <a:rPr lang="en-US" dirty="0"/>
              <a:t>policy design</a:t>
            </a:r>
          </a:p>
          <a:p>
            <a:pPr marL="266700" lvl="1"/>
            <a:r>
              <a:rPr lang="en-US" dirty="0"/>
              <a:t>systemic risk measures</a:t>
            </a:r>
            <a:endParaRPr lang="en-US" dirty="0">
              <a:solidFill>
                <a:srgbClr val="006065"/>
              </a:solidFill>
            </a:endParaRPr>
          </a:p>
          <a:p>
            <a:pPr marL="266700" lvl="1"/>
            <a:endParaRPr lang="en-US" dirty="0">
              <a:solidFill>
                <a:srgbClr val="006065"/>
              </a:solidFill>
            </a:endParaRPr>
          </a:p>
          <a:p>
            <a:endParaRPr lang="en-US" sz="2000" dirty="0">
              <a:solidFill>
                <a:srgbClr val="006065"/>
              </a:solidFill>
            </a:endParaRPr>
          </a:p>
        </p:txBody>
      </p:sp>
      <p:pic>
        <p:nvPicPr>
          <p:cNvPr id="6" name="Grafik 5">
            <a:extLst>
              <a:ext uri="{FF2B5EF4-FFF2-40B4-BE49-F238E27FC236}">
                <a16:creationId xmlns:a16="http://schemas.microsoft.com/office/drawing/2014/main" id="{8482083C-B202-45AA-A1FD-FF67801C2D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6058" y="1277148"/>
            <a:ext cx="3556696" cy="4783787"/>
          </a:xfrm>
          <a:prstGeom prst="rect">
            <a:avLst/>
          </a:prstGeom>
        </p:spPr>
      </p:pic>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spTree>
    <p:extLst>
      <p:ext uri="{BB962C8B-B14F-4D97-AF65-F5344CB8AC3E}">
        <p14:creationId xmlns:p14="http://schemas.microsoft.com/office/powerpoint/2010/main" val="566035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252DFB4-2373-4AC3-A49A-0C7EE70BC385}"/>
              </a:ext>
            </a:extLst>
          </p:cNvPr>
          <p:cNvGraphicFramePr>
            <a:graphicFrameLocks noChangeAspect="1"/>
          </p:cNvGraphicFramePr>
          <p:nvPr>
            <p:custDataLst>
              <p:tags r:id="rId2"/>
            </p:custDataLst>
            <p:extLst>
              <p:ext uri="{D42A27DB-BD31-4B8C-83A1-F6EECF244321}">
                <p14:modId xmlns:p14="http://schemas.microsoft.com/office/powerpoint/2010/main" val="528970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003"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ußzeilenplatzhalter 5">
            <a:extLst>
              <a:ext uri="{FF2B5EF4-FFF2-40B4-BE49-F238E27FC236}">
                <a16:creationId xmlns:a16="http://schemas.microsoft.com/office/drawing/2014/main" id="{D0A0AB07-6C7A-4D34-B2F0-83B93B56DBAB}"/>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pic>
        <p:nvPicPr>
          <p:cNvPr id="8" name="Grafik 7">
            <a:extLst>
              <a:ext uri="{FF2B5EF4-FFF2-40B4-BE49-F238E27FC236}">
                <a16:creationId xmlns:a16="http://schemas.microsoft.com/office/drawing/2014/main" id="{9B8D6EC3-9387-499D-8F27-6798D73DA6BB}"/>
              </a:ext>
            </a:extLst>
          </p:cNvPr>
          <p:cNvPicPr>
            <a:picLocks noChangeAspect="1"/>
          </p:cNvPicPr>
          <p:nvPr/>
        </p:nvPicPr>
        <p:blipFill rotWithShape="1">
          <a:blip r:embed="rId6"/>
          <a:srcRect r="305"/>
          <a:stretch/>
        </p:blipFill>
        <p:spPr>
          <a:xfrm>
            <a:off x="1411847" y="249015"/>
            <a:ext cx="9936873" cy="5802082"/>
          </a:xfrm>
          <a:prstGeom prst="rect">
            <a:avLst/>
          </a:prstGeom>
        </p:spPr>
      </p:pic>
    </p:spTree>
    <p:extLst>
      <p:ext uri="{BB962C8B-B14F-4D97-AF65-F5344CB8AC3E}">
        <p14:creationId xmlns:p14="http://schemas.microsoft.com/office/powerpoint/2010/main" val="3769666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8FE95B-B927-4A36-BA2A-B60DCEA84161}"/>
              </a:ext>
            </a:extLst>
          </p:cNvPr>
          <p:cNvSpPr txBox="1"/>
          <p:nvPr/>
        </p:nvSpPr>
        <p:spPr>
          <a:xfrm>
            <a:off x="616349" y="2921168"/>
            <a:ext cx="4463081" cy="1015663"/>
          </a:xfrm>
          <a:prstGeom prst="rect">
            <a:avLst/>
          </a:prstGeom>
          <a:noFill/>
        </p:spPr>
        <p:txBody>
          <a:bodyPr wrap="none" rtlCol="0">
            <a:spAutoFit/>
          </a:bodyPr>
          <a:lstStyle/>
          <a:p>
            <a:r>
              <a:rPr lang="en-US" sz="6000" dirty="0">
                <a:solidFill>
                  <a:srgbClr val="D2232A"/>
                </a:solidFill>
              </a:rPr>
              <a:t>Confidential!</a:t>
            </a:r>
          </a:p>
        </p:txBody>
      </p:sp>
      <p:sp>
        <p:nvSpPr>
          <p:cNvPr id="5" name="Textfeld 4">
            <a:extLst>
              <a:ext uri="{FF2B5EF4-FFF2-40B4-BE49-F238E27FC236}">
                <a16:creationId xmlns:a16="http://schemas.microsoft.com/office/drawing/2014/main" id="{02A07790-D3A6-4CCE-9977-F0DBE195F6D6}"/>
              </a:ext>
            </a:extLst>
          </p:cNvPr>
          <p:cNvSpPr txBox="1"/>
          <p:nvPr/>
        </p:nvSpPr>
        <p:spPr>
          <a:xfrm>
            <a:off x="616349" y="4065146"/>
            <a:ext cx="10995079" cy="1569660"/>
          </a:xfrm>
          <a:prstGeom prst="rect">
            <a:avLst/>
          </a:prstGeom>
          <a:noFill/>
        </p:spPr>
        <p:txBody>
          <a:bodyPr wrap="square" rtlCol="0">
            <a:spAutoFit/>
          </a:bodyPr>
          <a:lstStyle/>
          <a:p>
            <a:r>
              <a:rPr lang="en-US" sz="2400" dirty="0">
                <a:solidFill>
                  <a:srgbClr val="1C5DAB"/>
                </a:solidFill>
              </a:rPr>
              <a:t>We kindly ask that all content shared in this meeting be treated with the utmost confidentiality. Your cooperation is greatly appreciated.</a:t>
            </a:r>
          </a:p>
          <a:p>
            <a:r>
              <a:rPr lang="en-US" sz="2400" dirty="0">
                <a:solidFill>
                  <a:srgbClr val="1C5DAB"/>
                </a:solidFill>
              </a:rPr>
              <a:t>If anyone feels a conflict due to another cooperation or obligation, we respectfully ask you to excuse yourself from this session.</a:t>
            </a:r>
          </a:p>
        </p:txBody>
      </p:sp>
    </p:spTree>
    <p:extLst>
      <p:ext uri="{BB962C8B-B14F-4D97-AF65-F5344CB8AC3E}">
        <p14:creationId xmlns:p14="http://schemas.microsoft.com/office/powerpoint/2010/main" val="311714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EC5E30E-F207-43B0-826B-C9F0E16A257E}"/>
              </a:ext>
            </a:extLst>
          </p:cNvPr>
          <p:cNvGraphicFramePr>
            <a:graphicFrameLocks noChangeAspect="1"/>
          </p:cNvGraphicFramePr>
          <p:nvPr>
            <p:custDataLst>
              <p:tags r:id="rId2"/>
            </p:custDataLst>
            <p:extLst>
              <p:ext uri="{D42A27DB-BD31-4B8C-83A1-F6EECF244321}">
                <p14:modId xmlns:p14="http://schemas.microsoft.com/office/powerpoint/2010/main" val="3959790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89"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985704A-9222-4881-A5EC-CB984D41C06F}"/>
              </a:ext>
            </a:extLst>
          </p:cNvPr>
          <p:cNvSpPr>
            <a:spLocks noGrp="1"/>
          </p:cNvSpPr>
          <p:nvPr>
            <p:ph type="title"/>
          </p:nvPr>
        </p:nvSpPr>
        <p:spPr>
          <a:xfrm>
            <a:off x="334963" y="443725"/>
            <a:ext cx="11522075" cy="424732"/>
          </a:xfrm>
          <a:noFill/>
        </p:spPr>
        <p:txBody>
          <a:bodyPr vert="horz" wrap="square" rtlCol="0">
            <a:spAutoFit/>
          </a:bodyPr>
          <a:lstStyle/>
          <a:p>
            <a:pPr defTabSz="914400"/>
            <a:r>
              <a:rPr lang="en-US" dirty="0">
                <a:solidFill>
                  <a:srgbClr val="1C5DAB"/>
                </a:solidFill>
                <a:latin typeface="+mn-lt"/>
                <a:ea typeface="+mn-ea"/>
                <a:cs typeface="Segoe UI" panose="020B0502040204020203" pitchFamily="34" charset="0"/>
              </a:rPr>
              <a:t>Guiding Questions for the Discussion</a:t>
            </a:r>
          </a:p>
        </p:txBody>
      </p:sp>
      <p:sp>
        <p:nvSpPr>
          <p:cNvPr id="4" name="Textplatzhalter 3">
            <a:extLst>
              <a:ext uri="{FF2B5EF4-FFF2-40B4-BE49-F238E27FC236}">
                <a16:creationId xmlns:a16="http://schemas.microsoft.com/office/drawing/2014/main" id="{FE39EC52-DD05-4C4A-8A9D-DCB9CED1BC6C}"/>
              </a:ext>
            </a:extLst>
          </p:cNvPr>
          <p:cNvSpPr>
            <a:spLocks noGrp="1"/>
          </p:cNvSpPr>
          <p:nvPr>
            <p:ph type="body" sz="quarter" idx="14"/>
          </p:nvPr>
        </p:nvSpPr>
        <p:spPr>
          <a:xfrm>
            <a:off x="334962" y="1505380"/>
            <a:ext cx="11857038" cy="4273959"/>
          </a:xfrm>
        </p:spPr>
        <p:txBody>
          <a:bodyPr/>
          <a:lstStyle/>
          <a:p>
            <a:pPr defTabSz="630238"/>
            <a:r>
              <a:rPr lang="en-US" sz="1600" dirty="0"/>
              <a:t>1. Are the Vision &amp; Mission Well-Articulated?</a:t>
            </a:r>
          </a:p>
          <a:p>
            <a:pPr marL="538163" lvl="1" indent="-285750" defTabSz="630238">
              <a:buFont typeface="Arial" panose="020B0604020202020204" pitchFamily="34" charset="0"/>
              <a:buChar char="•"/>
            </a:pPr>
            <a:r>
              <a:rPr lang="en-US" sz="1400" dirty="0"/>
              <a:t>Does the mission statement of the research program clearly define its goals and purpose? </a:t>
            </a:r>
          </a:p>
          <a:p>
            <a:pPr marL="538163" lvl="1" indent="-285750" defTabSz="630238">
              <a:buFont typeface="Arial" panose="020B0604020202020204" pitchFamily="34" charset="0"/>
              <a:buChar char="•"/>
            </a:pPr>
            <a:r>
              <a:rPr lang="en-US" sz="1400" dirty="0"/>
              <a:t>Are the objectives of the research program aligned with the overall mission and vision?</a:t>
            </a:r>
            <a:endParaRPr lang="en-US" sz="1600" dirty="0"/>
          </a:p>
          <a:p>
            <a:pPr defTabSz="630238"/>
            <a:r>
              <a:rPr lang="en-US" sz="1600" dirty="0"/>
              <a:t>2. Is the Structure of the Research Program Sound?</a:t>
            </a:r>
          </a:p>
          <a:p>
            <a:pPr marL="538163" lvl="1" indent="-285750" defTabSz="630238">
              <a:buFont typeface="Arial" panose="020B0604020202020204" pitchFamily="34" charset="0"/>
              <a:buChar char="•"/>
            </a:pPr>
            <a:r>
              <a:rPr lang="en-US" sz="1400" dirty="0"/>
              <a:t>Do the Strategic Research Areas (SRAs) provide a logical and coherent structure that supports our goals?</a:t>
            </a:r>
          </a:p>
          <a:p>
            <a:pPr marL="538163" lvl="1" indent="-285750" defTabSz="630238">
              <a:buFont typeface="Arial" panose="020B0604020202020204" pitchFamily="34" charset="0"/>
              <a:buChar char="•"/>
            </a:pPr>
            <a:r>
              <a:rPr lang="en-US" sz="1400" dirty="0"/>
              <a:t>Are the different components of the program well-integrated and do they effectively contribute to the overall success?</a:t>
            </a:r>
          </a:p>
          <a:p>
            <a:pPr defTabSz="630238"/>
            <a:r>
              <a:rPr lang="en-US" sz="1600" dirty="0"/>
              <a:t>3. Is the Research Initiative Sufficiently Motivated?</a:t>
            </a:r>
          </a:p>
          <a:p>
            <a:pPr marL="538163" lvl="1" indent="-285750" defTabSz="630238">
              <a:buFont typeface="Arial" panose="020B0604020202020204" pitchFamily="34" charset="0"/>
              <a:buChar char="•"/>
            </a:pPr>
            <a:r>
              <a:rPr lang="en-US" sz="1400" dirty="0"/>
              <a:t> Have we provided a strong and compelling rationale for the research initiative? </a:t>
            </a:r>
          </a:p>
          <a:p>
            <a:pPr marL="538163" lvl="1" indent="-285750" defTabSz="630238">
              <a:buFont typeface="Arial" panose="020B0604020202020204" pitchFamily="34" charset="0"/>
              <a:buChar char="•"/>
            </a:pPr>
            <a:r>
              <a:rPr lang="en-US" sz="1400" dirty="0"/>
              <a:t>Do the proposed research questions address significant gaps or needs in the current knowledge?</a:t>
            </a:r>
          </a:p>
          <a:p>
            <a:pPr defTabSz="630238"/>
            <a:r>
              <a:rPr lang="en-US" sz="1600" dirty="0"/>
              <a:t>4. Are There Any Creative and Innovative Suggestions for Supporting Activities?</a:t>
            </a:r>
          </a:p>
          <a:p>
            <a:pPr marL="538163" lvl="1" indent="-285750" defTabSz="630238">
              <a:buFont typeface="Arial" panose="020B0604020202020204" pitchFamily="34" charset="0"/>
              <a:buChar char="•"/>
            </a:pPr>
            <a:r>
              <a:rPr lang="en-US" sz="1400" dirty="0"/>
              <a:t>What additional strategies can we employ to enhance the visibility and impact of the research program through public engagement and outreach?</a:t>
            </a:r>
          </a:p>
          <a:p>
            <a:pPr marL="538163" lvl="1" indent="-285750" defTabSz="630238">
              <a:buFont typeface="Arial" panose="020B0604020202020204" pitchFamily="34" charset="0"/>
              <a:buChar char="•"/>
            </a:pPr>
            <a:r>
              <a:rPr lang="en-US" sz="1400" dirty="0"/>
              <a:t>How can we improve our efforts in nurturing young talent and fostering the next generation of researchers within the program? </a:t>
            </a:r>
          </a:p>
          <a:p>
            <a:pPr marL="538163" lvl="1" indent="-285750" defTabSz="630238">
              <a:buFont typeface="Arial" panose="020B0604020202020204" pitchFamily="34" charset="0"/>
              <a:buChar char="•"/>
            </a:pPr>
            <a:r>
              <a:rPr lang="en-US" sz="1400" dirty="0"/>
              <a:t>Are there innovative approaches to knowledge transfer and collaboration that we should consider incorporating into our activities?</a:t>
            </a:r>
          </a:p>
        </p:txBody>
      </p:sp>
      <p:sp>
        <p:nvSpPr>
          <p:cNvPr id="6" name="Fußzeilenplatzhalter 5">
            <a:extLst>
              <a:ext uri="{FF2B5EF4-FFF2-40B4-BE49-F238E27FC236}">
                <a16:creationId xmlns:a16="http://schemas.microsoft.com/office/drawing/2014/main" id="{04266987-02DD-492A-BD96-AB397E88123E}"/>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Tree>
    <p:extLst>
      <p:ext uri="{BB962C8B-B14F-4D97-AF65-F5344CB8AC3E}">
        <p14:creationId xmlns:p14="http://schemas.microsoft.com/office/powerpoint/2010/main" val="191099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AA610D4-CAD7-4F7D-B2D6-C3C10F2E43EA}"/>
              </a:ext>
            </a:extLst>
          </p:cNvPr>
          <p:cNvGraphicFramePr>
            <a:graphicFrameLocks noChangeAspect="1"/>
          </p:cNvGraphicFramePr>
          <p:nvPr>
            <p:custDataLst>
              <p:tags r:id="rId2"/>
            </p:custDataLst>
            <p:extLst>
              <p:ext uri="{D42A27DB-BD31-4B8C-83A1-F6EECF244321}">
                <p14:modId xmlns:p14="http://schemas.microsoft.com/office/powerpoint/2010/main" val="3585801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27" name="think-cell Folie" r:id="rId6" imgW="415" imgH="416" progId="TCLayout.ActiveDocument.1">
                  <p:embed/>
                </p:oleObj>
              </mc:Choice>
              <mc:Fallback>
                <p:oleObj name="think-cell Folie" r:id="rId6" imgW="415" imgH="416" progId="TCLayout.ActiveDocument.1">
                  <p:embed/>
                  <p:pic>
                    <p:nvPicPr>
                      <p:cNvPr id="2" name="Objekt 1" hidden="1">
                        <a:extLst>
                          <a:ext uri="{FF2B5EF4-FFF2-40B4-BE49-F238E27FC236}">
                            <a16:creationId xmlns:a16="http://schemas.microsoft.com/office/drawing/2014/main" id="{BAA610D4-CAD7-4F7D-B2D6-C3C10F2E43E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grpSp>
        <p:nvGrpSpPr>
          <p:cNvPr id="7" name="Gruppieren 6">
            <a:extLst>
              <a:ext uri="{FF2B5EF4-FFF2-40B4-BE49-F238E27FC236}">
                <a16:creationId xmlns:a16="http://schemas.microsoft.com/office/drawing/2014/main" id="{D5A72D01-02EF-4B07-9FC0-5D65BDDA604D}"/>
              </a:ext>
            </a:extLst>
          </p:cNvPr>
          <p:cNvGrpSpPr/>
          <p:nvPr/>
        </p:nvGrpSpPr>
        <p:grpSpPr>
          <a:xfrm>
            <a:off x="8358363" y="2049817"/>
            <a:ext cx="3849927" cy="923207"/>
            <a:chOff x="8358363" y="2049817"/>
            <a:chExt cx="3849927" cy="923207"/>
          </a:xfrm>
        </p:grpSpPr>
        <p:sp>
          <p:nvSpPr>
            <p:cNvPr id="6" name="Freeform: Shape 5">
              <a:extLst>
                <a:ext uri="{FF2B5EF4-FFF2-40B4-BE49-F238E27FC236}">
                  <a16:creationId xmlns:a16="http://schemas.microsoft.com/office/drawing/2014/main" id="{9F0D03D4-665B-D05A-AC7D-B2E848EE3DE1}"/>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1" name="Group 10">
              <a:extLst>
                <a:ext uri="{FF2B5EF4-FFF2-40B4-BE49-F238E27FC236}">
                  <a16:creationId xmlns:a16="http://schemas.microsoft.com/office/drawing/2014/main" id="{40CE00F3-6F95-A1DA-F75C-E3EFB8818E8F}"/>
                </a:ext>
              </a:extLst>
            </p:cNvPr>
            <p:cNvGrpSpPr/>
            <p:nvPr/>
          </p:nvGrpSpPr>
          <p:grpSpPr>
            <a:xfrm>
              <a:off x="9794479" y="2145050"/>
              <a:ext cx="2302497" cy="707886"/>
              <a:chOff x="5850369" y="1032473"/>
              <a:chExt cx="2302497" cy="707886"/>
            </a:xfrm>
          </p:grpSpPr>
          <p:sp>
            <p:nvSpPr>
              <p:cNvPr id="17" name="TextBox 16">
                <a:extLst>
                  <a:ext uri="{FF2B5EF4-FFF2-40B4-BE49-F238E27FC236}">
                    <a16:creationId xmlns:a16="http://schemas.microsoft.com/office/drawing/2014/main" id="{45753CB3-22E8-6BDA-F518-DD55E81E3E20}"/>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8" name="TextBox 17">
                <a:extLst>
                  <a:ext uri="{FF2B5EF4-FFF2-40B4-BE49-F238E27FC236}">
                    <a16:creationId xmlns:a16="http://schemas.microsoft.com/office/drawing/2014/main" id="{27085072-DE4D-9F4A-F81C-FDF63EA4E0CE}"/>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53</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19" name="Picture 18">
              <a:extLst>
                <a:ext uri="{FF2B5EF4-FFF2-40B4-BE49-F238E27FC236}">
                  <a16:creationId xmlns:a16="http://schemas.microsoft.com/office/drawing/2014/main" id="{DB1BB3FF-2A66-EA7F-01F8-21D8E468C365}"/>
                </a:ext>
              </a:extLst>
            </p:cNvPr>
            <p:cNvPicPr>
              <a:picLocks noChangeAspect="1"/>
            </p:cNvPicPr>
            <p:nvPr/>
          </p:nvPicPr>
          <p:blipFill>
            <a:blip r:embed="rId9"/>
            <a:stretch>
              <a:fillRect/>
            </a:stretch>
          </p:blipFill>
          <p:spPr>
            <a:xfrm>
              <a:off x="9018911" y="2145867"/>
              <a:ext cx="663068" cy="712445"/>
            </a:xfrm>
            <a:prstGeom prst="rect">
              <a:avLst/>
            </a:prstGeom>
          </p:spPr>
        </p:pic>
      </p:grpSp>
      <p:sp>
        <p:nvSpPr>
          <p:cNvPr id="22" name="TextBox 9">
            <a:extLst>
              <a:ext uri="{FF2B5EF4-FFF2-40B4-BE49-F238E27FC236}">
                <a16:creationId xmlns:a16="http://schemas.microsoft.com/office/drawing/2014/main" id="{8653CD80-4663-4931-96B6-C2FCC3E7EBA3}"/>
              </a:ext>
            </a:extLst>
          </p:cNvPr>
          <p:cNvSpPr txBox="1"/>
          <p:nvPr/>
        </p:nvSpPr>
        <p:spPr>
          <a:xfrm>
            <a:off x="773793" y="254942"/>
            <a:ext cx="10644414"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Global greenhouse gas emissions In 2022</a:t>
            </a:r>
          </a:p>
        </p:txBody>
      </p:sp>
      <p:sp>
        <p:nvSpPr>
          <p:cNvPr id="9" name="Fußzeilenplatzhalter 8">
            <a:extLst>
              <a:ext uri="{FF2B5EF4-FFF2-40B4-BE49-F238E27FC236}">
                <a16:creationId xmlns:a16="http://schemas.microsoft.com/office/drawing/2014/main" id="{D14BD548-0EA1-46FE-BBD6-FE91F4CD8046}"/>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pic>
        <p:nvPicPr>
          <p:cNvPr id="3" name="Grafik 2">
            <a:extLst>
              <a:ext uri="{FF2B5EF4-FFF2-40B4-BE49-F238E27FC236}">
                <a16:creationId xmlns:a16="http://schemas.microsoft.com/office/drawing/2014/main" id="{8FECBF5F-1B9F-499A-BD83-F4E24D998E62}"/>
              </a:ext>
            </a:extLst>
          </p:cNvPr>
          <p:cNvPicPr>
            <a:picLocks noChangeAspect="1"/>
          </p:cNvPicPr>
          <p:nvPr/>
        </p:nvPicPr>
        <p:blipFill>
          <a:blip r:embed="rId10"/>
          <a:stretch>
            <a:fillRect/>
          </a:stretch>
        </p:blipFill>
        <p:spPr>
          <a:xfrm>
            <a:off x="-9012066" y="1095255"/>
            <a:ext cx="8407832" cy="4667490"/>
          </a:xfrm>
          <a:prstGeom prst="rect">
            <a:avLst/>
          </a:prstGeom>
        </p:spPr>
      </p:pic>
      <p:graphicFrame>
        <p:nvGraphicFramePr>
          <p:cNvPr id="37" name="Chart 3">
            <a:extLst>
              <a:ext uri="{FF2B5EF4-FFF2-40B4-BE49-F238E27FC236}">
                <a16:creationId xmlns:a16="http://schemas.microsoft.com/office/drawing/2014/main" id="{A124CB35-D07C-4FD2-B694-F782418194FE}"/>
              </a:ext>
            </a:extLst>
          </p:cNvPr>
          <p:cNvGraphicFramePr/>
          <p:nvPr>
            <p:custDataLst>
              <p:tags r:id="rId3"/>
            </p:custDataLst>
            <p:extLst>
              <p:ext uri="{D42A27DB-BD31-4B8C-83A1-F6EECF244321}">
                <p14:modId xmlns:p14="http://schemas.microsoft.com/office/powerpoint/2010/main" val="1048747266"/>
              </p:ext>
            </p:extLst>
          </p:nvPr>
        </p:nvGraphicFramePr>
        <p:xfrm>
          <a:off x="5103813" y="2476500"/>
          <a:ext cx="1941512" cy="1941513"/>
        </p:xfrm>
        <a:graphic>
          <a:graphicData uri="http://schemas.openxmlformats.org/drawingml/2006/chart">
            <c:chart xmlns:c="http://schemas.openxmlformats.org/drawingml/2006/chart" xmlns:r="http://schemas.openxmlformats.org/officeDocument/2006/relationships" r:id="rId11"/>
          </a:graphicData>
        </a:graphic>
      </p:graphicFrame>
      <p:grpSp>
        <p:nvGrpSpPr>
          <p:cNvPr id="32" name="Gruppieren 31">
            <a:extLst>
              <a:ext uri="{FF2B5EF4-FFF2-40B4-BE49-F238E27FC236}">
                <a16:creationId xmlns:a16="http://schemas.microsoft.com/office/drawing/2014/main" id="{0CF1C678-08CC-495C-9906-60BCFDAE37E3}"/>
              </a:ext>
            </a:extLst>
          </p:cNvPr>
          <p:cNvGrpSpPr/>
          <p:nvPr/>
        </p:nvGrpSpPr>
        <p:grpSpPr>
          <a:xfrm>
            <a:off x="4274538" y="1646418"/>
            <a:ext cx="3600000" cy="3600000"/>
            <a:chOff x="2696260" y="981720"/>
            <a:chExt cx="3600000" cy="3600000"/>
          </a:xfrm>
        </p:grpSpPr>
        <p:sp>
          <p:nvSpPr>
            <p:cNvPr id="33" name="Ellipse 32">
              <a:extLst>
                <a:ext uri="{FF2B5EF4-FFF2-40B4-BE49-F238E27FC236}">
                  <a16:creationId xmlns:a16="http://schemas.microsoft.com/office/drawing/2014/main" id="{46ADE021-AD51-4E5F-85E4-446493E5DF0E}"/>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34" name="Grafik 33" descr="Erdkugel: Afrika und Europa">
              <a:extLst>
                <a:ext uri="{FF2B5EF4-FFF2-40B4-BE49-F238E27FC236}">
                  <a16:creationId xmlns:a16="http://schemas.microsoft.com/office/drawing/2014/main" id="{A5A5ACF0-2FE4-4F81-AFEE-C8733BC498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96260" y="981720"/>
              <a:ext cx="3600000" cy="3600000"/>
            </a:xfrm>
            <a:prstGeom prst="rect">
              <a:avLst/>
            </a:prstGeom>
          </p:spPr>
        </p:pic>
      </p:grpSp>
    </p:spTree>
    <p:extLst>
      <p:ext uri="{BB962C8B-B14F-4D97-AF65-F5344CB8AC3E}">
        <p14:creationId xmlns:p14="http://schemas.microsoft.com/office/powerpoint/2010/main" val="25514140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1613764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54" name="think-cell Folie" r:id="rId6" imgW="415" imgH="416" progId="TCLayout.ActiveDocument.1">
                  <p:embed/>
                </p:oleObj>
              </mc:Choice>
              <mc:Fallback>
                <p:oleObj name="think-cell Folie" r:id="rId6"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77" name="Chart 3">
            <a:extLst>
              <a:ext uri="{FF2B5EF4-FFF2-40B4-BE49-F238E27FC236}">
                <a16:creationId xmlns:a16="http://schemas.microsoft.com/office/drawing/2014/main" id="{08C3243E-02E8-4536-AB7A-EA0C63950436}"/>
              </a:ext>
            </a:extLst>
          </p:cNvPr>
          <p:cNvGraphicFramePr/>
          <p:nvPr>
            <p:custDataLst>
              <p:tags r:id="rId3"/>
            </p:custDataLst>
            <p:extLst>
              <p:ext uri="{D42A27DB-BD31-4B8C-83A1-F6EECF244321}">
                <p14:modId xmlns:p14="http://schemas.microsoft.com/office/powerpoint/2010/main" val="3284790447"/>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8"/>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Global greenhouse gas emissions by Fuel Type In 2022</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2258373"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FAA61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FAA61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FAA61A"/>
                  </a:solidFill>
                  <a:cs typeface="Segoe UI" panose="020B0502040204020203" pitchFamily="34" charset="0"/>
                </a:rPr>
                <a:t>32</a:t>
              </a:r>
              <a:r>
                <a:rPr kumimoji="0" lang="de-DE" sz="3600" b="1" i="0" u="none" strike="noStrike" kern="1200" cap="none" spc="0" normalizeH="0" baseline="0" noProof="0" dirty="0">
                  <a:ln>
                    <a:noFill/>
                  </a:ln>
                  <a:solidFill>
                    <a:srgbClr val="FAA61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FAA61A"/>
                </a:solidFill>
                <a:effectLst/>
                <a:uLnTx/>
                <a:uFillTx/>
                <a:ea typeface="+mn-ea"/>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6728337" y="5036618"/>
            <a:ext cx="2312590" cy="646331"/>
            <a:chOff x="6642630" y="4963877"/>
            <a:chExt cx="2312590"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8002273" y="5151643"/>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C0C0C0"/>
                  </a:solidFill>
                  <a:effectLst/>
                  <a:uLnTx/>
                  <a:uFillTx/>
                  <a:ea typeface="+mn-ea"/>
                  <a:cs typeface="Segoe UI" panose="020B0502040204020203" pitchFamily="34" charset="0"/>
                </a:rPr>
                <a:t>Other</a:t>
              </a:r>
              <a:endParaRPr kumimoji="0" lang="en-US" sz="18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6642630" y="496387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C0C0C0"/>
                  </a:solidFill>
                  <a:cs typeface="Segoe UI" panose="020B0502040204020203" pitchFamily="34" charset="0"/>
                </a:rPr>
                <a:t>6</a:t>
              </a:r>
              <a:r>
                <a:rPr kumimoji="0" lang="de-DE" sz="36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3600" b="0" i="0" u="none" strike="noStrike" kern="1200" cap="none" spc="0" normalizeH="0" baseline="0" noProof="0" dirty="0">
                <a:ln>
                  <a:noFill/>
                </a:ln>
                <a:solidFill>
                  <a:srgbClr val="C0C0C0"/>
                </a:solidFill>
                <a:effectLst/>
                <a:uLnTx/>
                <a:uFillTx/>
                <a:ea typeface="+mn-ea"/>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2579130" y="4755967"/>
            <a:ext cx="2677024" cy="788637"/>
            <a:chOff x="2083535" y="2806423"/>
            <a:chExt cx="2677024" cy="788637"/>
          </a:xfrm>
        </p:grpSpPr>
        <p:sp>
          <p:nvSpPr>
            <p:cNvPr id="22" name="TextBox 21">
              <a:extLst>
                <a:ext uri="{FF2B5EF4-FFF2-40B4-BE49-F238E27FC236}">
                  <a16:creationId xmlns:a16="http://schemas.microsoft.com/office/drawing/2014/main" id="{CA0AF289-6123-676A-C5BE-BA082F18DA27}"/>
                </a:ext>
              </a:extLst>
            </p:cNvPr>
            <p:cNvSpPr txBox="1"/>
            <p:nvPr/>
          </p:nvSpPr>
          <p:spPr>
            <a:xfrm>
              <a:off x="3608426" y="3071840"/>
              <a:ext cx="1152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69696"/>
                  </a:solidFill>
                  <a:effectLst/>
                  <a:uLnTx/>
                  <a:uFillTx/>
                  <a:ea typeface="+mn-ea"/>
                  <a:cs typeface="Segoe UI" panose="020B0502040204020203" pitchFamily="34" charset="0"/>
                </a:rPr>
                <a:t>Gas</a:t>
              </a:r>
              <a:endParaRPr kumimoji="0" lang="en-US" sz="28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69696"/>
                  </a:solidFill>
                  <a:cs typeface="Segoe UI" panose="020B0502040204020203" pitchFamily="34" charset="0"/>
                </a:rPr>
                <a:t>20</a:t>
              </a:r>
              <a:r>
                <a:rPr kumimoji="0" lang="de-DE" sz="3600" b="1" i="0" u="none" strike="noStrike" kern="1200" cap="none" spc="0" normalizeH="0" baseline="0" noProof="0" dirty="0">
                  <a:ln>
                    <a:noFill/>
                  </a:ln>
                  <a:solidFill>
                    <a:srgbClr val="969696"/>
                  </a:solidFill>
                  <a:effectLst/>
                  <a:uLnTx/>
                  <a:uFillTx/>
                  <a:ea typeface="+mn-ea"/>
                  <a:cs typeface="Segoe UI" panose="020B0502040204020203" pitchFamily="34" charset="0"/>
                </a:rPr>
                <a:t>.8 %</a:t>
              </a:r>
              <a:endParaRPr kumimoji="0" lang="en-US" sz="3600" b="0" i="0" u="none" strike="noStrike" kern="1200" cap="none" spc="0" normalizeH="0" baseline="0" noProof="0" dirty="0">
                <a:ln>
                  <a:noFill/>
                </a:ln>
                <a:solidFill>
                  <a:srgbClr val="969696"/>
                </a:solidFill>
                <a:effectLst/>
                <a:uLnTx/>
                <a:uFillTx/>
                <a:ea typeface="+mn-ea"/>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7936803" y="3581843"/>
            <a:ext cx="2617533" cy="646331"/>
            <a:chOff x="6151875" y="1064003"/>
            <a:chExt cx="2617533"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110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808080"/>
                  </a:solidFill>
                  <a:cs typeface="Segoe UI" panose="020B0502040204020203" pitchFamily="34" charset="0"/>
                </a:rPr>
                <a:t>Coal</a:t>
              </a:r>
              <a:endParaRPr kumimoji="0" lang="en-US" sz="3200" b="1" i="0" u="none" strike="noStrike" kern="1200" cap="none" spc="0" normalizeH="0" baseline="0" noProof="0" dirty="0">
                <a:ln>
                  <a:noFill/>
                </a:ln>
                <a:solidFill>
                  <a:srgbClr val="808080"/>
                </a:solidFill>
                <a:effectLst/>
                <a:uLnTx/>
                <a:uFillTx/>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808080"/>
                  </a:solidFill>
                  <a:cs typeface="Segoe UI" panose="020B0502040204020203" pitchFamily="34" charset="0"/>
                </a:rPr>
                <a:t>41</a:t>
              </a:r>
              <a:r>
                <a:rPr kumimoji="0" lang="de-DE" sz="3600" b="1" i="0" u="none" strike="noStrike" kern="1200" cap="none" spc="0" normalizeH="0" baseline="0" noProof="0" dirty="0">
                  <a:ln>
                    <a:noFill/>
                  </a:ln>
                  <a:solidFill>
                    <a:srgbClr val="808080"/>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808080"/>
                </a:solidFill>
                <a:effectLst/>
                <a:uLnTx/>
                <a:uFillTx/>
                <a:ea typeface="+mn-ea"/>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8358363"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37.15</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10"/>
            <a:stretch>
              <a:fillRect/>
            </a:stretch>
          </p:blipFill>
          <p:spPr>
            <a:xfrm>
              <a:off x="9018911" y="2145867"/>
              <a:ext cx="663068" cy="712445"/>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pic>
        <p:nvPicPr>
          <p:cNvPr id="2" name="Grafik 1">
            <a:extLst>
              <a:ext uri="{FF2B5EF4-FFF2-40B4-BE49-F238E27FC236}">
                <a16:creationId xmlns:a16="http://schemas.microsoft.com/office/drawing/2014/main" id="{A2FEA250-D351-4C07-8DC4-1F95793FFB9B}"/>
              </a:ext>
            </a:extLst>
          </p:cNvPr>
          <p:cNvPicPr>
            <a:picLocks noChangeAspect="1"/>
          </p:cNvPicPr>
          <p:nvPr/>
        </p:nvPicPr>
        <p:blipFill>
          <a:blip r:embed="rId11"/>
          <a:stretch>
            <a:fillRect/>
          </a:stretch>
        </p:blipFill>
        <p:spPr>
          <a:xfrm>
            <a:off x="-8493899" y="-607094"/>
            <a:ext cx="8407832" cy="4667490"/>
          </a:xfrm>
          <a:prstGeom prst="rect">
            <a:avLst/>
          </a:prstGeom>
        </p:spPr>
      </p:pic>
      <p:grpSp>
        <p:nvGrpSpPr>
          <p:cNvPr id="54" name="Group 3114">
            <a:extLst>
              <a:ext uri="{FF2B5EF4-FFF2-40B4-BE49-F238E27FC236}">
                <a16:creationId xmlns:a16="http://schemas.microsoft.com/office/drawing/2014/main" id="{A055F8AF-AE62-4F91-9CED-95FEFFCD925F}"/>
              </a:ext>
            </a:extLst>
          </p:cNvPr>
          <p:cNvGrpSpPr/>
          <p:nvPr/>
        </p:nvGrpSpPr>
        <p:grpSpPr>
          <a:xfrm>
            <a:off x="-86067"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60" name="Gruppieren 59">
            <a:extLst>
              <a:ext uri="{FF2B5EF4-FFF2-40B4-BE49-F238E27FC236}">
                <a16:creationId xmlns:a16="http://schemas.microsoft.com/office/drawing/2014/main" id="{F9EC847D-A848-4F55-840D-FE678F6FF5A4}"/>
              </a:ext>
            </a:extLst>
          </p:cNvPr>
          <p:cNvGrpSpPr/>
          <p:nvPr/>
        </p:nvGrpSpPr>
        <p:grpSpPr>
          <a:xfrm>
            <a:off x="4274538" y="1646418"/>
            <a:ext cx="3600000" cy="3600000"/>
            <a:chOff x="2696260" y="981720"/>
            <a:chExt cx="3600000" cy="3600000"/>
          </a:xfrm>
        </p:grpSpPr>
        <p:sp>
          <p:nvSpPr>
            <p:cNvPr id="61" name="Ellipse 60">
              <a:extLst>
                <a:ext uri="{FF2B5EF4-FFF2-40B4-BE49-F238E27FC236}">
                  <a16:creationId xmlns:a16="http://schemas.microsoft.com/office/drawing/2014/main" id="{C0BBA7C4-A8BE-4C7D-8A78-2998F0B1265D}"/>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62" name="Grafik 61" descr="Erdkugel: Afrika und Europa">
              <a:extLst>
                <a:ext uri="{FF2B5EF4-FFF2-40B4-BE49-F238E27FC236}">
                  <a16:creationId xmlns:a16="http://schemas.microsoft.com/office/drawing/2014/main" id="{E8D81E8D-D66F-4BD0-B55E-4042EB74D7E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96260" y="981720"/>
              <a:ext cx="3600000" cy="3600000"/>
            </a:xfrm>
            <a:prstGeom prst="rect">
              <a:avLst/>
            </a:prstGeom>
          </p:spPr>
        </p:pic>
      </p:grpSp>
      <p:grpSp>
        <p:nvGrpSpPr>
          <p:cNvPr id="63" name="Gruppieren 62">
            <a:extLst>
              <a:ext uri="{FF2B5EF4-FFF2-40B4-BE49-F238E27FC236}">
                <a16:creationId xmlns:a16="http://schemas.microsoft.com/office/drawing/2014/main" id="{BD22D383-C699-47FC-91C3-4FE736214C63}"/>
              </a:ext>
            </a:extLst>
          </p:cNvPr>
          <p:cNvGrpSpPr/>
          <p:nvPr/>
        </p:nvGrpSpPr>
        <p:grpSpPr>
          <a:xfrm>
            <a:off x="14509779" y="1113384"/>
            <a:ext cx="3925903" cy="1041342"/>
            <a:chOff x="8358363" y="2049817"/>
            <a:chExt cx="3925903" cy="1041342"/>
          </a:xfrm>
        </p:grpSpPr>
        <p:sp>
          <p:nvSpPr>
            <p:cNvPr id="64" name="Freeform: Shape 5">
              <a:extLst>
                <a:ext uri="{FF2B5EF4-FFF2-40B4-BE49-F238E27FC236}">
                  <a16:creationId xmlns:a16="http://schemas.microsoft.com/office/drawing/2014/main" id="{A9105B07-E489-443A-A4E1-0567E45F981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65" name="Group 10">
              <a:extLst>
                <a:ext uri="{FF2B5EF4-FFF2-40B4-BE49-F238E27FC236}">
                  <a16:creationId xmlns:a16="http://schemas.microsoft.com/office/drawing/2014/main" id="{A01D8E34-C85B-4E48-8B6E-7ED495E79783}"/>
                </a:ext>
              </a:extLst>
            </p:cNvPr>
            <p:cNvGrpSpPr/>
            <p:nvPr/>
          </p:nvGrpSpPr>
          <p:grpSpPr>
            <a:xfrm>
              <a:off x="9640241" y="2145050"/>
              <a:ext cx="2644025" cy="946109"/>
              <a:chOff x="5696131" y="1032473"/>
              <a:chExt cx="2644025" cy="946109"/>
            </a:xfrm>
          </p:grpSpPr>
          <p:sp>
            <p:nvSpPr>
              <p:cNvPr id="66" name="TextBox 16">
                <a:extLst>
                  <a:ext uri="{FF2B5EF4-FFF2-40B4-BE49-F238E27FC236}">
                    <a16:creationId xmlns:a16="http://schemas.microsoft.com/office/drawing/2014/main" id="{128B004A-3434-4E8C-9733-08B888BCD340}"/>
                  </a:ext>
                </a:extLst>
              </p:cNvPr>
              <p:cNvSpPr txBox="1"/>
              <p:nvPr/>
            </p:nvSpPr>
            <p:spPr>
              <a:xfrm>
                <a:off x="6857208" y="1055252"/>
                <a:ext cx="14829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A61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A61A"/>
                    </a:solidFill>
                    <a:cs typeface="Segoe UI" panose="020B0502040204020203" pitchFamily="34" charset="0"/>
                  </a:rPr>
                  <a:t>/Day</a:t>
                </a:r>
                <a:endParaRPr kumimoji="0" lang="de-DE" sz="1800" b="1" i="0" u="none" strike="noStrike" kern="1200" cap="none" spc="0" normalizeH="0" baseline="0" noProof="0" dirty="0">
                  <a:ln>
                    <a:noFill/>
                  </a:ln>
                  <a:solidFill>
                    <a:srgbClr val="FAA61A"/>
                  </a:solidFill>
                  <a:effectLst/>
                  <a:uLnTx/>
                  <a:uFillTx/>
                  <a:cs typeface="Segoe UI" panose="020B0502040204020203" pitchFamily="34" charset="0"/>
                </a:endParaRPr>
              </a:p>
            </p:txBody>
          </p:sp>
          <p:sp>
            <p:nvSpPr>
              <p:cNvPr id="67" name="TextBox 17">
                <a:extLst>
                  <a:ext uri="{FF2B5EF4-FFF2-40B4-BE49-F238E27FC236}">
                    <a16:creationId xmlns:a16="http://schemas.microsoft.com/office/drawing/2014/main" id="{92818F13-5F42-48A4-80A8-48BF81F0F67D}"/>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srgbClr val="FAA61A"/>
                    </a:solidFill>
                    <a:cs typeface="Segoe UI" panose="020B0502040204020203" pitchFamily="34" charset="0"/>
                  </a:rPr>
                  <a:t>99</a:t>
                </a:r>
                <a:r>
                  <a:rPr kumimoji="0" lang="de-DE" sz="4000" b="1" i="0" u="none" strike="noStrike" kern="1200" cap="none" spc="0" normalizeH="0" baseline="0" noProof="0" dirty="0">
                    <a:ln>
                      <a:noFill/>
                    </a:ln>
                    <a:solidFill>
                      <a:srgbClr val="FAA61A"/>
                    </a:solidFill>
                    <a:effectLst/>
                    <a:uLnTx/>
                    <a:uFillTx/>
                    <a:ea typeface="+mn-ea"/>
                    <a:cs typeface="Segoe UI" panose="020B0502040204020203" pitchFamily="34" charset="0"/>
                  </a:rPr>
                  <a:t>.6</a:t>
                </a:r>
                <a:endParaRPr kumimoji="0" lang="en-US" sz="4000" b="0" i="0" u="none" strike="noStrike" kern="1200" cap="none" spc="0" normalizeH="0" baseline="0" noProof="0" dirty="0">
                  <a:ln>
                    <a:noFill/>
                  </a:ln>
                  <a:solidFill>
                    <a:srgbClr val="FAA61A"/>
                  </a:solidFill>
                  <a:effectLst/>
                  <a:uLnTx/>
                  <a:uFillTx/>
                  <a:ea typeface="+mn-ea"/>
                </a:endParaRPr>
              </a:p>
            </p:txBody>
          </p:sp>
        </p:grpSp>
      </p:grpSp>
      <p:grpSp>
        <p:nvGrpSpPr>
          <p:cNvPr id="68" name="Gruppieren 67">
            <a:extLst>
              <a:ext uri="{FF2B5EF4-FFF2-40B4-BE49-F238E27FC236}">
                <a16:creationId xmlns:a16="http://schemas.microsoft.com/office/drawing/2014/main" id="{E76D03C4-508A-4EC9-A4E7-C58D76FEB171}"/>
              </a:ext>
            </a:extLst>
          </p:cNvPr>
          <p:cNvGrpSpPr>
            <a:grpSpLocks noChangeAspect="1"/>
          </p:cNvGrpSpPr>
          <p:nvPr/>
        </p:nvGrpSpPr>
        <p:grpSpPr>
          <a:xfrm>
            <a:off x="14862266" y="1105934"/>
            <a:ext cx="914400" cy="914400"/>
            <a:chOff x="8933108" y="2371813"/>
            <a:chExt cx="914400" cy="914400"/>
          </a:xfrm>
        </p:grpSpPr>
        <p:grpSp>
          <p:nvGrpSpPr>
            <p:cNvPr id="69" name="Grafik 3" descr="Datenbank">
              <a:extLst>
                <a:ext uri="{FF2B5EF4-FFF2-40B4-BE49-F238E27FC236}">
                  <a16:creationId xmlns:a16="http://schemas.microsoft.com/office/drawing/2014/main" id="{CBDC3BBA-77F2-48F5-B189-84E8DE0B1755}"/>
                </a:ext>
              </a:extLst>
            </p:cNvPr>
            <p:cNvGrpSpPr/>
            <p:nvPr/>
          </p:nvGrpSpPr>
          <p:grpSpPr>
            <a:xfrm>
              <a:off x="8933108" y="2371813"/>
              <a:ext cx="914400" cy="914400"/>
              <a:chOff x="8640761" y="1158812"/>
              <a:chExt cx="914400" cy="914400"/>
            </a:xfrm>
          </p:grpSpPr>
          <p:sp>
            <p:nvSpPr>
              <p:cNvPr id="73" name="Freihandform: Form 72">
                <a:extLst>
                  <a:ext uri="{FF2B5EF4-FFF2-40B4-BE49-F238E27FC236}">
                    <a16:creationId xmlns:a16="http://schemas.microsoft.com/office/drawing/2014/main" id="{FAA08A9D-3D9F-4616-B21E-13B21769B90A}"/>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FAA61A"/>
              </a:solidFill>
              <a:ln w="952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F0D41848-C52A-4EF3-968C-012C074DBC68}"/>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dirty="0"/>
              </a:p>
            </p:txBody>
          </p:sp>
          <p:sp>
            <p:nvSpPr>
              <p:cNvPr id="75" name="Freihandform: Form 74">
                <a:extLst>
                  <a:ext uri="{FF2B5EF4-FFF2-40B4-BE49-F238E27FC236}">
                    <a16:creationId xmlns:a16="http://schemas.microsoft.com/office/drawing/2014/main" id="{0311AF1D-88D0-4225-B4A0-51B76BD6CBB4}"/>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B905417B-E7D6-4E06-8A3E-F0C075CAAA9E}"/>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a:p>
            </p:txBody>
          </p:sp>
        </p:grpSp>
        <p:sp>
          <p:nvSpPr>
            <p:cNvPr id="70" name="Ellipse 69">
              <a:extLst>
                <a:ext uri="{FF2B5EF4-FFF2-40B4-BE49-F238E27FC236}">
                  <a16:creationId xmlns:a16="http://schemas.microsoft.com/office/drawing/2014/main" id="{F19B7CBE-FD0A-40B9-BAD5-DE7DF371A3DA}"/>
                </a:ext>
              </a:extLst>
            </p:cNvPr>
            <p:cNvSpPr/>
            <p:nvPr/>
          </p:nvSpPr>
          <p:spPr>
            <a:xfrm>
              <a:off x="9518164" y="267718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70CFB26B-7BDC-47BA-89F1-9FDB291C52A7}"/>
                </a:ext>
              </a:extLst>
            </p:cNvPr>
            <p:cNvSpPr/>
            <p:nvPr/>
          </p:nvSpPr>
          <p:spPr>
            <a:xfrm>
              <a:off x="9523864" y="286870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D5C98A8D-5467-4EA9-A9C6-2D4065F773EB}"/>
                </a:ext>
              </a:extLst>
            </p:cNvPr>
            <p:cNvSpPr/>
            <p:nvPr/>
          </p:nvSpPr>
          <p:spPr>
            <a:xfrm>
              <a:off x="9524674" y="305533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9455165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500"/>
                                        <p:tgtEl>
                                          <p:spTgt spid="30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3"/>
                                        </p:tgtEl>
                                        <p:attrNameLst>
                                          <p:attrName>style.visibility</p:attrName>
                                        </p:attrNameLst>
                                      </p:cBhvr>
                                      <p:to>
                                        <p:strVal val="visible"/>
                                      </p:to>
                                    </p:set>
                                    <p:animEffect transition="in" filter="fade">
                                      <p:cBhvr>
                                        <p:cTn id="11" dur="500"/>
                                        <p:tgtEl>
                                          <p:spTgt spid="30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2354301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25" name="think-cell Folie" r:id="rId6" imgW="415" imgH="416" progId="TCLayout.ActiveDocument.1">
                  <p:embed/>
                </p:oleObj>
              </mc:Choice>
              <mc:Fallback>
                <p:oleObj name="think-cell Folie" r:id="rId6"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100" name="Chart 3">
            <a:extLst>
              <a:ext uri="{FF2B5EF4-FFF2-40B4-BE49-F238E27FC236}">
                <a16:creationId xmlns:a16="http://schemas.microsoft.com/office/drawing/2014/main" id="{4FF28A79-6E96-4B54-90EF-090D29F35528}"/>
              </a:ext>
            </a:extLst>
          </p:cNvPr>
          <p:cNvGraphicFramePr/>
          <p:nvPr>
            <p:custDataLst>
              <p:tags r:id="rId3"/>
            </p:custDataLst>
            <p:extLst>
              <p:ext uri="{D42A27DB-BD31-4B8C-83A1-F6EECF244321}">
                <p14:modId xmlns:p14="http://schemas.microsoft.com/office/powerpoint/2010/main" val="564233807"/>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8"/>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Distribution of oil demand in the OECD in 2022, by sector </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1542453"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FAA61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FAA61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FAA61A"/>
                  </a:solidFill>
                  <a:cs typeface="Segoe UI" panose="020B0502040204020203" pitchFamily="34" charset="0"/>
                </a:rPr>
                <a:t>32</a:t>
              </a:r>
              <a:r>
                <a:rPr kumimoji="0" lang="de-DE" sz="3600" b="1" i="0" u="none" strike="noStrike" kern="1200" cap="none" spc="0" normalizeH="0" baseline="0" noProof="0" dirty="0">
                  <a:ln>
                    <a:noFill/>
                  </a:ln>
                  <a:solidFill>
                    <a:srgbClr val="FAA61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FAA61A"/>
                </a:solidFill>
                <a:effectLst/>
                <a:uLnTx/>
                <a:uFillTx/>
                <a:ea typeface="+mn-ea"/>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12523222" y="5036618"/>
            <a:ext cx="2312590" cy="646331"/>
            <a:chOff x="6642630" y="4963877"/>
            <a:chExt cx="2312590"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8002273" y="5151643"/>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C0C0C0"/>
                  </a:solidFill>
                  <a:effectLst/>
                  <a:uLnTx/>
                  <a:uFillTx/>
                  <a:ea typeface="+mn-ea"/>
                  <a:cs typeface="Segoe UI" panose="020B0502040204020203" pitchFamily="34" charset="0"/>
                </a:rPr>
                <a:t>Other</a:t>
              </a:r>
              <a:endParaRPr kumimoji="0" lang="en-US" sz="18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6642630" y="496387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C0C0C0"/>
                  </a:solidFill>
                  <a:cs typeface="Segoe UI" panose="020B0502040204020203" pitchFamily="34" charset="0"/>
                </a:rPr>
                <a:t>6</a:t>
              </a:r>
              <a:r>
                <a:rPr kumimoji="0" lang="de-DE" sz="36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3600" b="0" i="0" u="none" strike="noStrike" kern="1200" cap="none" spc="0" normalizeH="0" baseline="0" noProof="0" dirty="0">
                <a:ln>
                  <a:noFill/>
                </a:ln>
                <a:solidFill>
                  <a:srgbClr val="C0C0C0"/>
                </a:solidFill>
                <a:effectLst/>
                <a:uLnTx/>
                <a:uFillTx/>
                <a:ea typeface="+mn-ea"/>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4978459" y="4755967"/>
            <a:ext cx="2677024" cy="788637"/>
            <a:chOff x="2083535" y="2806423"/>
            <a:chExt cx="2677024" cy="788637"/>
          </a:xfrm>
        </p:grpSpPr>
        <p:sp>
          <p:nvSpPr>
            <p:cNvPr id="22" name="TextBox 21">
              <a:extLst>
                <a:ext uri="{FF2B5EF4-FFF2-40B4-BE49-F238E27FC236}">
                  <a16:creationId xmlns:a16="http://schemas.microsoft.com/office/drawing/2014/main" id="{CA0AF289-6123-676A-C5BE-BA082F18DA27}"/>
                </a:ext>
              </a:extLst>
            </p:cNvPr>
            <p:cNvSpPr txBox="1"/>
            <p:nvPr/>
          </p:nvSpPr>
          <p:spPr>
            <a:xfrm>
              <a:off x="3608426" y="3071840"/>
              <a:ext cx="1152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69696"/>
                  </a:solidFill>
                  <a:effectLst/>
                  <a:uLnTx/>
                  <a:uFillTx/>
                  <a:ea typeface="+mn-ea"/>
                  <a:cs typeface="Segoe UI" panose="020B0502040204020203" pitchFamily="34" charset="0"/>
                </a:rPr>
                <a:t>Gas</a:t>
              </a:r>
              <a:endParaRPr kumimoji="0" lang="en-US" sz="28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69696"/>
                  </a:solidFill>
                  <a:cs typeface="Segoe UI" panose="020B0502040204020203" pitchFamily="34" charset="0"/>
                </a:rPr>
                <a:t>20</a:t>
              </a:r>
              <a:r>
                <a:rPr kumimoji="0" lang="de-DE" sz="3600" b="1" i="0" u="none" strike="noStrike" kern="1200" cap="none" spc="0" normalizeH="0" baseline="0" noProof="0" dirty="0">
                  <a:ln>
                    <a:noFill/>
                  </a:ln>
                  <a:solidFill>
                    <a:srgbClr val="969696"/>
                  </a:solidFill>
                  <a:effectLst/>
                  <a:uLnTx/>
                  <a:uFillTx/>
                  <a:ea typeface="+mn-ea"/>
                  <a:cs typeface="Segoe UI" panose="020B0502040204020203" pitchFamily="34" charset="0"/>
                </a:rPr>
                <a:t>.8 %</a:t>
              </a:r>
              <a:endParaRPr kumimoji="0" lang="en-US" sz="3600" b="0" i="0" u="none" strike="noStrike" kern="1200" cap="none" spc="0" normalizeH="0" baseline="0" noProof="0" dirty="0">
                <a:ln>
                  <a:noFill/>
                </a:ln>
                <a:solidFill>
                  <a:srgbClr val="969696"/>
                </a:solidFill>
                <a:effectLst/>
                <a:uLnTx/>
                <a:uFillTx/>
                <a:ea typeface="+mn-ea"/>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12629998" y="3581843"/>
            <a:ext cx="2617533" cy="646331"/>
            <a:chOff x="6151875" y="1064003"/>
            <a:chExt cx="2617533"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110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808080"/>
                  </a:solidFill>
                  <a:cs typeface="Segoe UI" panose="020B0502040204020203" pitchFamily="34" charset="0"/>
                </a:rPr>
                <a:t>Coal</a:t>
              </a:r>
              <a:endParaRPr kumimoji="0" lang="en-US" sz="3200" b="1" i="0" u="none" strike="noStrike" kern="1200" cap="none" spc="0" normalizeH="0" baseline="0" noProof="0" dirty="0">
                <a:ln>
                  <a:noFill/>
                </a:ln>
                <a:solidFill>
                  <a:srgbClr val="808080"/>
                </a:solidFill>
                <a:effectLst/>
                <a:uLnTx/>
                <a:uFillTx/>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808080"/>
                  </a:solidFill>
                  <a:cs typeface="Segoe UI" panose="020B0502040204020203" pitchFamily="34" charset="0"/>
                </a:rPr>
                <a:t>41</a:t>
              </a:r>
              <a:r>
                <a:rPr kumimoji="0" lang="de-DE" sz="3600" b="1" i="0" u="none" strike="noStrike" kern="1200" cap="none" spc="0" normalizeH="0" baseline="0" noProof="0" dirty="0">
                  <a:ln>
                    <a:noFill/>
                  </a:ln>
                  <a:solidFill>
                    <a:srgbClr val="808080"/>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808080"/>
                </a:solidFill>
                <a:effectLst/>
                <a:uLnTx/>
                <a:uFillTx/>
                <a:ea typeface="+mn-ea"/>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12401561"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37.15</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10"/>
            <a:stretch>
              <a:fillRect/>
            </a:stretch>
          </p:blipFill>
          <p:spPr>
            <a:xfrm>
              <a:off x="9018911" y="2145867"/>
              <a:ext cx="663068" cy="712445"/>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grpSp>
        <p:nvGrpSpPr>
          <p:cNvPr id="54" name="Group 3114">
            <a:extLst>
              <a:ext uri="{FF2B5EF4-FFF2-40B4-BE49-F238E27FC236}">
                <a16:creationId xmlns:a16="http://schemas.microsoft.com/office/drawing/2014/main" id="{A055F8AF-AE62-4F91-9CED-95FEFFCD925F}"/>
              </a:ext>
            </a:extLst>
          </p:cNvPr>
          <p:cNvGrpSpPr/>
          <p:nvPr/>
        </p:nvGrpSpPr>
        <p:grpSpPr>
          <a:xfrm>
            <a:off x="-86067"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49" name="Gruppieren 48">
            <a:extLst>
              <a:ext uri="{FF2B5EF4-FFF2-40B4-BE49-F238E27FC236}">
                <a16:creationId xmlns:a16="http://schemas.microsoft.com/office/drawing/2014/main" id="{50E52F5E-783E-4F25-B07B-53B002165EE2}"/>
              </a:ext>
            </a:extLst>
          </p:cNvPr>
          <p:cNvGrpSpPr/>
          <p:nvPr/>
        </p:nvGrpSpPr>
        <p:grpSpPr>
          <a:xfrm>
            <a:off x="8358363" y="1113384"/>
            <a:ext cx="3925903" cy="1041342"/>
            <a:chOff x="8358363" y="2049817"/>
            <a:chExt cx="3925903" cy="1041342"/>
          </a:xfrm>
        </p:grpSpPr>
        <p:sp>
          <p:nvSpPr>
            <p:cNvPr id="50" name="Freeform: Shape 5">
              <a:extLst>
                <a:ext uri="{FF2B5EF4-FFF2-40B4-BE49-F238E27FC236}">
                  <a16:creationId xmlns:a16="http://schemas.microsoft.com/office/drawing/2014/main" id="{38D478C2-819A-4F9A-8745-3FE26321983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51" name="Group 10">
              <a:extLst>
                <a:ext uri="{FF2B5EF4-FFF2-40B4-BE49-F238E27FC236}">
                  <a16:creationId xmlns:a16="http://schemas.microsoft.com/office/drawing/2014/main" id="{D4292BEB-323E-4231-8C9C-F4C4CE1C06A3}"/>
                </a:ext>
              </a:extLst>
            </p:cNvPr>
            <p:cNvGrpSpPr/>
            <p:nvPr/>
          </p:nvGrpSpPr>
          <p:grpSpPr>
            <a:xfrm>
              <a:off x="9640241" y="2145050"/>
              <a:ext cx="2644025" cy="946109"/>
              <a:chOff x="5696131" y="1032473"/>
              <a:chExt cx="2644025" cy="946109"/>
            </a:xfrm>
          </p:grpSpPr>
          <p:sp>
            <p:nvSpPr>
              <p:cNvPr id="60" name="TextBox 16">
                <a:extLst>
                  <a:ext uri="{FF2B5EF4-FFF2-40B4-BE49-F238E27FC236}">
                    <a16:creationId xmlns:a16="http://schemas.microsoft.com/office/drawing/2014/main" id="{070651FE-9583-4ABE-8B18-1B50B3EB5677}"/>
                  </a:ext>
                </a:extLst>
              </p:cNvPr>
              <p:cNvSpPr txBox="1"/>
              <p:nvPr/>
            </p:nvSpPr>
            <p:spPr>
              <a:xfrm>
                <a:off x="6857208" y="1055252"/>
                <a:ext cx="14829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A61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A61A"/>
                    </a:solidFill>
                    <a:cs typeface="Segoe UI" panose="020B0502040204020203" pitchFamily="34" charset="0"/>
                  </a:rPr>
                  <a:t>/Day</a:t>
                </a:r>
                <a:endParaRPr kumimoji="0" lang="de-DE" sz="1800" b="1" i="0" u="none" strike="noStrike" kern="1200" cap="none" spc="0" normalizeH="0" baseline="0" noProof="0" dirty="0">
                  <a:ln>
                    <a:noFill/>
                  </a:ln>
                  <a:solidFill>
                    <a:srgbClr val="FAA61A"/>
                  </a:solidFill>
                  <a:effectLst/>
                  <a:uLnTx/>
                  <a:uFillTx/>
                  <a:cs typeface="Segoe UI" panose="020B0502040204020203" pitchFamily="34" charset="0"/>
                </a:endParaRPr>
              </a:p>
            </p:txBody>
          </p:sp>
          <p:sp>
            <p:nvSpPr>
              <p:cNvPr id="61" name="TextBox 17">
                <a:extLst>
                  <a:ext uri="{FF2B5EF4-FFF2-40B4-BE49-F238E27FC236}">
                    <a16:creationId xmlns:a16="http://schemas.microsoft.com/office/drawing/2014/main" id="{3C19B322-1380-4298-91C0-1766BCB0747F}"/>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srgbClr val="FAA61A"/>
                    </a:solidFill>
                    <a:cs typeface="Segoe UI" panose="020B0502040204020203" pitchFamily="34" charset="0"/>
                  </a:rPr>
                  <a:t>99</a:t>
                </a:r>
                <a:r>
                  <a:rPr kumimoji="0" lang="de-DE" sz="4000" b="1" i="0" u="none" strike="noStrike" kern="1200" cap="none" spc="0" normalizeH="0" baseline="0" noProof="0" dirty="0">
                    <a:ln>
                      <a:noFill/>
                    </a:ln>
                    <a:solidFill>
                      <a:srgbClr val="FAA61A"/>
                    </a:solidFill>
                    <a:effectLst/>
                    <a:uLnTx/>
                    <a:uFillTx/>
                    <a:ea typeface="+mn-ea"/>
                    <a:cs typeface="Segoe UI" panose="020B0502040204020203" pitchFamily="34" charset="0"/>
                  </a:rPr>
                  <a:t>.6</a:t>
                </a:r>
                <a:endParaRPr kumimoji="0" lang="en-US" sz="4000" b="0" i="0" u="none" strike="noStrike" kern="1200" cap="none" spc="0" normalizeH="0" baseline="0" noProof="0" dirty="0">
                  <a:ln>
                    <a:noFill/>
                  </a:ln>
                  <a:solidFill>
                    <a:srgbClr val="FAA61A"/>
                  </a:solidFill>
                  <a:effectLst/>
                  <a:uLnTx/>
                  <a:uFillTx/>
                  <a:ea typeface="+mn-ea"/>
                </a:endParaRPr>
              </a:p>
            </p:txBody>
          </p:sp>
        </p:grpSp>
      </p:grpSp>
      <p:grpSp>
        <p:nvGrpSpPr>
          <p:cNvPr id="14" name="Gruppieren 13">
            <a:extLst>
              <a:ext uri="{FF2B5EF4-FFF2-40B4-BE49-F238E27FC236}">
                <a16:creationId xmlns:a16="http://schemas.microsoft.com/office/drawing/2014/main" id="{E8BC59EE-8CEC-4B51-B3A4-553A898D5398}"/>
              </a:ext>
            </a:extLst>
          </p:cNvPr>
          <p:cNvGrpSpPr>
            <a:grpSpLocks noChangeAspect="1"/>
          </p:cNvGrpSpPr>
          <p:nvPr/>
        </p:nvGrpSpPr>
        <p:grpSpPr>
          <a:xfrm>
            <a:off x="8710850" y="1105934"/>
            <a:ext cx="914400" cy="914400"/>
            <a:chOff x="8933108" y="2371813"/>
            <a:chExt cx="914400" cy="914400"/>
          </a:xfrm>
        </p:grpSpPr>
        <p:grpSp>
          <p:nvGrpSpPr>
            <p:cNvPr id="6" name="Grafik 3" descr="Datenbank">
              <a:extLst>
                <a:ext uri="{FF2B5EF4-FFF2-40B4-BE49-F238E27FC236}">
                  <a16:creationId xmlns:a16="http://schemas.microsoft.com/office/drawing/2014/main" id="{1C733EEC-54D0-4A66-9C19-CA7C6BD65225}"/>
                </a:ext>
              </a:extLst>
            </p:cNvPr>
            <p:cNvGrpSpPr/>
            <p:nvPr/>
          </p:nvGrpSpPr>
          <p:grpSpPr>
            <a:xfrm>
              <a:off x="8933108" y="2371813"/>
              <a:ext cx="914400" cy="914400"/>
              <a:chOff x="8640761" y="1158812"/>
              <a:chExt cx="914400" cy="914400"/>
            </a:xfrm>
          </p:grpSpPr>
          <p:sp>
            <p:nvSpPr>
              <p:cNvPr id="7" name="Freihandform: Form 6">
                <a:extLst>
                  <a:ext uri="{FF2B5EF4-FFF2-40B4-BE49-F238E27FC236}">
                    <a16:creationId xmlns:a16="http://schemas.microsoft.com/office/drawing/2014/main" id="{D8701C13-A66E-4876-9BA7-5620DFCABAD4}"/>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FAA61A"/>
              </a:solidFill>
              <a:ln w="9525"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A65D91FF-F8D4-45F5-9AD5-425B8A1387D9}"/>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dirty="0"/>
              </a:p>
            </p:txBody>
          </p:sp>
          <p:sp>
            <p:nvSpPr>
              <p:cNvPr id="9" name="Freihandform: Form 8">
                <a:extLst>
                  <a:ext uri="{FF2B5EF4-FFF2-40B4-BE49-F238E27FC236}">
                    <a16:creationId xmlns:a16="http://schemas.microsoft.com/office/drawing/2014/main" id="{7E59544E-5791-400A-99D0-B7CD6FBC648C}"/>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D1F2F4F6-E34D-40A5-B9BA-063772B33A2D}"/>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a:p>
            </p:txBody>
          </p:sp>
        </p:grpSp>
        <p:sp>
          <p:nvSpPr>
            <p:cNvPr id="13" name="Ellipse 12">
              <a:extLst>
                <a:ext uri="{FF2B5EF4-FFF2-40B4-BE49-F238E27FC236}">
                  <a16:creationId xmlns:a16="http://schemas.microsoft.com/office/drawing/2014/main" id="{5B4D1F6C-6AC9-485F-92B1-44377F3C3BFD}"/>
                </a:ext>
              </a:extLst>
            </p:cNvPr>
            <p:cNvSpPr/>
            <p:nvPr/>
          </p:nvSpPr>
          <p:spPr>
            <a:xfrm>
              <a:off x="9518164" y="267718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97140F1-803C-4A4B-9521-4617127DF6D1}"/>
                </a:ext>
              </a:extLst>
            </p:cNvPr>
            <p:cNvSpPr/>
            <p:nvPr/>
          </p:nvSpPr>
          <p:spPr>
            <a:xfrm>
              <a:off x="9523864" y="286870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A4CBB42F-4FE0-499F-A7CC-07D6C0BB6368}"/>
                </a:ext>
              </a:extLst>
            </p:cNvPr>
            <p:cNvSpPr/>
            <p:nvPr/>
          </p:nvSpPr>
          <p:spPr>
            <a:xfrm>
              <a:off x="9524674" y="305533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0" name="Group 3074">
            <a:extLst>
              <a:ext uri="{FF2B5EF4-FFF2-40B4-BE49-F238E27FC236}">
                <a16:creationId xmlns:a16="http://schemas.microsoft.com/office/drawing/2014/main" id="{05DAF97C-E919-4BFA-BA72-570660B42F97}"/>
              </a:ext>
            </a:extLst>
          </p:cNvPr>
          <p:cNvGrpSpPr/>
          <p:nvPr/>
        </p:nvGrpSpPr>
        <p:grpSpPr>
          <a:xfrm>
            <a:off x="2770391" y="1931111"/>
            <a:ext cx="2405360" cy="786461"/>
            <a:chOff x="2684684" y="1858370"/>
            <a:chExt cx="2405360" cy="786461"/>
          </a:xfrm>
        </p:grpSpPr>
        <p:sp>
          <p:nvSpPr>
            <p:cNvPr id="81" name="TextBox 20">
              <a:extLst>
                <a:ext uri="{FF2B5EF4-FFF2-40B4-BE49-F238E27FC236}">
                  <a16:creationId xmlns:a16="http://schemas.microsoft.com/office/drawing/2014/main" id="{4160E6BB-91E6-42AC-8359-DFC1136D85E4}"/>
                </a:ext>
              </a:extLst>
            </p:cNvPr>
            <p:cNvSpPr txBox="1"/>
            <p:nvPr/>
          </p:nvSpPr>
          <p:spPr>
            <a:xfrm>
              <a:off x="2684684" y="1858370"/>
              <a:ext cx="2243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C0C0C0"/>
                  </a:solidFill>
                  <a:effectLst/>
                  <a:uLnTx/>
                  <a:uFillTx/>
                  <a:ea typeface="+mn-ea"/>
                  <a:cs typeface="Segoe UI" panose="020B0502040204020203" pitchFamily="34" charset="0"/>
                </a:rPr>
                <a:t>Other Industrie</a:t>
              </a:r>
              <a:endParaRPr kumimoji="0" lang="en-US" sz="20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82" name="TextBox 28">
              <a:extLst>
                <a:ext uri="{FF2B5EF4-FFF2-40B4-BE49-F238E27FC236}">
                  <a16:creationId xmlns:a16="http://schemas.microsoft.com/office/drawing/2014/main" id="{5030EA2A-CE3C-46A4-AEB5-3915BBF1B7C3}"/>
                </a:ext>
              </a:extLst>
            </p:cNvPr>
            <p:cNvSpPr txBox="1"/>
            <p:nvPr/>
          </p:nvSpPr>
          <p:spPr>
            <a:xfrm>
              <a:off x="3413976" y="2183166"/>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C0C0C0"/>
                  </a:solidFill>
                  <a:cs typeface="Segoe UI" panose="020B0502040204020203" pitchFamily="34" charset="0"/>
                </a:rPr>
                <a:t>6</a:t>
              </a:r>
              <a:r>
                <a:rPr kumimoji="0" lang="de-DE" sz="24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2400" b="0" i="0" u="none" strike="noStrike" kern="1200" cap="none" spc="0" normalizeH="0" baseline="0" noProof="0" dirty="0">
                <a:ln>
                  <a:noFill/>
                </a:ln>
                <a:solidFill>
                  <a:srgbClr val="C0C0C0"/>
                </a:solidFill>
                <a:effectLst/>
                <a:uLnTx/>
                <a:uFillTx/>
                <a:ea typeface="+mn-ea"/>
              </a:endParaRPr>
            </a:p>
          </p:txBody>
        </p:sp>
      </p:grpSp>
      <p:grpSp>
        <p:nvGrpSpPr>
          <p:cNvPr id="83" name="Group 3076">
            <a:extLst>
              <a:ext uri="{FF2B5EF4-FFF2-40B4-BE49-F238E27FC236}">
                <a16:creationId xmlns:a16="http://schemas.microsoft.com/office/drawing/2014/main" id="{D7714C72-2B4A-42AD-9CA7-758B4B975495}"/>
              </a:ext>
            </a:extLst>
          </p:cNvPr>
          <p:cNvGrpSpPr/>
          <p:nvPr/>
        </p:nvGrpSpPr>
        <p:grpSpPr>
          <a:xfrm>
            <a:off x="1568715" y="3358028"/>
            <a:ext cx="3373340" cy="1015663"/>
            <a:chOff x="1990255" y="2831631"/>
            <a:chExt cx="3373340" cy="1015663"/>
          </a:xfrm>
        </p:grpSpPr>
        <p:sp>
          <p:nvSpPr>
            <p:cNvPr id="84" name="TextBox 21">
              <a:extLst>
                <a:ext uri="{FF2B5EF4-FFF2-40B4-BE49-F238E27FC236}">
                  <a16:creationId xmlns:a16="http://schemas.microsoft.com/office/drawing/2014/main" id="{B1292BEF-CE16-4372-96D5-02C86250CEC5}"/>
                </a:ext>
              </a:extLst>
            </p:cNvPr>
            <p:cNvSpPr txBox="1"/>
            <p:nvPr/>
          </p:nvSpPr>
          <p:spPr>
            <a:xfrm>
              <a:off x="1990255" y="2831631"/>
              <a:ext cx="23449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969696"/>
                  </a:solidFill>
                  <a:effectLst/>
                  <a:uLnTx/>
                  <a:uFillTx/>
                  <a:ea typeface="+mn-ea"/>
                  <a:cs typeface="Segoe UI" panose="020B0502040204020203" pitchFamily="34" charset="0"/>
                </a:rPr>
                <a:t>Residential, Commercial, </a:t>
              </a:r>
              <a:r>
                <a:rPr kumimoji="0" lang="de-DE" sz="2000" b="1" i="0" u="none" strike="noStrike" kern="1200" cap="none" spc="0" normalizeH="0" baseline="0" noProof="0" dirty="0" err="1">
                  <a:ln>
                    <a:noFill/>
                  </a:ln>
                  <a:solidFill>
                    <a:srgbClr val="969696"/>
                  </a:solidFill>
                  <a:effectLst/>
                  <a:uLnTx/>
                  <a:uFillTx/>
                  <a:ea typeface="+mn-ea"/>
                  <a:cs typeface="Segoe UI" panose="020B0502040204020203" pitchFamily="34" charset="0"/>
                </a:rPr>
                <a:t>Agriculture</a:t>
              </a:r>
              <a:endParaRPr kumimoji="0" lang="en-US" sz="20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85" name="TextBox 29">
              <a:extLst>
                <a:ext uri="{FF2B5EF4-FFF2-40B4-BE49-F238E27FC236}">
                  <a16:creationId xmlns:a16="http://schemas.microsoft.com/office/drawing/2014/main" id="{3A1F324A-7C1A-436A-8437-18C6E902E00B}"/>
                </a:ext>
              </a:extLst>
            </p:cNvPr>
            <p:cNvSpPr txBox="1"/>
            <p:nvPr/>
          </p:nvSpPr>
          <p:spPr>
            <a:xfrm>
              <a:off x="3687527" y="3108631"/>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969696"/>
                  </a:solidFill>
                  <a:effectLst/>
                  <a:uLnTx/>
                  <a:uFillTx/>
                  <a:ea typeface="+mn-ea"/>
                  <a:cs typeface="Segoe UI" panose="020B0502040204020203" pitchFamily="34" charset="0"/>
                </a:rPr>
                <a:t>8.5 %</a:t>
              </a:r>
              <a:endParaRPr kumimoji="0" lang="en-US" sz="2400" b="0" i="0" u="none" strike="noStrike" kern="1200" cap="none" spc="0" normalizeH="0" baseline="0" noProof="0" dirty="0">
                <a:ln>
                  <a:noFill/>
                </a:ln>
                <a:solidFill>
                  <a:srgbClr val="969696"/>
                </a:solidFill>
                <a:effectLst/>
                <a:uLnTx/>
                <a:uFillTx/>
                <a:ea typeface="+mn-ea"/>
              </a:endParaRPr>
            </a:p>
          </p:txBody>
        </p:sp>
      </p:grpSp>
      <p:grpSp>
        <p:nvGrpSpPr>
          <p:cNvPr id="86" name="Group 3071">
            <a:extLst>
              <a:ext uri="{FF2B5EF4-FFF2-40B4-BE49-F238E27FC236}">
                <a16:creationId xmlns:a16="http://schemas.microsoft.com/office/drawing/2014/main" id="{D48D5060-9B37-4C8D-8E88-A469B61DDD5E}"/>
              </a:ext>
            </a:extLst>
          </p:cNvPr>
          <p:cNvGrpSpPr/>
          <p:nvPr/>
        </p:nvGrpSpPr>
        <p:grpSpPr>
          <a:xfrm>
            <a:off x="7936803" y="3581843"/>
            <a:ext cx="3703604" cy="646331"/>
            <a:chOff x="6151875" y="1064003"/>
            <a:chExt cx="3703604" cy="646331"/>
          </a:xfrm>
        </p:grpSpPr>
        <p:sp>
          <p:nvSpPr>
            <p:cNvPr id="87" name="TextBox 22">
              <a:extLst>
                <a:ext uri="{FF2B5EF4-FFF2-40B4-BE49-F238E27FC236}">
                  <a16:creationId xmlns:a16="http://schemas.microsoft.com/office/drawing/2014/main" id="{5EADDF42-A5B1-43D6-993B-8DE61D7D2FD1}"/>
                </a:ext>
              </a:extLst>
            </p:cNvPr>
            <p:cNvSpPr txBox="1"/>
            <p:nvPr/>
          </p:nvSpPr>
          <p:spPr>
            <a:xfrm>
              <a:off x="7612172" y="1117188"/>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FAA61A"/>
                  </a:solidFill>
                  <a:cs typeface="Segoe UI" panose="020B0502040204020203" pitchFamily="34" charset="0"/>
                </a:rPr>
                <a:t>Transport</a:t>
              </a:r>
              <a:endParaRPr kumimoji="0" lang="en-US" sz="3200" b="1" i="0" u="none" strike="noStrike" kern="1200" cap="none" spc="0" normalizeH="0" baseline="0" noProof="0" dirty="0">
                <a:ln>
                  <a:noFill/>
                </a:ln>
                <a:solidFill>
                  <a:srgbClr val="FAA61A"/>
                </a:solidFill>
                <a:effectLst/>
                <a:uLnTx/>
                <a:uFillTx/>
                <a:cs typeface="Segoe UI" panose="020B0502040204020203" pitchFamily="34" charset="0"/>
              </a:endParaRPr>
            </a:p>
          </p:txBody>
        </p:sp>
        <p:sp>
          <p:nvSpPr>
            <p:cNvPr id="88" name="TextBox 30">
              <a:extLst>
                <a:ext uri="{FF2B5EF4-FFF2-40B4-BE49-F238E27FC236}">
                  <a16:creationId xmlns:a16="http://schemas.microsoft.com/office/drawing/2014/main" id="{AAEE1EEC-BD1A-4CE4-ACAA-0EC03FA91AB7}"/>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FAA61A"/>
                  </a:solidFill>
                  <a:effectLst/>
                  <a:uLnTx/>
                  <a:uFillTx/>
                  <a:ea typeface="+mn-ea"/>
                  <a:cs typeface="Segoe UI" panose="020B0502040204020203" pitchFamily="34" charset="0"/>
                </a:rPr>
                <a:t>61.5 %</a:t>
              </a:r>
              <a:endParaRPr kumimoji="0" lang="en-US" sz="3600" b="0" i="0" u="none" strike="noStrike" kern="1200" cap="none" spc="0" normalizeH="0" baseline="0" noProof="0" dirty="0">
                <a:ln>
                  <a:noFill/>
                </a:ln>
                <a:solidFill>
                  <a:srgbClr val="FAA61A"/>
                </a:solidFill>
                <a:effectLst/>
                <a:uLnTx/>
                <a:uFillTx/>
                <a:ea typeface="+mn-ea"/>
              </a:endParaRPr>
            </a:p>
          </p:txBody>
        </p:sp>
      </p:grpSp>
      <p:pic>
        <p:nvPicPr>
          <p:cNvPr id="15" name="Grafik 14">
            <a:extLst>
              <a:ext uri="{FF2B5EF4-FFF2-40B4-BE49-F238E27FC236}">
                <a16:creationId xmlns:a16="http://schemas.microsoft.com/office/drawing/2014/main" id="{4765C465-53E2-4599-A8E1-B45AD4B300DF}"/>
              </a:ext>
            </a:extLst>
          </p:cNvPr>
          <p:cNvPicPr>
            <a:picLocks noChangeAspect="1"/>
          </p:cNvPicPr>
          <p:nvPr/>
        </p:nvPicPr>
        <p:blipFill>
          <a:blip r:embed="rId11"/>
          <a:stretch>
            <a:fillRect/>
          </a:stretch>
        </p:blipFill>
        <p:spPr>
          <a:xfrm>
            <a:off x="-11551751" y="-3644115"/>
            <a:ext cx="10515600" cy="6858000"/>
          </a:xfrm>
          <a:prstGeom prst="rect">
            <a:avLst/>
          </a:prstGeom>
        </p:spPr>
      </p:pic>
      <p:grpSp>
        <p:nvGrpSpPr>
          <p:cNvPr id="91" name="Group 3071">
            <a:extLst>
              <a:ext uri="{FF2B5EF4-FFF2-40B4-BE49-F238E27FC236}">
                <a16:creationId xmlns:a16="http://schemas.microsoft.com/office/drawing/2014/main" id="{5EE75F36-6994-4733-B442-45F201B637F7}"/>
              </a:ext>
            </a:extLst>
          </p:cNvPr>
          <p:cNvGrpSpPr/>
          <p:nvPr/>
        </p:nvGrpSpPr>
        <p:grpSpPr>
          <a:xfrm>
            <a:off x="2018966" y="954151"/>
            <a:ext cx="5016010" cy="646331"/>
            <a:chOff x="6151875" y="1064003"/>
            <a:chExt cx="5016010" cy="646331"/>
          </a:xfrm>
        </p:grpSpPr>
        <p:sp>
          <p:nvSpPr>
            <p:cNvPr id="92" name="TextBox 22">
              <a:extLst>
                <a:ext uri="{FF2B5EF4-FFF2-40B4-BE49-F238E27FC236}">
                  <a16:creationId xmlns:a16="http://schemas.microsoft.com/office/drawing/2014/main" id="{04C28B3A-4003-4D9C-AA59-067C65F25D14}"/>
                </a:ext>
              </a:extLst>
            </p:cNvPr>
            <p:cNvSpPr txBox="1"/>
            <p:nvPr/>
          </p:nvSpPr>
          <p:spPr>
            <a:xfrm>
              <a:off x="7775803" y="1082454"/>
              <a:ext cx="3392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err="1">
                  <a:solidFill>
                    <a:srgbClr val="FECF8D"/>
                  </a:solidFill>
                  <a:cs typeface="Segoe UI" panose="020B0502040204020203" pitchFamily="34" charset="0"/>
                </a:rPr>
                <a:t>Petrochemistry</a:t>
              </a:r>
              <a:endParaRPr kumimoji="0" lang="en-US" sz="3200" b="1" i="0" u="none" strike="noStrike" kern="1200" cap="none" spc="0" normalizeH="0" baseline="0" noProof="0" dirty="0">
                <a:ln>
                  <a:noFill/>
                </a:ln>
                <a:solidFill>
                  <a:srgbClr val="FECF8D"/>
                </a:solidFill>
                <a:effectLst/>
                <a:uLnTx/>
                <a:uFillTx/>
                <a:cs typeface="Segoe UI" panose="020B0502040204020203" pitchFamily="34" charset="0"/>
              </a:endParaRPr>
            </a:p>
          </p:txBody>
        </p:sp>
        <p:sp>
          <p:nvSpPr>
            <p:cNvPr id="93" name="TextBox 30">
              <a:extLst>
                <a:ext uri="{FF2B5EF4-FFF2-40B4-BE49-F238E27FC236}">
                  <a16:creationId xmlns:a16="http://schemas.microsoft.com/office/drawing/2014/main" id="{EB026363-D6E9-4EB2-963B-9D374D9D9758}"/>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FECF8D"/>
                  </a:solidFill>
                  <a:cs typeface="Segoe UI" panose="020B0502040204020203" pitchFamily="34" charset="0"/>
                </a:rPr>
                <a:t>12.1</a:t>
              </a:r>
              <a:r>
                <a:rPr kumimoji="0" lang="de-DE" sz="3600" b="1" i="0" u="none" strike="noStrike" kern="1200" cap="none" spc="0" normalizeH="0" baseline="0" noProof="0" dirty="0">
                  <a:ln>
                    <a:noFill/>
                  </a:ln>
                  <a:solidFill>
                    <a:srgbClr val="FECF8D"/>
                  </a:solidFill>
                  <a:effectLst/>
                  <a:uLnTx/>
                  <a:uFillTx/>
                  <a:ea typeface="+mn-ea"/>
                  <a:cs typeface="Segoe UI" panose="020B0502040204020203" pitchFamily="34" charset="0"/>
                </a:rPr>
                <a:t> %</a:t>
              </a:r>
              <a:endParaRPr kumimoji="0" lang="en-US" sz="3600" b="0" i="0" u="none" strike="noStrike" kern="1200" cap="none" spc="0" normalizeH="0" baseline="0" noProof="0" dirty="0">
                <a:ln>
                  <a:noFill/>
                </a:ln>
                <a:solidFill>
                  <a:srgbClr val="FECF8D"/>
                </a:solidFill>
                <a:effectLst/>
                <a:uLnTx/>
                <a:uFillTx/>
                <a:ea typeface="+mn-ea"/>
              </a:endParaRPr>
            </a:p>
          </p:txBody>
        </p:sp>
      </p:grpSp>
      <p:grpSp>
        <p:nvGrpSpPr>
          <p:cNvPr id="94" name="Group 3074">
            <a:extLst>
              <a:ext uri="{FF2B5EF4-FFF2-40B4-BE49-F238E27FC236}">
                <a16:creationId xmlns:a16="http://schemas.microsoft.com/office/drawing/2014/main" id="{1D0C2B46-01A6-4899-917A-CC7D56F2A4F6}"/>
              </a:ext>
            </a:extLst>
          </p:cNvPr>
          <p:cNvGrpSpPr/>
          <p:nvPr/>
        </p:nvGrpSpPr>
        <p:grpSpPr>
          <a:xfrm>
            <a:off x="2154174" y="4372483"/>
            <a:ext cx="3516599" cy="533192"/>
            <a:chOff x="2653926" y="1635152"/>
            <a:chExt cx="3516599" cy="533192"/>
          </a:xfrm>
        </p:grpSpPr>
        <p:sp>
          <p:nvSpPr>
            <p:cNvPr id="95" name="TextBox 20">
              <a:extLst>
                <a:ext uri="{FF2B5EF4-FFF2-40B4-BE49-F238E27FC236}">
                  <a16:creationId xmlns:a16="http://schemas.microsoft.com/office/drawing/2014/main" id="{05149189-CE5D-496C-8049-9E6756742B00}"/>
                </a:ext>
              </a:extLst>
            </p:cNvPr>
            <p:cNvSpPr txBox="1"/>
            <p:nvPr/>
          </p:nvSpPr>
          <p:spPr>
            <a:xfrm>
              <a:off x="2653926" y="1829790"/>
              <a:ext cx="28595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636466"/>
                  </a:solidFill>
                  <a:effectLst/>
                  <a:uLnTx/>
                  <a:uFillTx/>
                  <a:ea typeface="+mn-ea"/>
                  <a:cs typeface="Segoe UI" panose="020B0502040204020203" pitchFamily="34" charset="0"/>
                </a:rPr>
                <a:t>Electricity</a:t>
              </a: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 Generation</a:t>
              </a:r>
              <a:endParaRPr kumimoji="0" lang="en-US" sz="1600" b="1" i="0" u="none" strike="noStrike" kern="1200" cap="none" spc="0" normalizeH="0" baseline="0" noProof="0" dirty="0">
                <a:ln>
                  <a:noFill/>
                </a:ln>
                <a:solidFill>
                  <a:srgbClr val="636466"/>
                </a:solidFill>
                <a:effectLst/>
                <a:uLnTx/>
                <a:uFillTx/>
                <a:ea typeface="+mn-ea"/>
                <a:cs typeface="Segoe UI" panose="020B0502040204020203" pitchFamily="34" charset="0"/>
              </a:endParaRPr>
            </a:p>
          </p:txBody>
        </p:sp>
        <p:sp>
          <p:nvSpPr>
            <p:cNvPr id="96" name="TextBox 28">
              <a:extLst>
                <a:ext uri="{FF2B5EF4-FFF2-40B4-BE49-F238E27FC236}">
                  <a16:creationId xmlns:a16="http://schemas.microsoft.com/office/drawing/2014/main" id="{11B51336-8913-4F77-A685-D9A21055FEF5}"/>
                </a:ext>
              </a:extLst>
            </p:cNvPr>
            <p:cNvSpPr txBox="1"/>
            <p:nvPr/>
          </p:nvSpPr>
          <p:spPr>
            <a:xfrm>
              <a:off x="4494457" y="1635152"/>
              <a:ext cx="167606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3 %</a:t>
              </a:r>
              <a:endParaRPr kumimoji="0" lang="en-US" sz="1600" b="0" i="0" u="none" strike="noStrike" kern="1200" cap="none" spc="0" normalizeH="0" baseline="0" noProof="0" dirty="0">
                <a:ln>
                  <a:noFill/>
                </a:ln>
                <a:solidFill>
                  <a:srgbClr val="636466"/>
                </a:solidFill>
                <a:effectLst/>
                <a:uLnTx/>
                <a:uFillTx/>
                <a:ea typeface="+mn-ea"/>
              </a:endParaRPr>
            </a:p>
          </p:txBody>
        </p:sp>
      </p:grpSp>
      <p:grpSp>
        <p:nvGrpSpPr>
          <p:cNvPr id="97" name="Gruppieren 96">
            <a:extLst>
              <a:ext uri="{FF2B5EF4-FFF2-40B4-BE49-F238E27FC236}">
                <a16:creationId xmlns:a16="http://schemas.microsoft.com/office/drawing/2014/main" id="{09031B16-6E5F-4ABC-8497-113EE0A63A17}"/>
              </a:ext>
            </a:extLst>
          </p:cNvPr>
          <p:cNvGrpSpPr/>
          <p:nvPr/>
        </p:nvGrpSpPr>
        <p:grpSpPr>
          <a:xfrm>
            <a:off x="4274538" y="1646418"/>
            <a:ext cx="3600000" cy="3600000"/>
            <a:chOff x="2696260" y="981720"/>
            <a:chExt cx="3600000" cy="3600000"/>
          </a:xfrm>
        </p:grpSpPr>
        <p:sp>
          <p:nvSpPr>
            <p:cNvPr id="98" name="Ellipse 97">
              <a:extLst>
                <a:ext uri="{FF2B5EF4-FFF2-40B4-BE49-F238E27FC236}">
                  <a16:creationId xmlns:a16="http://schemas.microsoft.com/office/drawing/2014/main" id="{DB298B49-9E14-41FC-B189-1CE1274BC136}"/>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99" name="Grafik 98" descr="Erdkugel: Afrika und Europa">
              <a:extLst>
                <a:ext uri="{FF2B5EF4-FFF2-40B4-BE49-F238E27FC236}">
                  <a16:creationId xmlns:a16="http://schemas.microsoft.com/office/drawing/2014/main" id="{F8B6329A-48D1-4F48-9076-B46EA3442E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96260" y="981720"/>
              <a:ext cx="3600000" cy="3600000"/>
            </a:xfrm>
            <a:prstGeom prst="rect">
              <a:avLst/>
            </a:prstGeom>
          </p:spPr>
        </p:pic>
      </p:grpSp>
    </p:spTree>
    <p:extLst>
      <p:ext uri="{BB962C8B-B14F-4D97-AF65-F5344CB8AC3E}">
        <p14:creationId xmlns:p14="http://schemas.microsoft.com/office/powerpoint/2010/main" val="41518575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80E5D5B-61E0-4041-A730-BCF0BC514630}"/>
              </a:ext>
            </a:extLst>
          </p:cNvPr>
          <p:cNvGraphicFramePr>
            <a:graphicFrameLocks noChangeAspect="1"/>
          </p:cNvGraphicFramePr>
          <p:nvPr>
            <p:custDataLst>
              <p:tags r:id="rId2"/>
            </p:custDataLst>
            <p:extLst>
              <p:ext uri="{D42A27DB-BD31-4B8C-83A1-F6EECF244321}">
                <p14:modId xmlns:p14="http://schemas.microsoft.com/office/powerpoint/2010/main" val="661108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97"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Fußzeilenplatzhalter 181">
            <a:extLst>
              <a:ext uri="{FF2B5EF4-FFF2-40B4-BE49-F238E27FC236}">
                <a16:creationId xmlns:a16="http://schemas.microsoft.com/office/drawing/2014/main" id="{000F614C-C981-4F05-A2FE-B1F9059F12CA}"/>
              </a:ext>
            </a:extLst>
          </p:cNvPr>
          <p:cNvSpPr txBox="1">
            <a:spLocks/>
          </p:cNvSpPr>
          <p:nvPr/>
        </p:nvSpPr>
        <p:spPr>
          <a:xfrm>
            <a:off x="-732760" y="6165397"/>
            <a:ext cx="5196115" cy="538389"/>
          </a:xfrm>
          <a:prstGeom prst="rect">
            <a:avLst/>
          </a:prstGeom>
        </p:spPr>
        <p:txBody>
          <a:bodyPr vert="horz" lIns="0" tIns="0" rIns="0" bIns="0" rtlCol="0" anchor="b"/>
          <a:lstStyle>
            <a:defPPr>
              <a:defRPr lang="de-DE"/>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ACDB0DC6-C011-4F0F-80CE-68D3B7406F84}"/>
              </a:ext>
            </a:extLst>
          </p:cNvPr>
          <p:cNvPicPr>
            <a:picLocks noChangeAspect="1"/>
          </p:cNvPicPr>
          <p:nvPr/>
        </p:nvPicPr>
        <p:blipFill>
          <a:blip r:embed="rId6"/>
          <a:stretch>
            <a:fillRect/>
          </a:stretch>
        </p:blipFill>
        <p:spPr>
          <a:xfrm>
            <a:off x="255526" y="162353"/>
            <a:ext cx="11680948" cy="5895343"/>
          </a:xfrm>
          <a:prstGeom prst="rect">
            <a:avLst/>
          </a:prstGeom>
        </p:spPr>
      </p:pic>
    </p:spTree>
    <p:extLst>
      <p:ext uri="{BB962C8B-B14F-4D97-AF65-F5344CB8AC3E}">
        <p14:creationId xmlns:p14="http://schemas.microsoft.com/office/powerpoint/2010/main" val="196244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extLst>
              <p:ext uri="{D42A27DB-BD31-4B8C-83A1-F6EECF244321}">
                <p14:modId xmlns:p14="http://schemas.microsoft.com/office/powerpoint/2010/main" val="1902772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47"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62C3CB7D-814B-4B33-A108-7BC97ADAA16F}"/>
              </a:ext>
            </a:extLst>
          </p:cNvPr>
          <p:cNvPicPr>
            <a:picLocks noChangeAspect="1"/>
          </p:cNvPicPr>
          <p:nvPr/>
        </p:nvPicPr>
        <p:blipFill>
          <a:blip r:embed="rId6"/>
          <a:stretch>
            <a:fillRect/>
          </a:stretch>
        </p:blipFill>
        <p:spPr>
          <a:xfrm>
            <a:off x="636815" y="145839"/>
            <a:ext cx="11187130" cy="6273328"/>
          </a:xfrm>
          <a:prstGeom prst="rect">
            <a:avLst/>
          </a:prstGeom>
        </p:spPr>
      </p:pic>
    </p:spTree>
    <p:extLst>
      <p:ext uri="{BB962C8B-B14F-4D97-AF65-F5344CB8AC3E}">
        <p14:creationId xmlns:p14="http://schemas.microsoft.com/office/powerpoint/2010/main" val="145730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741255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72"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1C5DAB"/>
                </a:solidFill>
                <a:latin typeface="+mj-lt"/>
                <a:cs typeface="Segoe UI" panose="020B0502040204020203" pitchFamily="34" charset="0"/>
              </a:rPr>
              <a:t>Structure of the Research Program:</a:t>
            </a:r>
          </a:p>
          <a:p>
            <a:pPr lvl="0" defTabSz="914400">
              <a:defRPr/>
            </a:pPr>
            <a:r>
              <a:rPr lang="en-US" sz="2400" dirty="0">
                <a:solidFill>
                  <a:srgbClr val="1C5DAB"/>
                </a:solidFill>
                <a:latin typeface="+mj-lt"/>
                <a:cs typeface="Segoe UI" panose="020B0502040204020203" pitchFamily="34" charset="0"/>
              </a:rPr>
              <a:t>Strategic Research Areas Extend Across all Competence Areas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latin typeface="+mj-lt"/>
              </a:rPr>
              <a:t>The Integrated Fuel &amp; Chemical Science Center</a:t>
            </a:r>
          </a:p>
          <a:p>
            <a:r>
              <a:rPr lang="en-US" dirty="0">
                <a:solidFill>
                  <a:srgbClr val="81B3E1"/>
                </a:solidFill>
                <a:latin typeface="+mj-lt"/>
              </a:rPr>
              <a:t>IAB Meeting | Aachen | 13.06.2024 | </a:t>
            </a:r>
            <a:r>
              <a:rPr lang="en-US" dirty="0">
                <a:solidFill>
                  <a:srgbClr val="D2232A"/>
                </a:solidFill>
                <a:latin typeface="+mj-lt"/>
              </a:rPr>
              <a:t>confidential</a:t>
            </a:r>
          </a:p>
        </p:txBody>
      </p:sp>
      <p:pic>
        <p:nvPicPr>
          <p:cNvPr id="2" name="Grafik 1">
            <a:extLst>
              <a:ext uri="{FF2B5EF4-FFF2-40B4-BE49-F238E27FC236}">
                <a16:creationId xmlns:a16="http://schemas.microsoft.com/office/drawing/2014/main" id="{C4217394-825D-4E64-B7A8-CFC98BA16550}"/>
              </a:ext>
            </a:extLst>
          </p:cNvPr>
          <p:cNvPicPr>
            <a:picLocks noChangeAspect="1"/>
          </p:cNvPicPr>
          <p:nvPr/>
        </p:nvPicPr>
        <p:blipFill>
          <a:blip r:embed="rId6"/>
          <a:stretch>
            <a:fillRect/>
          </a:stretch>
        </p:blipFill>
        <p:spPr>
          <a:xfrm>
            <a:off x="1385224" y="1029251"/>
            <a:ext cx="8412240" cy="5113322"/>
          </a:xfrm>
          <a:prstGeom prst="rect">
            <a:avLst/>
          </a:prstGeom>
        </p:spPr>
      </p:pic>
    </p:spTree>
    <p:extLst>
      <p:ext uri="{BB962C8B-B14F-4D97-AF65-F5344CB8AC3E}">
        <p14:creationId xmlns:p14="http://schemas.microsoft.com/office/powerpoint/2010/main" val="276541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4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1.33233906167100002449E+00&quot;&gt;&lt;m_msothmcolidx val=&quot;0&quot;/&gt;&lt;m_rgb r=&quot;00&quot; g=&quot;AA&quot; b=&quot;AD&quot;/&gt;&lt;/elem&gt;&lt;elem m_fUsage=&quot;1.31949000000000005173E+00&quot;&gt;&lt;m_msothmcolidx val=&quot;0&quot;/&gt;&lt;m_rgb r=&quot;FE&quot; g=&quot;CF&quot; b=&quot;8D&quot;/&gt;&lt;/elem&gt;&lt;elem m_fUsage=&quot;1.00000000000000000000E+00&quot;&gt;&lt;m_msothmcolidx val=&quot;0&quot;/&gt;&lt;m_rgb r=&quot;63&quot; g=&quot;64&quot; b=&quot;66&quot;/&gt;&lt;/elem&gt;&lt;elem m_fUsage=&quot;9.08764110000000013834E-01&quot;&gt;&lt;m_msothmcolidx val=&quot;0&quot;/&gt;&lt;m_rgb r=&quot;FA&quot; g=&quot;A6&quot; b=&quot;1A&quot;/&gt;&lt;/elem&gt;&lt;elem m_fUsage=&quot;9.00000000000000022204E-01&quot;&gt;&lt;m_msothmcolidx val=&quot;0&quot;/&gt;&lt;m_rgb r=&quot;93&quot; g=&quot;95&quot; b=&quot;98&quot;/&gt;&lt;/elem&gt;&lt;elem m_fUsage=&quot;8.10000000000000053291E-01&quot;&gt;&lt;m_msothmcolidx val=&quot;0&quot;/&gt;&lt;m_rgb r=&quot;C8&quot; g=&quot;C9&quot; b=&quot;CB&quot;/&gt;&lt;/elem&gt;&lt;elem m_fUsage=&quot;6.56100000000000127542E-01&quot;&gt;&lt;m_msothmcolidx val=&quot;0&quot;/&gt;&lt;m_rgb r=&quot;FF&quot; g=&quot;E6&quot; b=&quot;C2&quot;/&gt;&lt;/elem&gt;&lt;elem m_fUsage=&quot;5.31441000000000163261E-01&quot;&gt;&lt;m_msothmcolidx val=&quot;0&quot;/&gt;&lt;m_rgb r=&quot;FC&quot; g=&quot;BA&quot; b=&quot;59&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3xOhafqfz33jxwPGq7wYM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kPAU_0i9RNeTQMJp2sB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kPAU_0i9RNeTQMJp2sB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EVSettings>
  <Version>5.5.4.11</Version>
  <Agenda>
    <Paths/>
    <title>Agenda</title>
    <emptyfirst>false</emptyfirst>
    <slidesnumber>false</slidesnumber>
    <twofocus>false</twofocus>
    <Autocollaps>false</Autocollaps>
    <insert>false</insert>
    <method1>false</method1>
    <method2>true</method2>
    <includesection>false</includesection>
    <includesublevel>false</includesublevel>
  </Agenda>
  <MyChecker/>
</FEVSettings>
</file>

<file path=customXml/itemProps1.xml><?xml version="1.0" encoding="utf-8"?>
<ds:datastoreItem xmlns:ds="http://schemas.openxmlformats.org/officeDocument/2006/customXml" ds:itemID="{4A156B09-187E-442C-942D-E646F079CC67}">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1189</Words>
  <Application>Microsoft Office PowerPoint</Application>
  <PresentationFormat>Breitbild</PresentationFormat>
  <Paragraphs>186</Paragraphs>
  <Slides>18</Slides>
  <Notes>5</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1</vt:i4>
      </vt:variant>
      <vt:variant>
        <vt:lpstr>Folientitel</vt:lpstr>
      </vt:variant>
      <vt:variant>
        <vt:i4>18</vt:i4>
      </vt:variant>
    </vt:vector>
  </HeadingPairs>
  <TitlesOfParts>
    <vt:vector size="25" baseType="lpstr">
      <vt:lpstr>HelveticaNeueLT Com 45 Lt</vt:lpstr>
      <vt:lpstr>Arial</vt:lpstr>
      <vt:lpstr>Calibri</vt:lpstr>
      <vt:lpstr>Segoe UI</vt:lpstr>
      <vt:lpstr>Office Theme</vt:lpstr>
      <vt:lpstr>1_Office Theme</vt:lpstr>
      <vt:lpstr>think-cell Folie</vt:lpstr>
      <vt:lpstr>PowerPoint-Präsentation</vt:lpstr>
      <vt:lpstr>PowerPoint-Präsentation</vt:lpstr>
      <vt:lpstr>Guiding Questions for the Discussion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FEV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Bogdol, Victoria</dc:creator>
  <cp:lastModifiedBy>Lehrheuer, Bastian</cp:lastModifiedBy>
  <cp:revision>671</cp:revision>
  <cp:lastPrinted>2024-06-11T13:04:34Z</cp:lastPrinted>
  <dcterms:created xsi:type="dcterms:W3CDTF">2019-01-07T10:05:23Z</dcterms:created>
  <dcterms:modified xsi:type="dcterms:W3CDTF">2024-06-12T08:34:54Z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EVSettings">
    <vt:lpwstr>{4A156B09-187E-442C-942D-E646F079CC67}</vt:lpwstr>
  </property>
</Properties>
</file>