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2"/>
  </p:notesMasterIdLst>
  <p:handoutMasterIdLst>
    <p:handoutMasterId r:id="rId23"/>
  </p:handoutMasterIdLst>
  <p:sldIdLst>
    <p:sldId id="289" r:id="rId5"/>
    <p:sldId id="298" r:id="rId6"/>
    <p:sldId id="307" r:id="rId7"/>
    <p:sldId id="313" r:id="rId8"/>
    <p:sldId id="306" r:id="rId9"/>
    <p:sldId id="315" r:id="rId10"/>
    <p:sldId id="300" r:id="rId11"/>
    <p:sldId id="302" r:id="rId12"/>
    <p:sldId id="318" r:id="rId13"/>
    <p:sldId id="319" r:id="rId14"/>
    <p:sldId id="310" r:id="rId15"/>
    <p:sldId id="317" r:id="rId16"/>
    <p:sldId id="311" r:id="rId17"/>
    <p:sldId id="320" r:id="rId18"/>
    <p:sldId id="316" r:id="rId19"/>
    <p:sldId id="308" r:id="rId20"/>
    <p:sldId id="275" r:id="rId21"/>
  </p:sldIdLst>
  <p:sldSz cx="9144000" cy="6858000" type="screen4x3"/>
  <p:notesSz cx="6797675" cy="9872663"/>
  <p:defaultTextStyle>
    <a:defPPr>
      <a:defRPr lang="de-DE"/>
    </a:defPPr>
    <a:lvl1pPr algn="l" defTabSz="457200" rtl="0" fontAlgn="base">
      <a:spcBef>
        <a:spcPct val="0"/>
      </a:spcBef>
      <a:spcAft>
        <a:spcPct val="0"/>
      </a:spcAft>
      <a:defRPr kern="1200">
        <a:solidFill>
          <a:schemeClr val="tx1"/>
        </a:solidFill>
        <a:latin typeface="Arial" pitchFamily="-65" charset="0"/>
        <a:ea typeface="ＭＳ Ｐゴシック" pitchFamily="-65" charset="-128"/>
        <a:cs typeface="ＭＳ Ｐゴシック" pitchFamily="-65" charset="-128"/>
      </a:defRPr>
    </a:lvl1pPr>
    <a:lvl2pPr marL="457200" algn="l" defTabSz="457200" rtl="0" fontAlgn="base">
      <a:spcBef>
        <a:spcPct val="0"/>
      </a:spcBef>
      <a:spcAft>
        <a:spcPct val="0"/>
      </a:spcAft>
      <a:defRPr kern="1200">
        <a:solidFill>
          <a:schemeClr val="tx1"/>
        </a:solidFill>
        <a:latin typeface="Arial" pitchFamily="-65" charset="0"/>
        <a:ea typeface="ＭＳ Ｐゴシック" pitchFamily="-65" charset="-128"/>
        <a:cs typeface="ＭＳ Ｐゴシック" pitchFamily="-65" charset="-128"/>
      </a:defRPr>
    </a:lvl2pPr>
    <a:lvl3pPr marL="914400" algn="l" defTabSz="457200" rtl="0" fontAlgn="base">
      <a:spcBef>
        <a:spcPct val="0"/>
      </a:spcBef>
      <a:spcAft>
        <a:spcPct val="0"/>
      </a:spcAft>
      <a:defRPr kern="1200">
        <a:solidFill>
          <a:schemeClr val="tx1"/>
        </a:solidFill>
        <a:latin typeface="Arial" pitchFamily="-65" charset="0"/>
        <a:ea typeface="ＭＳ Ｐゴシック" pitchFamily="-65" charset="-128"/>
        <a:cs typeface="ＭＳ Ｐゴシック" pitchFamily="-65" charset="-128"/>
      </a:defRPr>
    </a:lvl3pPr>
    <a:lvl4pPr marL="1371600" algn="l" defTabSz="457200" rtl="0" fontAlgn="base">
      <a:spcBef>
        <a:spcPct val="0"/>
      </a:spcBef>
      <a:spcAft>
        <a:spcPct val="0"/>
      </a:spcAft>
      <a:defRPr kern="1200">
        <a:solidFill>
          <a:schemeClr val="tx1"/>
        </a:solidFill>
        <a:latin typeface="Arial" pitchFamily="-65" charset="0"/>
        <a:ea typeface="ＭＳ Ｐゴシック" pitchFamily="-65" charset="-128"/>
        <a:cs typeface="ＭＳ Ｐゴシック" pitchFamily="-65" charset="-128"/>
      </a:defRPr>
    </a:lvl4pPr>
    <a:lvl5pPr marL="1828800" algn="l" defTabSz="457200" rtl="0" fontAlgn="base">
      <a:spcBef>
        <a:spcPct val="0"/>
      </a:spcBef>
      <a:spcAft>
        <a:spcPct val="0"/>
      </a:spcAft>
      <a:defRPr kern="1200">
        <a:solidFill>
          <a:schemeClr val="tx1"/>
        </a:solidFill>
        <a:latin typeface="Arial" pitchFamily="-65" charset="0"/>
        <a:ea typeface="ＭＳ Ｐゴシック" pitchFamily="-65" charset="-128"/>
        <a:cs typeface="ＭＳ Ｐゴシック" pitchFamily="-65" charset="-128"/>
      </a:defRPr>
    </a:lvl5pPr>
    <a:lvl6pPr marL="2286000" algn="l" defTabSz="457200" rtl="0" eaLnBrk="1" latinLnBrk="0" hangingPunct="1">
      <a:defRPr kern="1200">
        <a:solidFill>
          <a:schemeClr val="tx1"/>
        </a:solidFill>
        <a:latin typeface="Arial" pitchFamily="-65" charset="0"/>
        <a:ea typeface="ＭＳ Ｐゴシック" pitchFamily="-65" charset="-128"/>
        <a:cs typeface="ＭＳ Ｐゴシック" pitchFamily="-65" charset="-128"/>
      </a:defRPr>
    </a:lvl6pPr>
    <a:lvl7pPr marL="2743200" algn="l" defTabSz="457200" rtl="0" eaLnBrk="1" latinLnBrk="0" hangingPunct="1">
      <a:defRPr kern="1200">
        <a:solidFill>
          <a:schemeClr val="tx1"/>
        </a:solidFill>
        <a:latin typeface="Arial" pitchFamily="-65" charset="0"/>
        <a:ea typeface="ＭＳ Ｐゴシック" pitchFamily="-65" charset="-128"/>
        <a:cs typeface="ＭＳ Ｐゴシック" pitchFamily="-65" charset="-128"/>
      </a:defRPr>
    </a:lvl7pPr>
    <a:lvl8pPr marL="3200400" algn="l" defTabSz="457200" rtl="0" eaLnBrk="1" latinLnBrk="0" hangingPunct="1">
      <a:defRPr kern="1200">
        <a:solidFill>
          <a:schemeClr val="tx1"/>
        </a:solidFill>
        <a:latin typeface="Arial" pitchFamily="-65" charset="0"/>
        <a:ea typeface="ＭＳ Ｐゴシック" pitchFamily="-65" charset="-128"/>
        <a:cs typeface="ＭＳ Ｐゴシック" pitchFamily="-65" charset="-128"/>
      </a:defRPr>
    </a:lvl8pPr>
    <a:lvl9pPr marL="3657600" algn="l" defTabSz="457200" rtl="0" eaLnBrk="1" latinLnBrk="0" hangingPunct="1">
      <a:defRPr kern="1200">
        <a:solidFill>
          <a:schemeClr val="tx1"/>
        </a:solidFill>
        <a:latin typeface="Arial" pitchFamily="-65" charset="0"/>
        <a:ea typeface="ＭＳ Ｐゴシック" pitchFamily="-65" charset="-128"/>
        <a:cs typeface="ＭＳ Ｐゴシック" pitchFamily="-65" charset="-128"/>
      </a:defRPr>
    </a:lvl9pPr>
  </p:defaultTextStyle>
  <p:extLst>
    <p:ext uri="{EFAFB233-063F-42B5-8137-9DF3F51BA10A}">
      <p15:sldGuideLst xmlns:p15="http://schemas.microsoft.com/office/powerpoint/2012/main">
        <p15:guide id="1" orient="horz" pos="1026">
          <p15:clr>
            <a:srgbClr val="A4A3A4"/>
          </p15:clr>
        </p15:guide>
        <p15:guide id="2" orient="horz" pos="3838">
          <p15:clr>
            <a:srgbClr val="A4A3A4"/>
          </p15:clr>
        </p15:guide>
        <p15:guide id="3" pos="138">
          <p15:clr>
            <a:srgbClr val="A4A3A4"/>
          </p15:clr>
        </p15:guide>
        <p15:guide id="4" pos="5647"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9" autoAdjust="0"/>
    <p:restoredTop sz="94667" autoAdjust="0"/>
  </p:normalViewPr>
  <p:slideViewPr>
    <p:cSldViewPr snapToObjects="1">
      <p:cViewPr varScale="1">
        <p:scale>
          <a:sx n="82" d="100"/>
          <a:sy n="82" d="100"/>
        </p:scale>
        <p:origin x="360" y="48"/>
      </p:cViewPr>
      <p:guideLst>
        <p:guide orient="horz" pos="1026"/>
        <p:guide orient="horz" pos="3838"/>
        <p:guide pos="138"/>
        <p:guide pos="5647"/>
      </p:guideLst>
    </p:cSldViewPr>
  </p:slideViewPr>
  <p:outlineViewPr>
    <p:cViewPr>
      <p:scale>
        <a:sx n="33" d="100"/>
        <a:sy n="33" d="100"/>
      </p:scale>
      <p:origin x="0" y="0"/>
    </p:cViewPr>
  </p:outlineViewPr>
  <p:notesTextViewPr>
    <p:cViewPr>
      <p:scale>
        <a:sx n="100" d="100"/>
        <a:sy n="100" d="100"/>
      </p:scale>
      <p:origin x="0" y="0"/>
    </p:cViewPr>
  </p:notesTextViewPr>
  <p:notesViewPr>
    <p:cSldViewPr snapToObjects="1">
      <p:cViewPr varScale="1">
        <p:scale>
          <a:sx n="85" d="100"/>
          <a:sy n="85" d="100"/>
        </p:scale>
        <p:origin x="-3834"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liennummernplatzhalt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817E1335-EAF6-8541-BA6A-0248883F1792}" type="slidenum">
              <a:rPr lang="de-DE" sz="900">
                <a:latin typeface="Arial"/>
                <a:cs typeface="Arial"/>
              </a:rPr>
              <a:pPr>
                <a:defRPr/>
              </a:pPr>
              <a:t>‹Nr.›</a:t>
            </a:fld>
            <a:endParaRPr lang="de-DE" sz="900">
              <a:latin typeface="Arial"/>
              <a:cs typeface="Arial"/>
            </a:endParaRPr>
          </a:p>
        </p:txBody>
      </p:sp>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DE"/>
          </a:p>
        </p:txBody>
      </p:sp>
      <p:sp>
        <p:nvSpPr>
          <p:cNvPr id="3" name="Fußzeilenplatzhalter 2"/>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4" name="Datumsplatzhalter 3"/>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83DD37BF-9F0E-4CF9-86C4-B1EFF3868729}" type="datetimeFigureOut">
              <a:rPr lang="de-DE" smtClean="0"/>
              <a:t>16.05.2022</a:t>
            </a:fld>
            <a:endParaRPr lang="de-DE"/>
          </a:p>
        </p:txBody>
      </p:sp>
    </p:spTree>
    <p:extLst>
      <p:ext uri="{BB962C8B-B14F-4D97-AF65-F5344CB8AC3E}">
        <p14:creationId xmlns:p14="http://schemas.microsoft.com/office/powerpoint/2010/main" val="37036665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fontAlgn="auto">
              <a:spcBef>
                <a:spcPts val="0"/>
              </a:spcBef>
              <a:spcAft>
                <a:spcPts val="0"/>
              </a:spcAft>
              <a:defRPr sz="1200">
                <a:latin typeface="Arial" pitchFamily="34" charset="0"/>
                <a:ea typeface="+mn-ea"/>
                <a:cs typeface="+mn-cs"/>
              </a:defRPr>
            </a:lvl1pPr>
          </a:lstStyle>
          <a:p>
            <a:pPr>
              <a:defRPr/>
            </a:pPr>
            <a:endParaRPr lang="de-DE" dirty="0"/>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fontAlgn="auto">
              <a:spcBef>
                <a:spcPts val="0"/>
              </a:spcBef>
              <a:spcAft>
                <a:spcPts val="0"/>
              </a:spcAft>
              <a:defRPr sz="1200">
                <a:latin typeface="Arial" pitchFamily="34" charset="0"/>
                <a:ea typeface="+mn-ea"/>
                <a:cs typeface="+mn-cs"/>
              </a:defRPr>
            </a:lvl1pPr>
          </a:lstStyle>
          <a:p>
            <a:pPr>
              <a:defRPr/>
            </a:pPr>
            <a:fld id="{DD541498-9847-0E44-AE8E-158D3D6AF3C7}" type="datetime1">
              <a:rPr lang="de-DE" smtClean="0"/>
              <a:pPr>
                <a:defRPr/>
              </a:pPr>
              <a:t>16.05.2022</a:t>
            </a:fld>
            <a:endParaRPr lang="de-DE" dirty="0"/>
          </a:p>
        </p:txBody>
      </p:sp>
      <p:sp>
        <p:nvSpPr>
          <p:cNvPr id="4" name="Folienbildplatzhalter 3"/>
          <p:cNvSpPr>
            <a:spLocks noGrp="1" noRot="1" noChangeAspect="1"/>
          </p:cNvSpPr>
          <p:nvPr>
            <p:ph type="sldImg" idx="2"/>
          </p:nvPr>
        </p:nvSpPr>
        <p:spPr>
          <a:xfrm>
            <a:off x="1433513" y="739775"/>
            <a:ext cx="4411662" cy="3309938"/>
          </a:xfrm>
          <a:prstGeom prst="rect">
            <a:avLst/>
          </a:prstGeom>
          <a:noFill/>
          <a:ln w="12700">
            <a:solidFill>
              <a:prstClr val="black"/>
            </a:solidFill>
          </a:ln>
        </p:spPr>
        <p:txBody>
          <a:bodyPr vert="horz" lIns="91440" tIns="45720" rIns="91440" bIns="45720" rtlCol="0" anchor="ctr"/>
          <a:lstStyle/>
          <a:p>
            <a:pPr lvl="0"/>
            <a:endParaRPr lang="de-DE" noProof="0" dirty="0"/>
          </a:p>
        </p:txBody>
      </p:sp>
      <p:sp>
        <p:nvSpPr>
          <p:cNvPr id="5" name="Notizenplatzhalter 4"/>
          <p:cNvSpPr>
            <a:spLocks noGrp="1"/>
          </p:cNvSpPr>
          <p:nvPr>
            <p:ph type="body" sz="quarter" idx="3"/>
          </p:nvPr>
        </p:nvSpPr>
        <p:spPr>
          <a:xfrm>
            <a:off x="679768" y="4236616"/>
            <a:ext cx="5438140" cy="4895597"/>
          </a:xfrm>
          <a:prstGeom prst="rect">
            <a:avLst/>
          </a:prstGeom>
        </p:spPr>
        <p:txBody>
          <a:bodyPr vert="horz" lIns="91440" tIns="45720" rIns="91440" bIns="45720" rtlCol="0">
            <a:normAutofit/>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ea typeface="+mn-ea"/>
                <a:cs typeface="+mn-cs"/>
              </a:defRPr>
            </a:lvl1pPr>
          </a:lstStyle>
          <a:p>
            <a:pPr>
              <a:defRPr/>
            </a:pPr>
            <a:endParaRPr lang="de-DE" dirty="0"/>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ea typeface="+mn-ea"/>
                <a:cs typeface="+mn-cs"/>
              </a:defRPr>
            </a:lvl1pPr>
          </a:lstStyle>
          <a:p>
            <a:pPr>
              <a:defRPr/>
            </a:pPr>
            <a:fld id="{716FC78E-5DB2-EF44-97C3-9870110DD900}" type="slidenum">
              <a:rPr lang="de-DE" smtClean="0"/>
              <a:pPr>
                <a:defRPr/>
              </a:pPr>
              <a:t>‹Nr.›</a:t>
            </a:fld>
            <a:endParaRPr lang="de-DE" dirty="0"/>
          </a:p>
        </p:txBody>
      </p:sp>
    </p:spTree>
    <p:extLst>
      <p:ext uri="{BB962C8B-B14F-4D97-AF65-F5344CB8AC3E}">
        <p14:creationId xmlns:p14="http://schemas.microsoft.com/office/powerpoint/2010/main" val="114603336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600" kern="1200">
        <a:solidFill>
          <a:schemeClr val="tx1"/>
        </a:solidFill>
        <a:latin typeface="Arial" pitchFamily="34" charset="0"/>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400" kern="1200">
        <a:solidFill>
          <a:schemeClr val="tx1"/>
        </a:solidFill>
        <a:latin typeface="Arial" pitchFamily="34" charset="0"/>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9" name="Rechteck 8"/>
          <p:cNvSpPr/>
          <p:nvPr userDrawn="1"/>
        </p:nvSpPr>
        <p:spPr>
          <a:xfrm>
            <a:off x="215900" y="2779713"/>
            <a:ext cx="8712200" cy="3311525"/>
          </a:xfrm>
          <a:prstGeom prst="rect">
            <a:avLst/>
          </a:prstGeom>
          <a:solidFill>
            <a:srgbClr val="8F989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3" name="Titel 1"/>
          <p:cNvSpPr>
            <a:spLocks noGrp="1"/>
          </p:cNvSpPr>
          <p:nvPr>
            <p:ph type="ctrTitle"/>
          </p:nvPr>
        </p:nvSpPr>
        <p:spPr>
          <a:xfrm>
            <a:off x="648000" y="3322800"/>
            <a:ext cx="7740000" cy="522000"/>
          </a:xfrm>
          <a:prstGeom prst="rect">
            <a:avLst/>
          </a:prstGeom>
          <a:noFill/>
        </p:spPr>
        <p:txBody>
          <a:bodyPr lIns="0" tIns="0" rIns="0" bIns="0" anchor="t">
            <a:noAutofit/>
          </a:bodyPr>
          <a:lstStyle>
            <a:lvl1pPr algn="l">
              <a:defRPr sz="3200">
                <a:solidFill>
                  <a:schemeClr val="bg1"/>
                </a:solidFill>
              </a:defRPr>
            </a:lvl1pPr>
          </a:lstStyle>
          <a:p>
            <a:r>
              <a:rPr lang="de-DE"/>
              <a:t>Mastertitelformat bearbeiten</a:t>
            </a:r>
            <a:endParaRPr lang="de-DE" dirty="0"/>
          </a:p>
        </p:txBody>
      </p:sp>
      <p:sp>
        <p:nvSpPr>
          <p:cNvPr id="14" name="Textplatzhalter 10"/>
          <p:cNvSpPr>
            <a:spLocks noGrp="1"/>
          </p:cNvSpPr>
          <p:nvPr>
            <p:ph type="body" sz="quarter" idx="15"/>
          </p:nvPr>
        </p:nvSpPr>
        <p:spPr>
          <a:xfrm>
            <a:off x="647700" y="3962400"/>
            <a:ext cx="7740650" cy="1828800"/>
          </a:xfrm>
          <a:prstGeom prst="rect">
            <a:avLst/>
          </a:prstGeom>
        </p:spPr>
        <p:txBody>
          <a:bodyPr lIns="0" rIns="0">
            <a:noAutofit/>
          </a:bodyPr>
          <a:lstStyle>
            <a:lvl1pPr marL="0" indent="0">
              <a:buNone/>
              <a:defRPr sz="2000" baseline="0">
                <a:solidFill>
                  <a:schemeClr val="bg1"/>
                </a:solidFill>
              </a:defRPr>
            </a:lvl1pPr>
            <a:lvl3pPr>
              <a:buNone/>
              <a:defRPr/>
            </a:lvl3pPr>
          </a:lstStyle>
          <a:p>
            <a:pPr lvl="0"/>
            <a:r>
              <a:rPr lang="de-DE"/>
              <a:t>Mastertextformat bearbeiten</a:t>
            </a:r>
          </a:p>
        </p:txBody>
      </p:sp>
      <p:pic>
        <p:nvPicPr>
          <p:cNvPr id="16" name="Bild 9" descr="DFG-Balken_A01.gif"/>
          <p:cNvPicPr>
            <a:picLocks/>
          </p:cNvPicPr>
          <p:nvPr userDrawn="1"/>
        </p:nvPicPr>
        <p:blipFill>
          <a:blip r:embed="rId2"/>
          <a:srcRect/>
          <a:stretch>
            <a:fillRect/>
          </a:stretch>
        </p:blipFill>
        <p:spPr bwMode="auto">
          <a:xfrm>
            <a:off x="215900" y="2339975"/>
            <a:ext cx="8712200" cy="287338"/>
          </a:xfrm>
          <a:prstGeom prst="rect">
            <a:avLst/>
          </a:prstGeom>
          <a:noFill/>
          <a:ln w="9525">
            <a:noFill/>
            <a:miter lim="800000"/>
            <a:headEnd/>
            <a:tailEnd/>
          </a:ln>
        </p:spPr>
      </p:pic>
      <p:sp>
        <p:nvSpPr>
          <p:cNvPr id="17" name="Bildplatzhalter 13"/>
          <p:cNvSpPr txBox="1">
            <a:spLocks/>
          </p:cNvSpPr>
          <p:nvPr userDrawn="1"/>
        </p:nvSpPr>
        <p:spPr bwMode="auto">
          <a:xfrm>
            <a:off x="215900" y="215900"/>
            <a:ext cx="8712200" cy="1973263"/>
          </a:xfrm>
          <a:prstGeom prst="rect">
            <a:avLst/>
          </a:prstGeom>
          <a:solidFill>
            <a:srgbClr val="6DA5D5"/>
          </a:solidFill>
          <a:ln w="9525">
            <a:noFill/>
            <a:miter lim="800000"/>
            <a:headEnd/>
            <a:tailEnd/>
          </a:ln>
        </p:spPr>
        <p:txBody>
          <a:bodyPr lIns="432000" tIns="0" rIns="720000" bIns="0">
            <a:prstTxWarp prst="textNoShape">
              <a:avLst/>
            </a:prstTxWarp>
          </a:bodyPr>
          <a:lstStyle/>
          <a:p>
            <a:pPr marL="323850" indent="-323850" eaLnBrk="0" hangingPunct="0">
              <a:lnSpc>
                <a:spcPct val="120000"/>
              </a:lnSpc>
              <a:spcAft>
                <a:spcPts val="1000"/>
              </a:spcAft>
              <a:buClr>
                <a:schemeClr val="tx2"/>
              </a:buClr>
              <a:buSzPct val="85000"/>
            </a:pPr>
            <a:endParaRPr lang="de-DE" sz="1100">
              <a:solidFill>
                <a:schemeClr val="tx2"/>
              </a:solidFill>
              <a:ea typeface="Arial" pitchFamily="-65" charset="0"/>
              <a:cs typeface="Arial" pitchFamily="-65" charset="0"/>
            </a:endParaRPr>
          </a:p>
        </p:txBody>
      </p:sp>
      <p:sp>
        <p:nvSpPr>
          <p:cNvPr id="18" name="Bildplatzhalter 6"/>
          <p:cNvSpPr>
            <a:spLocks noGrp="1"/>
          </p:cNvSpPr>
          <p:nvPr>
            <p:ph type="pic" sz="quarter" idx="18" hasCustomPrompt="1"/>
          </p:nvPr>
        </p:nvSpPr>
        <p:spPr>
          <a:xfrm>
            <a:off x="216000" y="216000"/>
            <a:ext cx="8712000" cy="1972800"/>
          </a:xfrm>
          <a:prstGeom prst="rect">
            <a:avLst/>
          </a:prstGeom>
        </p:spPr>
        <p:txBody>
          <a:bodyPr vert="horz" wrap="none" lIns="180000" tIns="180000" rIns="180000" bIns="180000"/>
          <a:lstStyle>
            <a:lvl1pPr>
              <a:buFontTx/>
              <a:buNone/>
              <a:defRPr sz="1100"/>
            </a:lvl1pPr>
          </a:lstStyle>
          <a:p>
            <a:r>
              <a:rPr lang="de-DE"/>
              <a:t>Bild durch Klicken hinzufügen</a:t>
            </a:r>
          </a:p>
        </p:txBody>
      </p:sp>
      <p:pic>
        <p:nvPicPr>
          <p:cNvPr id="10" name="Grafik 9" descr="dfg_logo_blau.jpg"/>
          <p:cNvPicPr>
            <a:picLocks noChangeAspect="1"/>
          </p:cNvPicPr>
          <p:nvPr userDrawn="1"/>
        </p:nvPicPr>
        <p:blipFill>
          <a:blip r:embed="rId3"/>
          <a:stretch>
            <a:fillRect/>
          </a:stretch>
        </p:blipFill>
        <p:spPr>
          <a:xfrm>
            <a:off x="7884000" y="6300000"/>
            <a:ext cx="819512" cy="288000"/>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16" name="Bildplatzhalter 6"/>
          <p:cNvSpPr>
            <a:spLocks noGrp="1"/>
          </p:cNvSpPr>
          <p:nvPr>
            <p:ph type="pic" sz="quarter" idx="18" hasCustomPrompt="1"/>
          </p:nvPr>
        </p:nvSpPr>
        <p:spPr>
          <a:xfrm>
            <a:off x="216000" y="1569600"/>
            <a:ext cx="8712000" cy="4521600"/>
          </a:xfrm>
          <a:prstGeom prst="rect">
            <a:avLst/>
          </a:prstGeom>
        </p:spPr>
        <p:txBody>
          <a:bodyPr vert="horz" wrap="none" lIns="180000" tIns="180000" rIns="180000" bIns="180000"/>
          <a:lstStyle>
            <a:lvl1pPr>
              <a:buFontTx/>
              <a:buNone/>
              <a:defRPr sz="1100"/>
            </a:lvl1pPr>
          </a:lstStyle>
          <a:p>
            <a:r>
              <a:rPr lang="de-DE"/>
              <a:t>Bild durch Klicken hinzufügen</a:t>
            </a:r>
          </a:p>
        </p:txBody>
      </p:sp>
      <p:sp>
        <p:nvSpPr>
          <p:cNvPr id="14" name="Titel 13"/>
          <p:cNvSpPr>
            <a:spLocks noGrp="1"/>
          </p:cNvSpPr>
          <p:nvPr>
            <p:ph type="title"/>
          </p:nvPr>
        </p:nvSpPr>
        <p:spPr/>
        <p:txBody>
          <a:bodyPr/>
          <a:lstStyle/>
          <a:p>
            <a:r>
              <a:rPr lang="de-DE"/>
              <a:t>Mastertitelformat bearbeiten</a:t>
            </a:r>
          </a:p>
        </p:txBody>
      </p:sp>
      <p:sp>
        <p:nvSpPr>
          <p:cNvPr id="9"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0"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1"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8"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chlussfolie">
    <p:spTree>
      <p:nvGrpSpPr>
        <p:cNvPr id="1" name=""/>
        <p:cNvGrpSpPr/>
        <p:nvPr/>
      </p:nvGrpSpPr>
      <p:grpSpPr>
        <a:xfrm>
          <a:off x="0" y="0"/>
          <a:ext cx="0" cy="0"/>
          <a:chOff x="0" y="0"/>
          <a:chExt cx="0" cy="0"/>
        </a:xfrm>
      </p:grpSpPr>
      <p:sp>
        <p:nvSpPr>
          <p:cNvPr id="12" name="Bildplatzhalter 13"/>
          <p:cNvSpPr txBox="1">
            <a:spLocks/>
          </p:cNvSpPr>
          <p:nvPr userDrawn="1"/>
        </p:nvSpPr>
        <p:spPr bwMode="auto">
          <a:xfrm>
            <a:off x="215900" y="215900"/>
            <a:ext cx="8712200" cy="1973263"/>
          </a:xfrm>
          <a:prstGeom prst="rect">
            <a:avLst/>
          </a:prstGeom>
          <a:solidFill>
            <a:srgbClr val="6DA5D5"/>
          </a:solidFill>
          <a:ln w="9525">
            <a:noFill/>
            <a:miter lim="800000"/>
            <a:headEnd/>
            <a:tailEnd/>
          </a:ln>
        </p:spPr>
        <p:txBody>
          <a:bodyPr lIns="432000" tIns="0" rIns="720000" bIns="0">
            <a:prstTxWarp prst="textNoShape">
              <a:avLst/>
            </a:prstTxWarp>
          </a:bodyPr>
          <a:lstStyle/>
          <a:p>
            <a:pPr marL="323850" indent="-323850" eaLnBrk="0" hangingPunct="0">
              <a:lnSpc>
                <a:spcPct val="120000"/>
              </a:lnSpc>
              <a:spcAft>
                <a:spcPts val="1000"/>
              </a:spcAft>
              <a:buClr>
                <a:schemeClr val="tx2"/>
              </a:buClr>
              <a:buSzPct val="85000"/>
            </a:pPr>
            <a:endParaRPr lang="de-DE" sz="1100">
              <a:solidFill>
                <a:schemeClr val="tx2"/>
              </a:solidFill>
              <a:ea typeface="Arial" pitchFamily="-65" charset="0"/>
              <a:cs typeface="Arial" pitchFamily="-65" charset="0"/>
            </a:endParaRPr>
          </a:p>
        </p:txBody>
      </p:sp>
      <p:pic>
        <p:nvPicPr>
          <p:cNvPr id="10" name="Bild 9" descr="DFG-Balken_A01.gif"/>
          <p:cNvPicPr>
            <a:picLocks/>
          </p:cNvPicPr>
          <p:nvPr userDrawn="1"/>
        </p:nvPicPr>
        <p:blipFill>
          <a:blip r:embed="rId2"/>
          <a:srcRect/>
          <a:stretch>
            <a:fillRect/>
          </a:stretch>
        </p:blipFill>
        <p:spPr bwMode="auto">
          <a:xfrm>
            <a:off x="215900" y="2339975"/>
            <a:ext cx="8712200" cy="287338"/>
          </a:xfrm>
          <a:prstGeom prst="rect">
            <a:avLst/>
          </a:prstGeom>
          <a:noFill/>
          <a:ln w="9525">
            <a:noFill/>
            <a:miter lim="800000"/>
            <a:headEnd/>
            <a:tailEnd/>
          </a:ln>
        </p:spPr>
      </p:pic>
      <p:sp>
        <p:nvSpPr>
          <p:cNvPr id="11" name="Bildplatzhalter 6"/>
          <p:cNvSpPr>
            <a:spLocks noGrp="1"/>
          </p:cNvSpPr>
          <p:nvPr>
            <p:ph type="pic" sz="quarter" idx="18" hasCustomPrompt="1"/>
          </p:nvPr>
        </p:nvSpPr>
        <p:spPr>
          <a:xfrm>
            <a:off x="216000" y="216000"/>
            <a:ext cx="8712000" cy="1972800"/>
          </a:xfrm>
          <a:prstGeom prst="rect">
            <a:avLst/>
          </a:prstGeom>
        </p:spPr>
        <p:txBody>
          <a:bodyPr vert="horz" wrap="none" lIns="180000" tIns="180000" rIns="180000" bIns="180000"/>
          <a:lstStyle>
            <a:lvl1pPr>
              <a:buFontTx/>
              <a:buNone/>
              <a:defRPr sz="1100">
                <a:solidFill>
                  <a:schemeClr val="tx2">
                    <a:lumMod val="50000"/>
                  </a:schemeClr>
                </a:solidFill>
              </a:defRPr>
            </a:lvl1pPr>
          </a:lstStyle>
          <a:p>
            <a:r>
              <a:rPr lang="de-DE"/>
              <a:t>Bild durch Klicken hinzufügen</a:t>
            </a:r>
          </a:p>
        </p:txBody>
      </p:sp>
      <p:sp>
        <p:nvSpPr>
          <p:cNvPr id="16"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7"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8"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pic>
        <p:nvPicPr>
          <p:cNvPr id="9" name="Grafik 8" descr="dfg_logo_blau.jpg"/>
          <p:cNvPicPr>
            <a:picLocks noChangeAspect="1"/>
          </p:cNvPicPr>
          <p:nvPr userDrawn="1"/>
        </p:nvPicPr>
        <p:blipFill>
          <a:blip r:embed="rId3"/>
          <a:stretch>
            <a:fillRect/>
          </a:stretch>
        </p:blipFill>
        <p:spPr>
          <a:xfrm>
            <a:off x="7884000" y="6300000"/>
            <a:ext cx="819512" cy="288000"/>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numm. Text und Standard-Bild">
    <p:spTree>
      <p:nvGrpSpPr>
        <p:cNvPr id="1" name=""/>
        <p:cNvGrpSpPr/>
        <p:nvPr/>
      </p:nvGrpSpPr>
      <p:grpSpPr>
        <a:xfrm>
          <a:off x="0" y="0"/>
          <a:ext cx="0" cy="0"/>
          <a:chOff x="0" y="0"/>
          <a:chExt cx="0" cy="0"/>
        </a:xfrm>
      </p:grpSpPr>
      <p:sp>
        <p:nvSpPr>
          <p:cNvPr id="17" name="Titel 16"/>
          <p:cNvSpPr>
            <a:spLocks noGrp="1"/>
          </p:cNvSpPr>
          <p:nvPr>
            <p:ph type="title"/>
          </p:nvPr>
        </p:nvSpPr>
        <p:spPr/>
        <p:txBody>
          <a:bodyPr/>
          <a:lstStyle/>
          <a:p>
            <a:r>
              <a:rPr lang="de-DE"/>
              <a:t>Mastertitelformat bearbeiten</a:t>
            </a:r>
            <a:endParaRPr lang="de-DE" dirty="0"/>
          </a:p>
        </p:txBody>
      </p:sp>
      <p:sp>
        <p:nvSpPr>
          <p:cNvPr id="9" name="Inhaltsplatzhalter 7"/>
          <p:cNvSpPr>
            <a:spLocks noGrp="1"/>
          </p:cNvSpPr>
          <p:nvPr>
            <p:ph sz="quarter" idx="15"/>
          </p:nvPr>
        </p:nvSpPr>
        <p:spPr>
          <a:xfrm>
            <a:off x="647700" y="1569600"/>
            <a:ext cx="6067440" cy="4521600"/>
          </a:xfrm>
          <a:noFill/>
        </p:spPr>
        <p:txBody>
          <a:bodyPr rIns="0"/>
          <a:lstStyle>
            <a:lvl1pPr marL="360900" indent="-342900">
              <a:buClrTx/>
              <a:buFont typeface="+mj-lt"/>
              <a:buAutoNum type="arabicPeriod"/>
              <a:defRPr>
                <a:solidFill>
                  <a:schemeClr val="tx1"/>
                </a:solidFill>
              </a:defRPr>
            </a:lvl1pPr>
          </a:lstStyle>
          <a:p>
            <a:pPr lvl="0"/>
            <a:r>
              <a:rPr lang="de-DE"/>
              <a:t>Mastertextformat bearbeiten</a:t>
            </a:r>
          </a:p>
        </p:txBody>
      </p:sp>
      <p:sp>
        <p:nvSpPr>
          <p:cNvPr id="10" name="Bildplatzhalter 6"/>
          <p:cNvSpPr>
            <a:spLocks noGrp="1" noChangeAspect="1"/>
          </p:cNvSpPr>
          <p:nvPr>
            <p:ph type="pic" sz="quarter" idx="18" hasCustomPrompt="1"/>
          </p:nvPr>
        </p:nvSpPr>
        <p:spPr>
          <a:xfrm>
            <a:off x="6912000" y="1641600"/>
            <a:ext cx="2012400" cy="2012400"/>
          </a:xfrm>
          <a:prstGeom prst="rect">
            <a:avLst/>
          </a:prstGeom>
        </p:spPr>
        <p:txBody>
          <a:bodyPr vert="horz" wrap="none" lIns="72000" tIns="72000" rIns="180000" bIns="180000"/>
          <a:lstStyle>
            <a:lvl1pPr>
              <a:buFontTx/>
              <a:buNone/>
              <a:defRPr sz="1100"/>
            </a:lvl1pPr>
          </a:lstStyle>
          <a:p>
            <a:r>
              <a:rPr lang="de-DE" dirty="0"/>
              <a:t>Bild durch Klicken hinzufügen</a:t>
            </a:r>
          </a:p>
        </p:txBody>
      </p:sp>
      <p:sp>
        <p:nvSpPr>
          <p:cNvPr id="11"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dirty="0"/>
              <a:t>Informationsveranstaltung– Verbindlichere Vorgaben für die Befassung mit Forschungsdaten</a:t>
            </a:r>
          </a:p>
        </p:txBody>
      </p:sp>
      <p:sp>
        <p:nvSpPr>
          <p:cNvPr id="12"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dirty="0"/>
              <a:t>24. Januar 2022 – Dr. Katja Hartig, Dr. Burkhard Jahnen (für die AG Forschungsdaten)</a:t>
            </a:r>
          </a:p>
        </p:txBody>
      </p:sp>
      <p:sp>
        <p:nvSpPr>
          <p:cNvPr id="13"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21"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Aufzählung und Standard-Bild">
    <p:spTree>
      <p:nvGrpSpPr>
        <p:cNvPr id="1" name=""/>
        <p:cNvGrpSpPr/>
        <p:nvPr/>
      </p:nvGrpSpPr>
      <p:grpSpPr>
        <a:xfrm>
          <a:off x="0" y="0"/>
          <a:ext cx="0" cy="0"/>
          <a:chOff x="0" y="0"/>
          <a:chExt cx="0" cy="0"/>
        </a:xfrm>
      </p:grpSpPr>
      <p:sp>
        <p:nvSpPr>
          <p:cNvPr id="17" name="Titel 16"/>
          <p:cNvSpPr>
            <a:spLocks noGrp="1"/>
          </p:cNvSpPr>
          <p:nvPr>
            <p:ph type="title"/>
          </p:nvPr>
        </p:nvSpPr>
        <p:spPr/>
        <p:txBody>
          <a:bodyPr/>
          <a:lstStyle/>
          <a:p>
            <a:r>
              <a:rPr lang="de-DE"/>
              <a:t>Mastertitelformat bearbeiten</a:t>
            </a:r>
          </a:p>
        </p:txBody>
      </p:sp>
      <p:sp>
        <p:nvSpPr>
          <p:cNvPr id="9" name="Inhaltsplatzhalter 7"/>
          <p:cNvSpPr>
            <a:spLocks noGrp="1"/>
          </p:cNvSpPr>
          <p:nvPr>
            <p:ph sz="quarter" idx="15"/>
          </p:nvPr>
        </p:nvSpPr>
        <p:spPr>
          <a:xfrm>
            <a:off x="647700" y="1569600"/>
            <a:ext cx="6067440" cy="4521600"/>
          </a:xfrm>
        </p:spPr>
        <p:txBody>
          <a:bodyPr r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Bildplatzhalter 6"/>
          <p:cNvSpPr>
            <a:spLocks noGrp="1" noChangeAspect="1"/>
          </p:cNvSpPr>
          <p:nvPr>
            <p:ph type="pic" sz="quarter" idx="18" hasCustomPrompt="1"/>
          </p:nvPr>
        </p:nvSpPr>
        <p:spPr>
          <a:xfrm>
            <a:off x="6912000" y="1642178"/>
            <a:ext cx="2012400" cy="2012400"/>
          </a:xfrm>
          <a:prstGeom prst="rect">
            <a:avLst/>
          </a:prstGeom>
        </p:spPr>
        <p:txBody>
          <a:bodyPr vert="horz" wrap="none" lIns="72000" tIns="72000" rIns="180000" bIns="180000"/>
          <a:lstStyle>
            <a:lvl1pPr>
              <a:buFontTx/>
              <a:buNone/>
              <a:defRPr sz="1100"/>
            </a:lvl1pPr>
          </a:lstStyle>
          <a:p>
            <a:r>
              <a:rPr lang="de-DE"/>
              <a:t>Bild durch Klicken hinzufügen</a:t>
            </a:r>
          </a:p>
        </p:txBody>
      </p:sp>
      <p:sp>
        <p:nvSpPr>
          <p:cNvPr id="12"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3"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4"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11"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xt und Standard-Bild">
    <p:spTree>
      <p:nvGrpSpPr>
        <p:cNvPr id="1" name=""/>
        <p:cNvGrpSpPr/>
        <p:nvPr/>
      </p:nvGrpSpPr>
      <p:grpSpPr>
        <a:xfrm>
          <a:off x="0" y="0"/>
          <a:ext cx="0" cy="0"/>
          <a:chOff x="0" y="0"/>
          <a:chExt cx="0" cy="0"/>
        </a:xfrm>
      </p:grpSpPr>
      <p:sp>
        <p:nvSpPr>
          <p:cNvPr id="17" name="Titel 16"/>
          <p:cNvSpPr>
            <a:spLocks noGrp="1"/>
          </p:cNvSpPr>
          <p:nvPr>
            <p:ph type="title"/>
          </p:nvPr>
        </p:nvSpPr>
        <p:spPr/>
        <p:txBody>
          <a:bodyPr/>
          <a:lstStyle/>
          <a:p>
            <a:r>
              <a:rPr lang="de-DE"/>
              <a:t>Mastertitelformat bearbeiten</a:t>
            </a:r>
          </a:p>
        </p:txBody>
      </p:sp>
      <p:sp>
        <p:nvSpPr>
          <p:cNvPr id="9" name="Inhaltsplatzhalter 7"/>
          <p:cNvSpPr>
            <a:spLocks noGrp="1"/>
          </p:cNvSpPr>
          <p:nvPr>
            <p:ph sz="quarter" idx="15" hasCustomPrompt="1"/>
          </p:nvPr>
        </p:nvSpPr>
        <p:spPr>
          <a:xfrm>
            <a:off x="647700" y="1569600"/>
            <a:ext cx="6067440" cy="4521600"/>
          </a:xfrm>
        </p:spPr>
        <p:txBody>
          <a:bodyPr rIns="0"/>
          <a:lstStyle>
            <a:lvl1pPr marL="0" indent="0">
              <a:buNone/>
              <a:defRPr baseline="0"/>
            </a:lvl1pPr>
          </a:lstStyle>
          <a:p>
            <a:pPr lvl="0"/>
            <a:r>
              <a:rPr lang="de-DE" dirty="0"/>
              <a:t>Textmasterformat bearbeiten</a:t>
            </a:r>
          </a:p>
        </p:txBody>
      </p:sp>
      <p:sp>
        <p:nvSpPr>
          <p:cNvPr id="10" name="Bildplatzhalter 6"/>
          <p:cNvSpPr>
            <a:spLocks noGrp="1" noChangeAspect="1"/>
          </p:cNvSpPr>
          <p:nvPr>
            <p:ph type="pic" sz="quarter" idx="18" hasCustomPrompt="1"/>
          </p:nvPr>
        </p:nvSpPr>
        <p:spPr>
          <a:xfrm>
            <a:off x="6912000" y="1642178"/>
            <a:ext cx="2012400" cy="2012400"/>
          </a:xfrm>
          <a:prstGeom prst="rect">
            <a:avLst/>
          </a:prstGeom>
        </p:spPr>
        <p:txBody>
          <a:bodyPr vert="horz" wrap="none" lIns="72000" tIns="72000" rIns="180000" bIns="180000"/>
          <a:lstStyle>
            <a:lvl1pPr>
              <a:buFontTx/>
              <a:buNone/>
              <a:defRPr sz="1100"/>
            </a:lvl1pPr>
          </a:lstStyle>
          <a:p>
            <a:r>
              <a:rPr lang="de-DE"/>
              <a:t>Bild durch Klicken hinzufügen</a:t>
            </a:r>
          </a:p>
        </p:txBody>
      </p:sp>
      <p:sp>
        <p:nvSpPr>
          <p:cNvPr id="12"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3"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4"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8"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Aufzählungstext">
    <p:spTree>
      <p:nvGrpSpPr>
        <p:cNvPr id="1" name=""/>
        <p:cNvGrpSpPr/>
        <p:nvPr/>
      </p:nvGrpSpPr>
      <p:grpSpPr>
        <a:xfrm>
          <a:off x="0" y="0"/>
          <a:ext cx="0" cy="0"/>
          <a:chOff x="0" y="0"/>
          <a:chExt cx="0" cy="0"/>
        </a:xfrm>
      </p:grpSpPr>
      <p:sp>
        <p:nvSpPr>
          <p:cNvPr id="11" name="Inhaltsplatzhalter 10"/>
          <p:cNvSpPr>
            <a:spLocks noGrp="1"/>
          </p:cNvSpPr>
          <p:nvPr>
            <p:ph sz="quarter" idx="18"/>
          </p:nvPr>
        </p:nvSpPr>
        <p:spPr>
          <a:xfrm>
            <a:off x="647700" y="1570038"/>
            <a:ext cx="8280399" cy="4521200"/>
          </a:xfrm>
        </p:spPr>
        <p:txBody>
          <a:bodyPr rIns="0"/>
          <a:lstStyle>
            <a:lvl2pPr>
              <a:spcBef>
                <a:spcPts val="800"/>
              </a:spcBef>
              <a:defRPr/>
            </a:lvl2pPr>
            <a:lvl3pPr>
              <a:spcBef>
                <a:spcPts val="400"/>
              </a:spcBef>
              <a:defRPr/>
            </a:lvl3pPr>
            <a:lvl4pPr>
              <a:spcBef>
                <a:spcPts val="200"/>
              </a:spcBef>
              <a:defRPr/>
            </a:lvl4pPr>
            <a:lvl5pPr>
              <a:spcBef>
                <a:spcPts val="0"/>
              </a:spcBef>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7" name="Titel 16"/>
          <p:cNvSpPr>
            <a:spLocks noGrp="1"/>
          </p:cNvSpPr>
          <p:nvPr>
            <p:ph type="title"/>
          </p:nvPr>
        </p:nvSpPr>
        <p:spPr>
          <a:xfrm>
            <a:off x="647700" y="417600"/>
            <a:ext cx="7920000" cy="270000"/>
          </a:xfrm>
        </p:spPr>
        <p:txBody>
          <a:bodyPr/>
          <a:lstStyle/>
          <a:p>
            <a:r>
              <a:rPr lang="de-DE"/>
              <a:t>Mastertitelformat bearbeiten</a:t>
            </a:r>
            <a:endParaRPr lang="de-DE" dirty="0"/>
          </a:p>
        </p:txBody>
      </p:sp>
      <p:sp>
        <p:nvSpPr>
          <p:cNvPr id="9"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0"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2"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8"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sp>
        <p:nvSpPr>
          <p:cNvPr id="11" name="Inhaltsplatzhalter 10"/>
          <p:cNvSpPr>
            <a:spLocks noGrp="1"/>
          </p:cNvSpPr>
          <p:nvPr>
            <p:ph sz="quarter" idx="18" hasCustomPrompt="1"/>
          </p:nvPr>
        </p:nvSpPr>
        <p:spPr>
          <a:xfrm>
            <a:off x="647700" y="1570038"/>
            <a:ext cx="8280399" cy="4521200"/>
          </a:xfrm>
        </p:spPr>
        <p:txBody>
          <a:bodyPr rIns="0"/>
          <a:lstStyle>
            <a:lvl1pPr marL="0" indent="0">
              <a:buNone/>
              <a:defRPr/>
            </a:lvl1pPr>
            <a:lvl2pPr>
              <a:spcBef>
                <a:spcPts val="800"/>
              </a:spcBef>
              <a:defRPr/>
            </a:lvl2pPr>
            <a:lvl3pPr>
              <a:spcBef>
                <a:spcPts val="400"/>
              </a:spcBef>
              <a:defRPr/>
            </a:lvl3pPr>
            <a:lvl4pPr>
              <a:spcBef>
                <a:spcPts val="200"/>
              </a:spcBef>
              <a:defRPr/>
            </a:lvl4pPr>
            <a:lvl5pPr>
              <a:spcBef>
                <a:spcPts val="0"/>
              </a:spcBef>
              <a:defRPr/>
            </a:lvl5pPr>
          </a:lstStyle>
          <a:p>
            <a:pPr lvl="0"/>
            <a:r>
              <a:rPr lang="de-DE" dirty="0"/>
              <a:t>Textmasterformat bearbeiten</a:t>
            </a:r>
          </a:p>
        </p:txBody>
      </p:sp>
      <p:sp>
        <p:nvSpPr>
          <p:cNvPr id="17" name="Titel 16"/>
          <p:cNvSpPr>
            <a:spLocks noGrp="1"/>
          </p:cNvSpPr>
          <p:nvPr>
            <p:ph type="title"/>
          </p:nvPr>
        </p:nvSpPr>
        <p:spPr>
          <a:xfrm>
            <a:off x="647700" y="417600"/>
            <a:ext cx="7920000" cy="270000"/>
          </a:xfrm>
        </p:spPr>
        <p:txBody>
          <a:bodyPr/>
          <a:lstStyle/>
          <a:p>
            <a:r>
              <a:rPr lang="de-DE"/>
              <a:t>Mastertitelformat bearbeiten</a:t>
            </a:r>
            <a:endParaRPr lang="de-DE" dirty="0"/>
          </a:p>
        </p:txBody>
      </p:sp>
      <p:sp>
        <p:nvSpPr>
          <p:cNvPr id="9"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0"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2"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8"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zwei gleichgroße Spalten">
    <p:spTree>
      <p:nvGrpSpPr>
        <p:cNvPr id="1" name=""/>
        <p:cNvGrpSpPr/>
        <p:nvPr/>
      </p:nvGrpSpPr>
      <p:grpSpPr>
        <a:xfrm>
          <a:off x="0" y="0"/>
          <a:ext cx="0" cy="0"/>
          <a:chOff x="0" y="0"/>
          <a:chExt cx="0" cy="0"/>
        </a:xfrm>
      </p:grpSpPr>
      <p:sp>
        <p:nvSpPr>
          <p:cNvPr id="17" name="Titel 16"/>
          <p:cNvSpPr>
            <a:spLocks noGrp="1"/>
          </p:cNvSpPr>
          <p:nvPr>
            <p:ph type="title"/>
          </p:nvPr>
        </p:nvSpPr>
        <p:spPr/>
        <p:txBody>
          <a:bodyPr/>
          <a:lstStyle/>
          <a:p>
            <a:r>
              <a:rPr lang="de-DE"/>
              <a:t>Mastertitelformat bearbeiten</a:t>
            </a:r>
          </a:p>
        </p:txBody>
      </p:sp>
      <p:sp>
        <p:nvSpPr>
          <p:cNvPr id="11"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2"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3"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10"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
        <p:nvSpPr>
          <p:cNvPr id="14" name="Inhaltsplatzhalter 7"/>
          <p:cNvSpPr>
            <a:spLocks noGrp="1"/>
          </p:cNvSpPr>
          <p:nvPr>
            <p:ph sz="quarter" idx="15"/>
          </p:nvPr>
        </p:nvSpPr>
        <p:spPr>
          <a:xfrm>
            <a:off x="611560" y="1569600"/>
            <a:ext cx="4103316" cy="4521600"/>
          </a:xfrm>
        </p:spPr>
        <p:txBody>
          <a:bodyPr r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6" name="Inhaltsplatzhalter 7"/>
          <p:cNvSpPr>
            <a:spLocks noGrp="1"/>
          </p:cNvSpPr>
          <p:nvPr>
            <p:ph sz="quarter" idx="16"/>
          </p:nvPr>
        </p:nvSpPr>
        <p:spPr>
          <a:xfrm>
            <a:off x="4826442" y="1569600"/>
            <a:ext cx="4101557" cy="4521600"/>
          </a:xfrm>
        </p:spPr>
        <p:txBody>
          <a:bodyPr lIns="0" r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Haupt- sowie Nebenspalte">
    <p:spTree>
      <p:nvGrpSpPr>
        <p:cNvPr id="1" name=""/>
        <p:cNvGrpSpPr/>
        <p:nvPr/>
      </p:nvGrpSpPr>
      <p:grpSpPr>
        <a:xfrm>
          <a:off x="0" y="0"/>
          <a:ext cx="0" cy="0"/>
          <a:chOff x="0" y="0"/>
          <a:chExt cx="0" cy="0"/>
        </a:xfrm>
      </p:grpSpPr>
      <p:sp>
        <p:nvSpPr>
          <p:cNvPr id="17" name="Titel 16"/>
          <p:cNvSpPr>
            <a:spLocks noGrp="1"/>
          </p:cNvSpPr>
          <p:nvPr>
            <p:ph type="title"/>
          </p:nvPr>
        </p:nvSpPr>
        <p:spPr/>
        <p:txBody>
          <a:bodyPr/>
          <a:lstStyle/>
          <a:p>
            <a:r>
              <a:rPr lang="de-DE"/>
              <a:t>Mastertitelformat bearbeiten</a:t>
            </a:r>
          </a:p>
        </p:txBody>
      </p:sp>
      <p:sp>
        <p:nvSpPr>
          <p:cNvPr id="9" name="Inhaltsplatzhalter 7"/>
          <p:cNvSpPr>
            <a:spLocks noGrp="1"/>
          </p:cNvSpPr>
          <p:nvPr>
            <p:ph sz="quarter" idx="15"/>
          </p:nvPr>
        </p:nvSpPr>
        <p:spPr>
          <a:xfrm>
            <a:off x="611560" y="1569600"/>
            <a:ext cx="4638380" cy="4521600"/>
          </a:xfrm>
        </p:spPr>
        <p:txBody>
          <a:bodyPr r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Inhaltsplatzhalter 7"/>
          <p:cNvSpPr>
            <a:spLocks noGrp="1"/>
          </p:cNvSpPr>
          <p:nvPr>
            <p:ph sz="quarter" idx="16"/>
          </p:nvPr>
        </p:nvSpPr>
        <p:spPr>
          <a:xfrm>
            <a:off x="5286380" y="1569600"/>
            <a:ext cx="3641620" cy="4521600"/>
          </a:xfrm>
        </p:spPr>
        <p:txBody>
          <a:bodyPr lIns="0" r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3"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4"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10"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14" name="Titel 13"/>
          <p:cNvSpPr>
            <a:spLocks noGrp="1"/>
          </p:cNvSpPr>
          <p:nvPr>
            <p:ph type="title"/>
          </p:nvPr>
        </p:nvSpPr>
        <p:spPr/>
        <p:txBody>
          <a:bodyPr/>
          <a:lstStyle/>
          <a:p>
            <a:r>
              <a:rPr lang="de-DE"/>
              <a:t>Mastertitelformat bearbeiten</a:t>
            </a:r>
          </a:p>
        </p:txBody>
      </p:sp>
      <p:sp>
        <p:nvSpPr>
          <p:cNvPr id="9"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Lunch &amp; Learn – Verbindlichere Vorgaben für die Befassung mit Forschungsdaten</a:t>
            </a:r>
          </a:p>
        </p:txBody>
      </p:sp>
      <p:sp>
        <p:nvSpPr>
          <p:cNvPr id="10"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a:t>29. September 2021 – Dr. Katja Hartig, Dr. Burkhard Jahnen (für die AG Forschungsdaten)</a:t>
            </a:r>
          </a:p>
        </p:txBody>
      </p:sp>
      <p:sp>
        <p:nvSpPr>
          <p:cNvPr id="11"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7" name="Textplatzhalter 18"/>
          <p:cNvSpPr>
            <a:spLocks noGrp="1"/>
          </p:cNvSpPr>
          <p:nvPr>
            <p:ph type="body" sz="quarter" idx="22" hasCustomPrompt="1"/>
          </p:nvPr>
        </p:nvSpPr>
        <p:spPr>
          <a:xfrm>
            <a:off x="647700" y="730108"/>
            <a:ext cx="7920000" cy="270000"/>
          </a:xfrm>
        </p:spPr>
        <p:txBody>
          <a:bodyPr wrap="none" lIns="0" rIns="0" anchor="t"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lvl="0"/>
            <a:r>
              <a:rPr lang="de-DE" dirty="0"/>
              <a:t>Untertitel durch Klicken hinzufügen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647700" y="1570038"/>
            <a:ext cx="8280400" cy="4521200"/>
          </a:xfrm>
          <a:prstGeom prst="rect">
            <a:avLst/>
          </a:prstGeom>
          <a:noFill/>
          <a:ln w="9525">
            <a:noFill/>
            <a:miter lim="800000"/>
            <a:headEnd/>
            <a:tailEnd/>
          </a:ln>
        </p:spPr>
        <p:txBody>
          <a:bodyPr vert="horz" wrap="square" lIns="0" tIns="0" rIns="72000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ußzeilenplatzhalter 4"/>
          <p:cNvSpPr>
            <a:spLocks noGrp="1"/>
          </p:cNvSpPr>
          <p:nvPr>
            <p:ph type="ftr" sz="quarter" idx="3"/>
          </p:nvPr>
        </p:nvSpPr>
        <p:spPr>
          <a:xfrm>
            <a:off x="647700" y="6261100"/>
            <a:ext cx="6358156" cy="198438"/>
          </a:xfrm>
          <a:prstGeom prst="rect">
            <a:avLst/>
          </a:prstGeom>
        </p:spPr>
        <p:txBody>
          <a:bodyPr vert="horz" wrap="squar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dirty="0"/>
              <a:t>Informationsveranstaltung– Verbindlichere Vorgaben für die Befassung mit Forschungsdaten</a:t>
            </a:r>
          </a:p>
        </p:txBody>
      </p:sp>
      <p:sp>
        <p:nvSpPr>
          <p:cNvPr id="6" name="Datumsplatzhalter 5"/>
          <p:cNvSpPr>
            <a:spLocks noGrp="1"/>
          </p:cNvSpPr>
          <p:nvPr>
            <p:ph type="dt" sz="half" idx="2"/>
          </p:nvPr>
        </p:nvSpPr>
        <p:spPr>
          <a:xfrm>
            <a:off x="647700" y="6459538"/>
            <a:ext cx="6357600" cy="244800"/>
          </a:xfrm>
          <a:prstGeom prst="rect">
            <a:avLst/>
          </a:prstGeom>
        </p:spPr>
        <p:txBody>
          <a:bodyPr vert="horz" wrap="none" lIns="0" tIns="0" rIns="0" bIns="0" numCol="1" anchor="t" anchorCtr="0" compatLnSpc="1">
            <a:prstTxWarp prst="textNoShape">
              <a:avLst/>
            </a:prstTxWarp>
          </a:bodyPr>
          <a:lstStyle>
            <a:lvl1pPr>
              <a:defRPr sz="1000" smtClean="0">
                <a:solidFill>
                  <a:srgbClr val="646567"/>
                </a:solidFill>
                <a:ea typeface="Arial" pitchFamily="-65" charset="0"/>
                <a:cs typeface="Arial" pitchFamily="-65" charset="0"/>
              </a:defRPr>
            </a:lvl1pPr>
          </a:lstStyle>
          <a:p>
            <a:pPr>
              <a:defRPr/>
            </a:pPr>
            <a:r>
              <a:rPr lang="de-DE" dirty="0"/>
              <a:t>24. Januar 2022 – Dr. Katja Hartig, Dr. Burkhard Jahnen (für die AG Forschungsdaten)</a:t>
            </a:r>
          </a:p>
        </p:txBody>
      </p:sp>
      <p:sp>
        <p:nvSpPr>
          <p:cNvPr id="15" name="Rechteck 14"/>
          <p:cNvSpPr/>
          <p:nvPr/>
        </p:nvSpPr>
        <p:spPr>
          <a:xfrm>
            <a:off x="215900" y="215900"/>
            <a:ext cx="8712200" cy="1008063"/>
          </a:xfrm>
          <a:prstGeom prst="rect">
            <a:avLst/>
          </a:prstGeom>
          <a:solidFill>
            <a:srgbClr val="6DA5D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cs typeface="Arial"/>
            </a:endParaRPr>
          </a:p>
        </p:txBody>
      </p:sp>
      <p:pic>
        <p:nvPicPr>
          <p:cNvPr id="1031" name="Bild 9" descr="DFG-Balken_A01.gif"/>
          <p:cNvPicPr>
            <a:picLocks/>
          </p:cNvPicPr>
          <p:nvPr/>
        </p:nvPicPr>
        <p:blipFill>
          <a:blip r:embed="rId13"/>
          <a:srcRect/>
          <a:stretch>
            <a:fillRect/>
          </a:stretch>
        </p:blipFill>
        <p:spPr bwMode="auto">
          <a:xfrm>
            <a:off x="215900" y="1325563"/>
            <a:ext cx="8712200" cy="142875"/>
          </a:xfrm>
          <a:prstGeom prst="rect">
            <a:avLst/>
          </a:prstGeom>
          <a:noFill/>
          <a:ln w="9525">
            <a:noFill/>
            <a:miter lim="800000"/>
            <a:headEnd/>
            <a:tailEnd/>
          </a:ln>
        </p:spPr>
      </p:pic>
      <p:sp>
        <p:nvSpPr>
          <p:cNvPr id="11" name="Foliennummernplatzhalter 10"/>
          <p:cNvSpPr>
            <a:spLocks noGrp="1"/>
          </p:cNvSpPr>
          <p:nvPr>
            <p:ph type="sldNum" sz="quarter" idx="4"/>
          </p:nvPr>
        </p:nvSpPr>
        <p:spPr>
          <a:xfrm>
            <a:off x="107504" y="6459538"/>
            <a:ext cx="395340" cy="244800"/>
          </a:xfrm>
          <a:prstGeom prst="rect">
            <a:avLst/>
          </a:prstGeom>
        </p:spPr>
        <p:txBody>
          <a:bodyPr vert="horz" wrap="square" lIns="0" tIns="0" rIns="0" bIns="0" numCol="1" anchor="t" anchorCtr="0" compatLnSpc="1">
            <a:prstTxWarp prst="textNoShape">
              <a:avLst/>
            </a:prstTxWarp>
          </a:bodyPr>
          <a:lstStyle>
            <a:lvl1pPr algn="r" defTabSz="457200" rtl="0" fontAlgn="base">
              <a:spcBef>
                <a:spcPct val="0"/>
              </a:spcBef>
              <a:spcAft>
                <a:spcPct val="0"/>
              </a:spcAft>
              <a:defRPr lang="de-DE" sz="1000" kern="1200" smtClean="0">
                <a:solidFill>
                  <a:srgbClr val="646567"/>
                </a:solidFill>
                <a:latin typeface="Arial" pitchFamily="-65" charset="0"/>
                <a:ea typeface="Arial" pitchFamily="-65" charset="0"/>
                <a:cs typeface="Arial" pitchFamily="-65" charset="0"/>
              </a:defRPr>
            </a:lvl1pPr>
          </a:lstStyle>
          <a:p>
            <a:pPr>
              <a:defRPr/>
            </a:pPr>
            <a:fld id="{3A856605-71F6-4F71-93AA-EF2E76CDBB0B}" type="slidenum">
              <a:rPr lang="de-DE" smtClean="0"/>
              <a:pPr>
                <a:defRPr/>
              </a:pPr>
              <a:t>‹Nr.›</a:t>
            </a:fld>
            <a:endParaRPr lang="de-DE" dirty="0"/>
          </a:p>
        </p:txBody>
      </p:sp>
      <p:sp>
        <p:nvSpPr>
          <p:cNvPr id="16" name="Titelplatzhalter 15"/>
          <p:cNvSpPr>
            <a:spLocks noGrp="1"/>
          </p:cNvSpPr>
          <p:nvPr>
            <p:ph type="title"/>
          </p:nvPr>
        </p:nvSpPr>
        <p:spPr>
          <a:xfrm>
            <a:off x="647700" y="417600"/>
            <a:ext cx="7920000" cy="270000"/>
          </a:xfrm>
          <a:prstGeom prst="rect">
            <a:avLst/>
          </a:prstGeom>
        </p:spPr>
        <p:txBody>
          <a:bodyPr vert="horz" wrap="none" lIns="0" tIns="0" rIns="0" bIns="0" rtlCol="0" anchor="t" anchorCtr="0">
            <a:noAutofit/>
          </a:bodyPr>
          <a:lstStyle/>
          <a:p>
            <a:r>
              <a:rPr lang="de-DE" dirty="0"/>
              <a:t>Titelmasterformat durch Klicken bearbeiten</a:t>
            </a:r>
          </a:p>
        </p:txBody>
      </p:sp>
      <p:sp>
        <p:nvSpPr>
          <p:cNvPr id="12" name="Textplatzhalter 18"/>
          <p:cNvSpPr txBox="1">
            <a:spLocks/>
          </p:cNvSpPr>
          <p:nvPr/>
        </p:nvSpPr>
        <p:spPr>
          <a:xfrm>
            <a:off x="647700" y="801546"/>
            <a:ext cx="7920000" cy="270000"/>
          </a:xfrm>
          <a:prstGeom prst="rect">
            <a:avLst/>
          </a:prstGeom>
        </p:spPr>
        <p:txBody>
          <a:bodyPr wrap="none" lIns="0" rIns="0" anchor="b" anchorCtr="0"/>
          <a:lstStyle>
            <a:lvl1pPr marL="0" indent="0">
              <a:lnSpc>
                <a:spcPct val="100000"/>
              </a:lnSpc>
              <a:spcAft>
                <a:spcPts val="0"/>
              </a:spcAft>
              <a:buNone/>
              <a:defRPr sz="2000">
                <a:solidFill>
                  <a:schemeClr val="bg1"/>
                </a:solidFill>
              </a:defRPr>
            </a:lvl1pPr>
            <a:lvl2pPr marL="0" indent="0">
              <a:lnSpc>
                <a:spcPct val="100000"/>
              </a:lnSpc>
              <a:spcAft>
                <a:spcPts val="0"/>
              </a:spcAft>
              <a:buNone/>
              <a:defRPr sz="2000">
                <a:solidFill>
                  <a:schemeClr val="bg1"/>
                </a:solidFill>
              </a:defRPr>
            </a:lvl2pPr>
            <a:lvl3pPr marL="0" indent="0">
              <a:lnSpc>
                <a:spcPct val="100000"/>
              </a:lnSpc>
              <a:spcAft>
                <a:spcPts val="0"/>
              </a:spcAft>
              <a:buNone/>
              <a:defRPr sz="2000">
                <a:solidFill>
                  <a:schemeClr val="bg1"/>
                </a:solidFill>
              </a:defRPr>
            </a:lvl3pPr>
            <a:lvl4pPr marL="0" indent="0">
              <a:lnSpc>
                <a:spcPct val="100000"/>
              </a:lnSpc>
              <a:spcAft>
                <a:spcPts val="0"/>
              </a:spcAft>
              <a:buNone/>
              <a:defRPr sz="2000">
                <a:solidFill>
                  <a:schemeClr val="bg1"/>
                </a:solidFill>
              </a:defRPr>
            </a:lvl4pPr>
            <a:lvl5pPr marL="0" indent="0">
              <a:lnSpc>
                <a:spcPct val="100000"/>
              </a:lnSpc>
              <a:spcAft>
                <a:spcPts val="0"/>
              </a:spcAft>
              <a:buNone/>
              <a:defRPr sz="2000">
                <a:solidFill>
                  <a:schemeClr val="bg1"/>
                </a:solidFill>
              </a:defRPr>
            </a:lvl5pPr>
          </a:lstStyle>
          <a:p>
            <a:pPr marL="0" marR="0" lvl="0" indent="0" algn="l" defTabSz="457200" rtl="0" eaLnBrk="1" fontAlgn="base" latinLnBrk="0" hangingPunct="1">
              <a:lnSpc>
                <a:spcPct val="100000"/>
              </a:lnSpc>
              <a:spcBef>
                <a:spcPts val="1200"/>
              </a:spcBef>
              <a:spcAft>
                <a:spcPts val="0"/>
              </a:spcAft>
              <a:buClr>
                <a:srgbClr val="0069AF"/>
              </a:buClr>
              <a:buSzPct val="90000"/>
              <a:buFont typeface="Arial" pitchFamily="-65" charset="0"/>
              <a:buNone/>
              <a:tabLst/>
              <a:defRPr/>
            </a:pPr>
            <a:endParaRPr kumimoji="0" lang="de-DE" sz="2000" b="0" i="0" u="none" strike="noStrike" kern="1200" cap="none" spc="0" normalizeH="0" baseline="0" noProof="0" dirty="0">
              <a:ln>
                <a:noFill/>
              </a:ln>
              <a:solidFill>
                <a:schemeClr val="bg1"/>
              </a:solidFill>
              <a:effectLst/>
              <a:uLnTx/>
              <a:uFillTx/>
              <a:latin typeface="Arial"/>
              <a:ea typeface="ＭＳ Ｐゴシック" pitchFamily="-65" charset="-128"/>
              <a:cs typeface="Arial"/>
            </a:endParaRPr>
          </a:p>
        </p:txBody>
      </p:sp>
      <p:pic>
        <p:nvPicPr>
          <p:cNvPr id="13" name="Grafik 12" descr="dfg_logo_blau.jpg"/>
          <p:cNvPicPr>
            <a:picLocks noChangeAspect="1"/>
          </p:cNvPicPr>
          <p:nvPr/>
        </p:nvPicPr>
        <p:blipFill>
          <a:blip r:embed="rId14"/>
          <a:stretch>
            <a:fillRect/>
          </a:stretch>
        </p:blipFill>
        <p:spPr>
          <a:xfrm>
            <a:off x="7884000" y="6300000"/>
            <a:ext cx="819512" cy="28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hdr="0"/>
  <p:txStyles>
    <p:titleStyle>
      <a:lvl1pPr algn="l" defTabSz="457200" rtl="0" eaLnBrk="1" fontAlgn="base" hangingPunct="1">
        <a:spcBef>
          <a:spcPct val="0"/>
        </a:spcBef>
        <a:spcAft>
          <a:spcPct val="0"/>
        </a:spcAft>
        <a:defRPr sz="2000" b="1" kern="1200">
          <a:solidFill>
            <a:schemeClr val="bg1"/>
          </a:solidFill>
          <a:latin typeface="Arial"/>
          <a:ea typeface="ＭＳ Ｐゴシック" pitchFamily="-65" charset="-128"/>
          <a:cs typeface="Arial"/>
        </a:defRPr>
      </a:lvl1pPr>
      <a:lvl2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2pPr>
      <a:lvl3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3pPr>
      <a:lvl4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4pPr>
      <a:lvl5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5pPr>
      <a:lvl6pPr marL="4572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6pPr>
      <a:lvl7pPr marL="9144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7pPr>
      <a:lvl8pPr marL="13716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8pPr>
      <a:lvl9pPr marL="18288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9pPr>
    </p:titleStyle>
    <p:bodyStyle>
      <a:lvl1pPr marL="252000" indent="-234000" algn="l" defTabSz="457200" rtl="0" eaLnBrk="1" fontAlgn="base" hangingPunct="1">
        <a:lnSpc>
          <a:spcPct val="120000"/>
        </a:lnSpc>
        <a:spcBef>
          <a:spcPts val="1200"/>
        </a:spcBef>
        <a:spcAft>
          <a:spcPts val="0"/>
        </a:spcAft>
        <a:buClr>
          <a:srgbClr val="0069AF"/>
        </a:buClr>
        <a:buSzPct val="90000"/>
        <a:buFont typeface="Arial" pitchFamily="-65" charset="0"/>
        <a:buChar char="►"/>
        <a:defRPr sz="1800" kern="1200">
          <a:solidFill>
            <a:schemeClr val="tx1"/>
          </a:solidFill>
          <a:latin typeface="Arial"/>
          <a:ea typeface="ＭＳ Ｐゴシック" pitchFamily="-65" charset="-128"/>
          <a:cs typeface="Arial"/>
        </a:defRPr>
      </a:lvl1pPr>
      <a:lvl2pPr marL="432000" indent="-180000" algn="l" defTabSz="457200" rtl="0" eaLnBrk="1" fontAlgn="base" hangingPunct="1">
        <a:lnSpc>
          <a:spcPct val="120000"/>
        </a:lnSpc>
        <a:spcBef>
          <a:spcPts val="800"/>
        </a:spcBef>
        <a:spcAft>
          <a:spcPts val="0"/>
        </a:spcAft>
        <a:buClr>
          <a:srgbClr val="3F85C1"/>
        </a:buClr>
        <a:buSzPct val="100000"/>
        <a:buFont typeface="Arial" pitchFamily="-65" charset="0"/>
        <a:buChar char="●"/>
        <a:defRPr sz="1600" kern="1200">
          <a:solidFill>
            <a:schemeClr val="tx1"/>
          </a:solidFill>
          <a:latin typeface="Arial"/>
          <a:ea typeface="ＭＳ Ｐゴシック" pitchFamily="-65" charset="-128"/>
          <a:cs typeface="Arial"/>
        </a:defRPr>
      </a:lvl2pPr>
      <a:lvl3pPr marL="612000" indent="-180000" algn="l" defTabSz="457200" rtl="0" eaLnBrk="1" fontAlgn="base" hangingPunct="1">
        <a:lnSpc>
          <a:spcPct val="120000"/>
        </a:lnSpc>
        <a:spcBef>
          <a:spcPts val="400"/>
        </a:spcBef>
        <a:spcAft>
          <a:spcPts val="0"/>
        </a:spcAft>
        <a:buClr>
          <a:srgbClr val="6DA5D5"/>
        </a:buClr>
        <a:buSzPct val="100000"/>
        <a:buFont typeface="Arial" pitchFamily="-65" charset="0"/>
        <a:buChar char="●"/>
        <a:defRPr sz="1400" kern="1200">
          <a:solidFill>
            <a:schemeClr val="tx1"/>
          </a:solidFill>
          <a:latin typeface="Arial"/>
          <a:ea typeface="ＭＳ Ｐゴシック" pitchFamily="-65" charset="-128"/>
          <a:cs typeface="Arial"/>
        </a:defRPr>
      </a:lvl3pPr>
      <a:lvl4pPr marL="774000" indent="-162000" algn="l" defTabSz="457200" rtl="0" eaLnBrk="1" fontAlgn="base" hangingPunct="1">
        <a:lnSpc>
          <a:spcPct val="120000"/>
        </a:lnSpc>
        <a:spcBef>
          <a:spcPts val="200"/>
        </a:spcBef>
        <a:spcAft>
          <a:spcPts val="0"/>
        </a:spcAft>
        <a:buClr>
          <a:srgbClr val="96C7E8"/>
        </a:buClr>
        <a:buSzPct val="100000"/>
        <a:buFont typeface="Arial" pitchFamily="-65" charset="0"/>
        <a:buChar char="●"/>
        <a:defRPr sz="1200" kern="1200">
          <a:solidFill>
            <a:schemeClr val="tx1"/>
          </a:solidFill>
          <a:latin typeface="Arial"/>
          <a:ea typeface="ＭＳ Ｐゴシック" pitchFamily="-65" charset="-128"/>
          <a:cs typeface="Arial"/>
        </a:defRPr>
      </a:lvl4pPr>
      <a:lvl5pPr marL="900000" indent="-144000" algn="l" defTabSz="457200" rtl="0" eaLnBrk="1" fontAlgn="base" hangingPunct="1">
        <a:lnSpc>
          <a:spcPct val="120000"/>
        </a:lnSpc>
        <a:spcBef>
          <a:spcPts val="0"/>
        </a:spcBef>
        <a:spcAft>
          <a:spcPts val="0"/>
        </a:spcAft>
        <a:buClr>
          <a:srgbClr val="96C7E8"/>
        </a:buClr>
        <a:buSzPct val="100000"/>
        <a:buFont typeface="Arial" pitchFamily="-65" charset="0"/>
        <a:buChar char="●"/>
        <a:defRPr sz="1000" kern="1200">
          <a:solidFill>
            <a:schemeClr val="tx1"/>
          </a:solidFill>
          <a:latin typeface="Arial"/>
          <a:ea typeface="ＭＳ Ｐゴシック"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www.dfg.de/antragstellung/forschungsdaten/"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dfg.de/foerderung/grundlagen_rahmenbedingungen/digitaler_wandel/index.html" TargetMode="External"/><Relationship Id="rId2" Type="http://schemas.openxmlformats.org/officeDocument/2006/relationships/hyperlink" Target="https://www.dfg.de/download/pdf/foerderung/grundlagen_dfg_foerderung/forschungsdaten/leitlinien_forschungsdaten.pdf"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el 24"/>
          <p:cNvSpPr>
            <a:spLocks noGrp="1"/>
          </p:cNvSpPr>
          <p:nvPr>
            <p:ph type="ctrTitle"/>
          </p:nvPr>
        </p:nvSpPr>
        <p:spPr/>
        <p:txBody>
          <a:bodyPr/>
          <a:lstStyle/>
          <a:p>
            <a:r>
              <a:rPr lang="de-DE" dirty="0"/>
              <a:t>Umgang mit Forschungsdaten</a:t>
            </a:r>
          </a:p>
        </p:txBody>
      </p:sp>
      <p:sp>
        <p:nvSpPr>
          <p:cNvPr id="26" name="Textplatzhalter 25"/>
          <p:cNvSpPr>
            <a:spLocks noGrp="1"/>
          </p:cNvSpPr>
          <p:nvPr>
            <p:ph type="body" sz="quarter" idx="15"/>
          </p:nvPr>
        </p:nvSpPr>
        <p:spPr/>
        <p:txBody>
          <a:bodyPr/>
          <a:lstStyle/>
          <a:p>
            <a:r>
              <a:rPr lang="de-DE" dirty="0"/>
              <a:t>Was ändert sich mit der Einführung von verbindlicheren Vorgaben für die Befassung mit dem Thema „Forschungsdaten“ in den DFG-Förderverfahren?</a:t>
            </a:r>
          </a:p>
          <a:p>
            <a:r>
              <a:rPr lang="de-DE" sz="1600" dirty="0"/>
              <a:t/>
            </a:r>
            <a:br>
              <a:rPr lang="de-DE" sz="1600" dirty="0"/>
            </a:br>
            <a:r>
              <a:rPr lang="de-DE" sz="1400" dirty="0"/>
              <a:t>11. Mai 2022</a:t>
            </a:r>
            <a:br>
              <a:rPr lang="de-DE" sz="1400" dirty="0"/>
            </a:br>
            <a:r>
              <a:rPr lang="de-DE" sz="1400" dirty="0"/>
              <a:t>Dr. Katja Hartig (DFG-Geschäftsstelle)</a:t>
            </a:r>
            <a:endParaRPr lang="de-DE" dirty="0"/>
          </a:p>
        </p:txBody>
      </p:sp>
      <p:pic>
        <p:nvPicPr>
          <p:cNvPr id="5" name="Bildplatzhalter 4" descr="Startgrafik_100_14.jpg"/>
          <p:cNvPicPr>
            <a:picLocks noGrp="1" noChangeAspect="1"/>
          </p:cNvPicPr>
          <p:nvPr>
            <p:ph type="pic" sz="quarter" idx="18"/>
          </p:nvPr>
        </p:nvPicPr>
        <p:blipFill>
          <a:blip r:embed="rId2"/>
          <a:srcRect l="14" r="14"/>
          <a:stretch>
            <a:fillRect/>
          </a:stretch>
        </p:blipFill>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10</a:t>
            </a:fld>
            <a:endParaRPr lang="de-DE" dirty="0"/>
          </a:p>
        </p:txBody>
      </p:sp>
      <p:sp>
        <p:nvSpPr>
          <p:cNvPr id="9" name="Inhaltsplatzhalter 11"/>
          <p:cNvSpPr>
            <a:spLocks noGrp="1"/>
          </p:cNvSpPr>
          <p:nvPr>
            <p:ph sz="quarter" idx="15"/>
          </p:nvPr>
        </p:nvSpPr>
        <p:spPr>
          <a:xfrm>
            <a:off x="647699" y="1571225"/>
            <a:ext cx="7920001" cy="3670236"/>
          </a:xfrm>
        </p:spPr>
        <p:txBody>
          <a:bodyPr>
            <a:spAutoFit/>
          </a:bodyPr>
          <a:lstStyle/>
          <a:p>
            <a:pPr marL="18000" indent="0">
              <a:buNone/>
            </a:pPr>
            <a:r>
              <a:rPr lang="de-DE" dirty="0"/>
              <a:t>Wertschätzung geben und Sichtbarkeit erhöhen</a:t>
            </a:r>
          </a:p>
          <a:p>
            <a:pPr lvl="1"/>
            <a:r>
              <a:rPr lang="de-DE" dirty="0"/>
              <a:t>Die Ausführungen zum Umgang mit Forschungsdaten sind </a:t>
            </a:r>
            <a:r>
              <a:rPr lang="de-DE" u="sng" dirty="0"/>
              <a:t>Teil der Begutachtung </a:t>
            </a:r>
            <a:r>
              <a:rPr lang="de-DE" dirty="0"/>
              <a:t>und Teil der Berichtspflicht nach Abschluss des Projekts.</a:t>
            </a:r>
          </a:p>
          <a:p>
            <a:pPr lvl="1"/>
            <a:r>
              <a:rPr lang="de-DE" u="sng" dirty="0"/>
              <a:t>Kosten</a:t>
            </a:r>
            <a:r>
              <a:rPr lang="de-DE" dirty="0"/>
              <a:t>, die für den projektspezifischen Umgang mit Forschungsdaten anfallen, </a:t>
            </a:r>
            <a:r>
              <a:rPr lang="de-DE" u="sng" dirty="0"/>
              <a:t>sollten im Rahmen des Projekts beantragt und bewilligt werden</a:t>
            </a:r>
            <a:r>
              <a:rPr lang="de-DE" dirty="0"/>
              <a:t>. </a:t>
            </a:r>
          </a:p>
          <a:p>
            <a:pPr lvl="1"/>
            <a:r>
              <a:rPr lang="de-DE" dirty="0"/>
              <a:t>Die Verfügbarmachung von Forschungsdaten, Entwicklung von Methoden und Standards oder der Aufbau von Dateninfrastrukturen sind </a:t>
            </a:r>
            <a:r>
              <a:rPr lang="de-DE" u="sng" dirty="0"/>
              <a:t>relevante Forschungsbeiträge </a:t>
            </a:r>
            <a:r>
              <a:rPr lang="de-DE" dirty="0"/>
              <a:t>und sollten in den wissenschaftlichen Profilen der Antragstellenden aufgeführt werden. (Einführung des Muster-CVs und Anpassung der Publikationslisten sind in Arbeit)</a:t>
            </a:r>
          </a:p>
          <a:p>
            <a:pPr marL="252000" lvl="1" indent="0">
              <a:buNone/>
            </a:pPr>
            <a:endParaRPr lang="de-DE" dirty="0"/>
          </a:p>
        </p:txBody>
      </p:sp>
      <p:sp>
        <p:nvSpPr>
          <p:cNvPr id="10" name="Titel 10"/>
          <p:cNvSpPr>
            <a:spLocks noGrp="1"/>
          </p:cNvSpPr>
          <p:nvPr>
            <p:ph type="title"/>
          </p:nvPr>
        </p:nvSpPr>
        <p:spPr>
          <a:xfrm>
            <a:off x="647700" y="417600"/>
            <a:ext cx="7920000" cy="270000"/>
          </a:xfrm>
        </p:spPr>
        <p:txBody>
          <a:bodyPr/>
          <a:lstStyle/>
          <a:p>
            <a:r>
              <a:rPr lang="de-DE" dirty="0"/>
              <a:t>3. Lösungsansätze</a:t>
            </a:r>
          </a:p>
        </p:txBody>
      </p:sp>
      <p:sp>
        <p:nvSpPr>
          <p:cNvPr id="8" name="Textplatzhalter 12">
            <a:extLst>
              <a:ext uri="{FF2B5EF4-FFF2-40B4-BE49-F238E27FC236}">
                <a16:creationId xmlns:a16="http://schemas.microsoft.com/office/drawing/2014/main" id="{4063FF47-0AE2-4DD2-AAB9-0D714B692D74}"/>
              </a:ext>
            </a:extLst>
          </p:cNvPr>
          <p:cNvSpPr txBox="1">
            <a:spLocks/>
          </p:cNvSpPr>
          <p:nvPr/>
        </p:nvSpPr>
        <p:spPr bwMode="auto">
          <a:xfrm>
            <a:off x="660839" y="711855"/>
            <a:ext cx="7920000" cy="270000"/>
          </a:xfrm>
          <a:prstGeom prst="rect">
            <a:avLst/>
          </a:prstGeom>
          <a:noFill/>
          <a:ln w="9525">
            <a:noFill/>
            <a:miter lim="800000"/>
            <a:headEnd/>
            <a:tailEnd/>
          </a:ln>
        </p:spPr>
        <p:txBody>
          <a:bodyPr vert="horz" wrap="none" lIns="0" tIns="0" rIns="0" bIns="0" numCol="1" anchor="t" anchorCtr="0" compatLnSpc="1">
            <a:prstTxWarp prst="textNoShape">
              <a:avLst/>
            </a:prstTxWarp>
          </a:bodyPr>
          <a:lstStyle>
            <a:lvl1pPr marL="0" indent="0" algn="l" defTabSz="457200" rtl="0" eaLnBrk="1" fontAlgn="base" hangingPunct="1">
              <a:lnSpc>
                <a:spcPct val="100000"/>
              </a:lnSpc>
              <a:spcBef>
                <a:spcPts val="1200"/>
              </a:spcBef>
              <a:spcAft>
                <a:spcPts val="0"/>
              </a:spcAft>
              <a:buClr>
                <a:srgbClr val="0069AF"/>
              </a:buClr>
              <a:buSzPct val="90000"/>
              <a:buFont typeface="Arial" pitchFamily="-65" charset="0"/>
              <a:buNone/>
              <a:defRPr sz="2000" kern="1200">
                <a:solidFill>
                  <a:schemeClr val="bg1"/>
                </a:solidFill>
                <a:latin typeface="Arial"/>
                <a:ea typeface="ＭＳ Ｐゴシック" pitchFamily="-65" charset="-128"/>
                <a:cs typeface="Arial"/>
              </a:defRPr>
            </a:lvl1pPr>
            <a:lvl2pPr marL="0" indent="0" algn="l" defTabSz="457200" rtl="0" eaLnBrk="1" fontAlgn="base" hangingPunct="1">
              <a:lnSpc>
                <a:spcPct val="100000"/>
              </a:lnSpc>
              <a:spcBef>
                <a:spcPts val="800"/>
              </a:spcBef>
              <a:spcAft>
                <a:spcPts val="0"/>
              </a:spcAft>
              <a:buClr>
                <a:srgbClr val="3F85C1"/>
              </a:buClr>
              <a:buSzPct val="100000"/>
              <a:buFont typeface="Arial" pitchFamily="-65" charset="0"/>
              <a:buNone/>
              <a:defRPr sz="2000" kern="1200">
                <a:solidFill>
                  <a:schemeClr val="bg1"/>
                </a:solidFill>
                <a:latin typeface="Arial"/>
                <a:ea typeface="ＭＳ Ｐゴシック" pitchFamily="-65" charset="-128"/>
                <a:cs typeface="Arial"/>
              </a:defRPr>
            </a:lvl2pPr>
            <a:lvl3pPr marL="0" indent="0" algn="l" defTabSz="457200" rtl="0" eaLnBrk="1" fontAlgn="base" hangingPunct="1">
              <a:lnSpc>
                <a:spcPct val="100000"/>
              </a:lnSpc>
              <a:spcBef>
                <a:spcPts val="400"/>
              </a:spcBef>
              <a:spcAft>
                <a:spcPts val="0"/>
              </a:spcAft>
              <a:buClr>
                <a:srgbClr val="6DA5D5"/>
              </a:buClr>
              <a:buSzPct val="100000"/>
              <a:buFont typeface="Arial" pitchFamily="-65" charset="0"/>
              <a:buNone/>
              <a:defRPr sz="2000" kern="1200">
                <a:solidFill>
                  <a:schemeClr val="bg1"/>
                </a:solidFill>
                <a:latin typeface="Arial"/>
                <a:ea typeface="ＭＳ Ｐゴシック" pitchFamily="-65" charset="-128"/>
                <a:cs typeface="Arial"/>
              </a:defRPr>
            </a:lvl3pPr>
            <a:lvl4pPr marL="0" indent="0" algn="l" defTabSz="457200" rtl="0" eaLnBrk="1" fontAlgn="base" hangingPunct="1">
              <a:lnSpc>
                <a:spcPct val="100000"/>
              </a:lnSpc>
              <a:spcBef>
                <a:spcPts val="20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4pPr>
            <a:lvl5pPr marL="0" indent="0" algn="l" defTabSz="457200" rtl="0" eaLnBrk="1" fontAlgn="base" hangingPunct="1">
              <a:lnSpc>
                <a:spcPct val="100000"/>
              </a:lnSpc>
              <a:spcBef>
                <a:spcPts val="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de-DE"/>
              <a:t>Rahmen für fachspezifische Ausgestaltung</a:t>
            </a:r>
            <a:endParaRPr lang="de-DE" dirty="0"/>
          </a:p>
        </p:txBody>
      </p:sp>
    </p:spTree>
    <p:extLst>
      <p:ext uri="{BB962C8B-B14F-4D97-AF65-F5344CB8AC3E}">
        <p14:creationId xmlns:p14="http://schemas.microsoft.com/office/powerpoint/2010/main" val="262065794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4. Änderung des Leitfadens für die Antragstellung</a:t>
            </a:r>
          </a:p>
        </p:txBody>
      </p:sp>
      <p:sp>
        <p:nvSpPr>
          <p:cNvPr id="12" name="Inhaltsplatzhalter 11"/>
          <p:cNvSpPr>
            <a:spLocks noGrp="1"/>
          </p:cNvSpPr>
          <p:nvPr>
            <p:ph sz="quarter" idx="15"/>
          </p:nvPr>
        </p:nvSpPr>
        <p:spPr>
          <a:xfrm>
            <a:off x="647700" y="1484784"/>
            <a:ext cx="7920000" cy="2329677"/>
          </a:xfrm>
        </p:spPr>
        <p:txBody>
          <a:bodyPr>
            <a:spAutoFit/>
          </a:bodyPr>
          <a:lstStyle/>
          <a:p>
            <a:r>
              <a:rPr lang="de-DE" dirty="0"/>
              <a:t>zentrale Änderung</a:t>
            </a:r>
          </a:p>
          <a:p>
            <a:pPr lvl="1"/>
            <a:r>
              <a:rPr lang="de-DE" dirty="0"/>
              <a:t>Entfernung aus dem Abschnitt „5. Begleitinformationen zum Forschungskontext“ </a:t>
            </a:r>
          </a:p>
          <a:p>
            <a:pPr lvl="2"/>
            <a:r>
              <a:rPr lang="de-DE" dirty="0"/>
              <a:t>Entfall „5.2 Umgang mit den im Projekt erzielten Forschungsdaten“</a:t>
            </a:r>
          </a:p>
          <a:p>
            <a:pPr lvl="1"/>
            <a:r>
              <a:rPr lang="de-DE" dirty="0"/>
              <a:t>Integration in den Abschnitt „2. Ziele und Arbeitsprogramm“ in der Projektbeschreibung</a:t>
            </a:r>
          </a:p>
          <a:p>
            <a:pPr lvl="2"/>
            <a:r>
              <a:rPr lang="de-DE" dirty="0"/>
              <a:t>Ergänzung um „2.4 Umgang mit Forschungsdaten“</a:t>
            </a:r>
          </a:p>
          <a:p>
            <a:pPr lvl="2"/>
            <a:r>
              <a:rPr lang="de-DE" dirty="0"/>
              <a:t>Anpassung der zulässigen Seitenlänge des Antrags (17 plus 8 Seiten)</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11</a:t>
            </a:fld>
            <a:endParaRPr lang="de-DE" dirty="0"/>
          </a:p>
        </p:txBody>
      </p:sp>
      <p:sp>
        <p:nvSpPr>
          <p:cNvPr id="13" name="Textplatzhalter 12"/>
          <p:cNvSpPr>
            <a:spLocks noGrp="1"/>
          </p:cNvSpPr>
          <p:nvPr>
            <p:ph type="body" sz="quarter" idx="22"/>
          </p:nvPr>
        </p:nvSpPr>
        <p:spPr/>
        <p:txBody>
          <a:bodyPr/>
          <a:lstStyle/>
          <a:p>
            <a:r>
              <a:rPr lang="de-DE" dirty="0"/>
              <a:t>SBH (Vordruck 54.01) </a:t>
            </a:r>
          </a:p>
        </p:txBody>
      </p:sp>
      <p:sp>
        <p:nvSpPr>
          <p:cNvPr id="10" name="Inhaltsplatzhalter 11">
            <a:extLst>
              <a:ext uri="{FF2B5EF4-FFF2-40B4-BE49-F238E27FC236}">
                <a16:creationId xmlns:a16="http://schemas.microsoft.com/office/drawing/2014/main" id="{3C489506-0ECC-4ECE-9A8A-A7BCBB777DEC}"/>
              </a:ext>
            </a:extLst>
          </p:cNvPr>
          <p:cNvSpPr txBox="1">
            <a:spLocks/>
          </p:cNvSpPr>
          <p:nvPr/>
        </p:nvSpPr>
        <p:spPr bwMode="auto">
          <a:xfrm>
            <a:off x="703454" y="4254173"/>
            <a:ext cx="7920000" cy="14529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52000" indent="-234000" algn="l" defTabSz="457200" rtl="0" eaLnBrk="1" fontAlgn="base" hangingPunct="1">
              <a:lnSpc>
                <a:spcPct val="120000"/>
              </a:lnSpc>
              <a:spcBef>
                <a:spcPts val="1200"/>
              </a:spcBef>
              <a:spcAft>
                <a:spcPts val="0"/>
              </a:spcAft>
              <a:buClr>
                <a:srgbClr val="0069AF"/>
              </a:buClr>
              <a:buSzPct val="90000"/>
              <a:buFont typeface="Arial" pitchFamily="-65" charset="0"/>
              <a:buChar char="►"/>
              <a:defRPr sz="1800" kern="1200">
                <a:solidFill>
                  <a:schemeClr val="tx1"/>
                </a:solidFill>
                <a:latin typeface="Arial"/>
                <a:ea typeface="ＭＳ Ｐゴシック" pitchFamily="-65" charset="-128"/>
                <a:cs typeface="Arial"/>
              </a:defRPr>
            </a:lvl1pPr>
            <a:lvl2pPr marL="432000" indent="-180000" algn="l" defTabSz="457200" rtl="0" eaLnBrk="1" fontAlgn="base" hangingPunct="1">
              <a:lnSpc>
                <a:spcPct val="120000"/>
              </a:lnSpc>
              <a:spcBef>
                <a:spcPts val="800"/>
              </a:spcBef>
              <a:spcAft>
                <a:spcPts val="0"/>
              </a:spcAft>
              <a:buClr>
                <a:srgbClr val="3F85C1"/>
              </a:buClr>
              <a:buSzPct val="100000"/>
              <a:buFont typeface="Arial" pitchFamily="-65" charset="0"/>
              <a:buChar char="●"/>
              <a:defRPr sz="1600" kern="1200">
                <a:solidFill>
                  <a:schemeClr val="tx1"/>
                </a:solidFill>
                <a:latin typeface="Arial"/>
                <a:ea typeface="ＭＳ Ｐゴシック" pitchFamily="-65" charset="-128"/>
                <a:cs typeface="Arial"/>
              </a:defRPr>
            </a:lvl2pPr>
            <a:lvl3pPr marL="612000" indent="-180000" algn="l" defTabSz="457200" rtl="0" eaLnBrk="1" fontAlgn="base" hangingPunct="1">
              <a:lnSpc>
                <a:spcPct val="120000"/>
              </a:lnSpc>
              <a:spcBef>
                <a:spcPts val="400"/>
              </a:spcBef>
              <a:spcAft>
                <a:spcPts val="0"/>
              </a:spcAft>
              <a:buClr>
                <a:srgbClr val="6DA5D5"/>
              </a:buClr>
              <a:buSzPct val="100000"/>
              <a:buFont typeface="Arial" pitchFamily="-65" charset="0"/>
              <a:buChar char="●"/>
              <a:defRPr sz="1400" kern="1200">
                <a:solidFill>
                  <a:schemeClr val="tx1"/>
                </a:solidFill>
                <a:latin typeface="Arial"/>
                <a:ea typeface="ＭＳ Ｐゴシック" pitchFamily="-65" charset="-128"/>
                <a:cs typeface="Arial"/>
              </a:defRPr>
            </a:lvl3pPr>
            <a:lvl4pPr marL="774000" indent="-162000" algn="l" defTabSz="457200" rtl="0" eaLnBrk="1" fontAlgn="base" hangingPunct="1">
              <a:lnSpc>
                <a:spcPct val="120000"/>
              </a:lnSpc>
              <a:spcBef>
                <a:spcPts val="200"/>
              </a:spcBef>
              <a:spcAft>
                <a:spcPts val="0"/>
              </a:spcAft>
              <a:buClr>
                <a:srgbClr val="96C7E8"/>
              </a:buClr>
              <a:buSzPct val="100000"/>
              <a:buFont typeface="Arial" pitchFamily="-65" charset="0"/>
              <a:buChar char="●"/>
              <a:defRPr sz="1200" kern="1200">
                <a:solidFill>
                  <a:schemeClr val="tx1"/>
                </a:solidFill>
                <a:latin typeface="Arial"/>
                <a:ea typeface="ＭＳ Ｐゴシック" pitchFamily="-65" charset="-128"/>
                <a:cs typeface="Arial"/>
              </a:defRPr>
            </a:lvl4pPr>
            <a:lvl5pPr marL="900000" indent="-144000" algn="l" defTabSz="457200" rtl="0" eaLnBrk="1" fontAlgn="base" hangingPunct="1">
              <a:lnSpc>
                <a:spcPct val="120000"/>
              </a:lnSpc>
              <a:spcBef>
                <a:spcPts val="0"/>
              </a:spcBef>
              <a:spcAft>
                <a:spcPts val="0"/>
              </a:spcAft>
              <a:buClr>
                <a:srgbClr val="96C7E8"/>
              </a:buClr>
              <a:buSzPct val="100000"/>
              <a:buFont typeface="Arial" pitchFamily="-65" charset="0"/>
              <a:buChar char="●"/>
              <a:defRPr sz="1000" kern="1200">
                <a:solidFill>
                  <a:schemeClr val="tx1"/>
                </a:solidFill>
                <a:latin typeface="Arial"/>
                <a:ea typeface="ＭＳ Ｐゴシック"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de-DE" dirty="0"/>
              <a:t>Änderungen werden in allen Förderverfahren mit Arbeitsprogramm umgesetzt (Walter-Benjamin-Programm; Emmy-Noether-Programm und alle koordinierten Programme)</a:t>
            </a:r>
          </a:p>
          <a:p>
            <a:r>
              <a:rPr lang="de-DE" dirty="0">
                <a:highlight>
                  <a:srgbClr val="FFFF00"/>
                </a:highlight>
              </a:rPr>
              <a:t>Übergangsfrist endet am 31.05.2022!</a:t>
            </a:r>
          </a:p>
        </p:txBody>
      </p:sp>
    </p:spTree>
    <p:extLst>
      <p:ext uri="{BB962C8B-B14F-4D97-AF65-F5344CB8AC3E}">
        <p14:creationId xmlns:p14="http://schemas.microsoft.com/office/powerpoint/2010/main" val="174175624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nhaltsplatzhalter 11"/>
          <p:cNvSpPr>
            <a:spLocks noGrp="1"/>
          </p:cNvSpPr>
          <p:nvPr>
            <p:ph sz="quarter" idx="15"/>
          </p:nvPr>
        </p:nvSpPr>
        <p:spPr>
          <a:xfrm>
            <a:off x="502844" y="1484784"/>
            <a:ext cx="8317628" cy="4933466"/>
          </a:xfrm>
        </p:spPr>
        <p:txBody>
          <a:bodyPr wrap="square">
            <a:spAutoFit/>
          </a:bodyPr>
          <a:lstStyle/>
          <a:p>
            <a:r>
              <a:rPr lang="de-DE" sz="1400" dirty="0"/>
              <a:t>Konkrete Formulierungen</a:t>
            </a:r>
          </a:p>
          <a:p>
            <a:pPr lvl="1"/>
            <a:r>
              <a:rPr lang="de-DE" sz="1400" dirty="0"/>
              <a:t>„Werden in Ihrem Vorhaben </a:t>
            </a:r>
            <a:r>
              <a:rPr lang="de-DE" sz="1400" u="sng" dirty="0"/>
              <a:t>Daten verwendet, neu erhoben und/oder verarbeitet</a:t>
            </a:r>
            <a:r>
              <a:rPr lang="de-DE" sz="1400" dirty="0"/>
              <a:t>, führen Sie die wesentlichen Informationen zum Umgang mit diesen Daten (sowie ggf. mit zugrundeliegenden Objekten) in diesem Abschnitt auf.“ – falls nicht, kurz begründen</a:t>
            </a:r>
          </a:p>
          <a:p>
            <a:pPr lvl="1"/>
            <a:r>
              <a:rPr lang="de-DE" sz="1400" dirty="0"/>
              <a:t>„Bitte </a:t>
            </a:r>
            <a:r>
              <a:rPr lang="de-DE" sz="1400" u="sng" dirty="0"/>
              <a:t>orientieren Sie sich </a:t>
            </a:r>
            <a:r>
              <a:rPr lang="de-DE" sz="1400" dirty="0"/>
              <a:t>bei Ihren Ausführungen inhaltlich an den Punkten des entsprechenden </a:t>
            </a:r>
            <a:r>
              <a:rPr lang="de-DE" sz="1400" u="sng" dirty="0"/>
              <a:t>Fragenkatalogs</a:t>
            </a:r>
            <a:r>
              <a:rPr lang="de-DE" sz="1400" dirty="0"/>
              <a:t> (Checkliste).“</a:t>
            </a:r>
          </a:p>
          <a:p>
            <a:pPr lvl="1"/>
            <a:r>
              <a:rPr lang="de-DE" sz="1400" dirty="0"/>
              <a:t>„Stellen Sie bitte auch dar, in welcher Form die am Projekt beteiligten </a:t>
            </a:r>
            <a:r>
              <a:rPr lang="de-DE" sz="1400" u="sng" dirty="0"/>
              <a:t>Institutionen</a:t>
            </a:r>
            <a:r>
              <a:rPr lang="de-DE" sz="1400" dirty="0"/>
              <a:t> das Daten- und Informationsmanagement in Ihrem Vorhaben </a:t>
            </a:r>
            <a:r>
              <a:rPr lang="de-DE" sz="1400" u="sng" dirty="0"/>
              <a:t>unterstützen</a:t>
            </a:r>
            <a:r>
              <a:rPr lang="de-DE" sz="1400" dirty="0"/>
              <a:t>.“</a:t>
            </a:r>
          </a:p>
          <a:p>
            <a:pPr lvl="1"/>
            <a:r>
              <a:rPr lang="de-DE" sz="1400" dirty="0"/>
              <a:t>„Sofern Sie bereits bei der Erläuterung der Vorarbeiten, des Arbeitsprogramms oder an anderer Stelle genauer auf den Umgang mit Forschungsdaten eingegangen sind, können Sie auf diese Ausführungen </a:t>
            </a:r>
            <a:r>
              <a:rPr lang="de-DE" sz="1400" u="sng" dirty="0"/>
              <a:t>verweisen</a:t>
            </a:r>
            <a:r>
              <a:rPr lang="de-DE" sz="1400" dirty="0"/>
              <a:t> und sich an dieser Stelle auf ergänzende Angaben beschränken.“</a:t>
            </a:r>
          </a:p>
          <a:p>
            <a:pPr lvl="1"/>
            <a:r>
              <a:rPr lang="de-DE" sz="1400" dirty="0"/>
              <a:t>„Bitte beachten Sie, dass Sie Mittel für die im Rahmen der Aufwände mit Forschungsdaten anfallenden </a:t>
            </a:r>
            <a:r>
              <a:rPr lang="de-DE" sz="1400" u="sng" dirty="0"/>
              <a:t>projektspezifischen Kosten beantragen </a:t>
            </a:r>
            <a:r>
              <a:rPr lang="de-DE" sz="1400" dirty="0"/>
              <a:t>können.“</a:t>
            </a:r>
          </a:p>
          <a:p>
            <a:pPr marL="252000" lvl="1" indent="0">
              <a:spcBef>
                <a:spcPts val="0"/>
              </a:spcBef>
              <a:buNone/>
            </a:pPr>
            <a:endParaRPr lang="de-DE" sz="1400" dirty="0"/>
          </a:p>
          <a:p>
            <a:r>
              <a:rPr lang="de-DE" sz="1400" dirty="0"/>
              <a:t>Informationen zum Thema: </a:t>
            </a:r>
            <a:r>
              <a:rPr lang="de-DE" sz="1400" dirty="0">
                <a:hlinkClick r:id="rId2"/>
              </a:rPr>
              <a:t>www.dfg.de/antragstellung/forschungsdaten/</a:t>
            </a:r>
            <a:r>
              <a:rPr lang="de-DE" sz="1400" dirty="0"/>
              <a:t> </a:t>
            </a:r>
          </a:p>
          <a:p>
            <a:endParaRPr lang="de-DE" sz="1400" dirty="0"/>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12</a:t>
            </a:fld>
            <a:endParaRPr lang="de-DE" dirty="0"/>
          </a:p>
        </p:txBody>
      </p:sp>
      <p:sp>
        <p:nvSpPr>
          <p:cNvPr id="10" name="Titel 10">
            <a:extLst>
              <a:ext uri="{FF2B5EF4-FFF2-40B4-BE49-F238E27FC236}">
                <a16:creationId xmlns:a16="http://schemas.microsoft.com/office/drawing/2014/main" id="{F2B273AC-3792-441D-BE35-4C2180DDE08D}"/>
              </a:ext>
            </a:extLst>
          </p:cNvPr>
          <p:cNvSpPr>
            <a:spLocks noGrp="1"/>
          </p:cNvSpPr>
          <p:nvPr>
            <p:ph type="title"/>
          </p:nvPr>
        </p:nvSpPr>
        <p:spPr>
          <a:xfrm>
            <a:off x="647700" y="417600"/>
            <a:ext cx="7920000" cy="270000"/>
          </a:xfrm>
        </p:spPr>
        <p:txBody>
          <a:bodyPr/>
          <a:lstStyle/>
          <a:p>
            <a:r>
              <a:rPr lang="de-DE" dirty="0"/>
              <a:t>4. Änderung des Leitfadens für die Antragstellung</a:t>
            </a:r>
          </a:p>
        </p:txBody>
      </p:sp>
      <p:sp>
        <p:nvSpPr>
          <p:cNvPr id="14" name="Textplatzhalter 12">
            <a:extLst>
              <a:ext uri="{FF2B5EF4-FFF2-40B4-BE49-F238E27FC236}">
                <a16:creationId xmlns:a16="http://schemas.microsoft.com/office/drawing/2014/main" id="{DAF8170D-545A-46F9-B969-37CFC1850EFD}"/>
              </a:ext>
            </a:extLst>
          </p:cNvPr>
          <p:cNvSpPr>
            <a:spLocks noGrp="1"/>
          </p:cNvSpPr>
          <p:nvPr>
            <p:ph type="body" sz="quarter" idx="22"/>
          </p:nvPr>
        </p:nvSpPr>
        <p:spPr>
          <a:xfrm>
            <a:off x="647700" y="730108"/>
            <a:ext cx="7920000" cy="270000"/>
          </a:xfrm>
        </p:spPr>
        <p:txBody>
          <a:bodyPr/>
          <a:lstStyle/>
          <a:p>
            <a:r>
              <a:rPr lang="de-DE" dirty="0"/>
              <a:t>SBH (Vordruck 54.01) </a:t>
            </a:r>
          </a:p>
        </p:txBody>
      </p:sp>
    </p:spTree>
    <p:extLst>
      <p:ext uri="{BB962C8B-B14F-4D97-AF65-F5344CB8AC3E}">
        <p14:creationId xmlns:p14="http://schemas.microsoft.com/office/powerpoint/2010/main" val="259226107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nhaltsplatzhalter 11"/>
          <p:cNvSpPr>
            <a:spLocks noGrp="1"/>
          </p:cNvSpPr>
          <p:nvPr>
            <p:ph sz="quarter" idx="15"/>
          </p:nvPr>
        </p:nvSpPr>
        <p:spPr>
          <a:xfrm>
            <a:off x="611560" y="1565903"/>
            <a:ext cx="7920000" cy="4527393"/>
          </a:xfrm>
        </p:spPr>
        <p:txBody>
          <a:bodyPr>
            <a:spAutoFit/>
          </a:bodyPr>
          <a:lstStyle/>
          <a:p>
            <a:r>
              <a:rPr lang="de-DE" dirty="0"/>
              <a:t>Fragenkatalog („Checkliste“)</a:t>
            </a:r>
          </a:p>
          <a:p>
            <a:pPr lvl="1"/>
            <a:r>
              <a:rPr lang="de-DE" dirty="0"/>
              <a:t>abgeleitet von Vorgaben, die in Science Europe erarbeitet wurden</a:t>
            </a:r>
          </a:p>
          <a:p>
            <a:pPr lvl="1"/>
            <a:r>
              <a:rPr lang="de-DE" dirty="0"/>
              <a:t>Orientierungshilfe für Antragstellende, erforderliche Punkte im Antrag systematisch darzustellen</a:t>
            </a:r>
          </a:p>
          <a:p>
            <a:pPr lvl="1"/>
            <a:r>
              <a:rPr lang="de-DE" dirty="0"/>
              <a:t>Orientierung für die Antragsprüfung, aber auch die Erarbeitung fachspezifischer Mindestanforderungen in den Fachkollegien</a:t>
            </a:r>
          </a:p>
          <a:p>
            <a:r>
              <a:rPr lang="de-DE" dirty="0"/>
              <a:t>Elemente</a:t>
            </a:r>
          </a:p>
          <a:p>
            <a:pPr marL="540900" lvl="1" indent="-396000">
              <a:lnSpc>
                <a:spcPts val="2500"/>
              </a:lnSpc>
              <a:spcBef>
                <a:spcPts val="0"/>
              </a:spcBef>
              <a:buFont typeface="+mj-lt"/>
              <a:buAutoNum type="arabicPeriod"/>
            </a:pPr>
            <a:r>
              <a:rPr lang="de-DE" dirty="0"/>
              <a:t>Datentypen</a:t>
            </a:r>
          </a:p>
          <a:p>
            <a:pPr marL="540900" lvl="1" indent="-396000">
              <a:lnSpc>
                <a:spcPts val="2500"/>
              </a:lnSpc>
              <a:spcBef>
                <a:spcPts val="0"/>
              </a:spcBef>
              <a:buFont typeface="+mj-lt"/>
              <a:buAutoNum type="arabicPeriod"/>
            </a:pPr>
            <a:r>
              <a:rPr lang="de-DE" dirty="0"/>
              <a:t>Dokumentation der Daten und Datenqualität</a:t>
            </a:r>
          </a:p>
          <a:p>
            <a:pPr marL="540900" lvl="1" indent="-396000">
              <a:lnSpc>
                <a:spcPts val="2500"/>
              </a:lnSpc>
              <a:spcBef>
                <a:spcPts val="0"/>
              </a:spcBef>
              <a:buFont typeface="+mj-lt"/>
              <a:buAutoNum type="arabicPeriod"/>
            </a:pPr>
            <a:r>
              <a:rPr lang="de-DE" dirty="0"/>
              <a:t>Speicherung und Sicherung während des Projektverlaufs</a:t>
            </a:r>
          </a:p>
          <a:p>
            <a:pPr marL="540900" lvl="1" indent="-396000">
              <a:lnSpc>
                <a:spcPts val="2500"/>
              </a:lnSpc>
              <a:spcBef>
                <a:spcPts val="0"/>
              </a:spcBef>
              <a:buFont typeface="+mj-lt"/>
              <a:buAutoNum type="arabicPeriod"/>
            </a:pPr>
            <a:r>
              <a:rPr lang="de-DE" dirty="0"/>
              <a:t>Rechtliche Verpflichtungen und Rahmenbedingungen</a:t>
            </a:r>
          </a:p>
          <a:p>
            <a:pPr marL="540900" lvl="1" indent="-396000">
              <a:lnSpc>
                <a:spcPts val="2500"/>
              </a:lnSpc>
              <a:spcBef>
                <a:spcPts val="0"/>
              </a:spcBef>
              <a:buFont typeface="+mj-lt"/>
              <a:buAutoNum type="arabicPeriod"/>
            </a:pPr>
            <a:r>
              <a:rPr lang="de-DE" dirty="0"/>
              <a:t>Datenaustausch und dauerhafte Zugänglichkeit der Daten</a:t>
            </a:r>
          </a:p>
          <a:p>
            <a:pPr marL="540900" lvl="1" indent="-396000">
              <a:lnSpc>
                <a:spcPts val="2500"/>
              </a:lnSpc>
              <a:spcBef>
                <a:spcPts val="0"/>
              </a:spcBef>
              <a:buFont typeface="+mj-lt"/>
              <a:buAutoNum type="arabicPeriod"/>
            </a:pPr>
            <a:r>
              <a:rPr lang="de-DE" dirty="0"/>
              <a:t>Verantwortlichkeiten und Ressourcen</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13</a:t>
            </a:fld>
            <a:endParaRPr lang="de-DE" dirty="0"/>
          </a:p>
        </p:txBody>
      </p:sp>
      <p:sp>
        <p:nvSpPr>
          <p:cNvPr id="10" name="Titel 10">
            <a:extLst>
              <a:ext uri="{FF2B5EF4-FFF2-40B4-BE49-F238E27FC236}">
                <a16:creationId xmlns:a16="http://schemas.microsoft.com/office/drawing/2014/main" id="{5B6D0987-2F43-4518-8381-ED1F716C125B}"/>
              </a:ext>
            </a:extLst>
          </p:cNvPr>
          <p:cNvSpPr>
            <a:spLocks noGrp="1"/>
          </p:cNvSpPr>
          <p:nvPr>
            <p:ph type="title"/>
          </p:nvPr>
        </p:nvSpPr>
        <p:spPr>
          <a:xfrm>
            <a:off x="647700" y="417600"/>
            <a:ext cx="7920000" cy="270000"/>
          </a:xfrm>
        </p:spPr>
        <p:txBody>
          <a:bodyPr/>
          <a:lstStyle/>
          <a:p>
            <a:r>
              <a:rPr lang="de-DE" dirty="0"/>
              <a:t>4. Änderung des Leitfadens für die Antragstellung</a:t>
            </a:r>
          </a:p>
        </p:txBody>
      </p:sp>
      <p:sp>
        <p:nvSpPr>
          <p:cNvPr id="14" name="Textplatzhalter 12">
            <a:extLst>
              <a:ext uri="{FF2B5EF4-FFF2-40B4-BE49-F238E27FC236}">
                <a16:creationId xmlns:a16="http://schemas.microsoft.com/office/drawing/2014/main" id="{3A56534E-FBC4-46E1-8BE4-E1BA52EB3DB0}"/>
              </a:ext>
            </a:extLst>
          </p:cNvPr>
          <p:cNvSpPr>
            <a:spLocks noGrp="1"/>
          </p:cNvSpPr>
          <p:nvPr>
            <p:ph type="body" sz="quarter" idx="22"/>
          </p:nvPr>
        </p:nvSpPr>
        <p:spPr>
          <a:xfrm>
            <a:off x="647700" y="730108"/>
            <a:ext cx="7920000" cy="270000"/>
          </a:xfrm>
        </p:spPr>
        <p:txBody>
          <a:bodyPr/>
          <a:lstStyle/>
          <a:p>
            <a:r>
              <a:rPr lang="de-DE" dirty="0"/>
              <a:t>SBH (Vordruck 54.01) </a:t>
            </a:r>
          </a:p>
        </p:txBody>
      </p:sp>
    </p:spTree>
    <p:extLst>
      <p:ext uri="{BB962C8B-B14F-4D97-AF65-F5344CB8AC3E}">
        <p14:creationId xmlns:p14="http://schemas.microsoft.com/office/powerpoint/2010/main" val="164423101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14</a:t>
            </a:fld>
            <a:endParaRPr lang="de-DE" dirty="0"/>
          </a:p>
        </p:txBody>
      </p:sp>
      <p:sp>
        <p:nvSpPr>
          <p:cNvPr id="9" name="Titel 1"/>
          <p:cNvSpPr>
            <a:spLocks noGrp="1"/>
          </p:cNvSpPr>
          <p:nvPr>
            <p:ph type="title"/>
          </p:nvPr>
        </p:nvSpPr>
        <p:spPr>
          <a:xfrm>
            <a:off x="467544" y="417600"/>
            <a:ext cx="7920000" cy="270000"/>
          </a:xfrm>
        </p:spPr>
        <p:txBody>
          <a:bodyPr/>
          <a:lstStyle/>
          <a:p>
            <a:r>
              <a:rPr lang="de-DE" dirty="0"/>
              <a:t>5. Umsetzung in Verbundprojekten</a:t>
            </a:r>
          </a:p>
        </p:txBody>
      </p:sp>
      <p:sp>
        <p:nvSpPr>
          <p:cNvPr id="10" name="Textplatzhalter 7"/>
          <p:cNvSpPr>
            <a:spLocks noGrp="1"/>
          </p:cNvSpPr>
          <p:nvPr>
            <p:ph type="body" sz="quarter" idx="22"/>
          </p:nvPr>
        </p:nvSpPr>
        <p:spPr>
          <a:xfrm>
            <a:off x="467544" y="730108"/>
            <a:ext cx="7920000" cy="270000"/>
          </a:xfrm>
        </p:spPr>
        <p:txBody>
          <a:bodyPr/>
          <a:lstStyle/>
          <a:p>
            <a:r>
              <a:rPr lang="de-DE" dirty="0"/>
              <a:t>Datenmanagement plus</a:t>
            </a:r>
          </a:p>
        </p:txBody>
      </p:sp>
      <p:sp>
        <p:nvSpPr>
          <p:cNvPr id="11" name="Textfeld 10"/>
          <p:cNvSpPr txBox="1"/>
          <p:nvPr/>
        </p:nvSpPr>
        <p:spPr>
          <a:xfrm>
            <a:off x="342384" y="1717258"/>
            <a:ext cx="8045159" cy="1077218"/>
          </a:xfrm>
          <a:prstGeom prst="rect">
            <a:avLst/>
          </a:prstGeom>
          <a:noFill/>
        </p:spPr>
        <p:txBody>
          <a:bodyPr wrap="square" rtlCol="0">
            <a:spAutoFit/>
          </a:bodyPr>
          <a:lstStyle/>
          <a:p>
            <a:r>
              <a:rPr lang="de-DE" sz="1600" dirty="0"/>
              <a:t>Sonderforschungsbereich:</a:t>
            </a:r>
          </a:p>
          <a:p>
            <a:pPr marL="285750" indent="-285750">
              <a:buFontTx/>
              <a:buChar char="-"/>
            </a:pPr>
            <a:r>
              <a:rPr lang="de-DE" sz="1600" dirty="0"/>
              <a:t>Grundlegende Aspekte des Datenmanagements</a:t>
            </a:r>
          </a:p>
          <a:p>
            <a:pPr marL="285750" indent="-285750">
              <a:buFontTx/>
              <a:buChar char="-"/>
            </a:pPr>
            <a:r>
              <a:rPr lang="de-DE" sz="1600" dirty="0"/>
              <a:t>INF-Teilprojekt (Auf- oder Ausbau einer Forschungsdateninfrastruktur)</a:t>
            </a:r>
          </a:p>
          <a:p>
            <a:pPr marL="285750" indent="-285750">
              <a:buFontTx/>
              <a:buChar char="-"/>
            </a:pPr>
            <a:r>
              <a:rPr lang="de-DE" sz="1600" dirty="0"/>
              <a:t>Ausbildungskomponenten in integrierten GRKs</a:t>
            </a:r>
          </a:p>
        </p:txBody>
      </p:sp>
      <p:sp>
        <p:nvSpPr>
          <p:cNvPr id="12" name="Textfeld 11"/>
          <p:cNvSpPr txBox="1"/>
          <p:nvPr/>
        </p:nvSpPr>
        <p:spPr>
          <a:xfrm>
            <a:off x="342384" y="3285766"/>
            <a:ext cx="5234125" cy="830997"/>
          </a:xfrm>
          <a:prstGeom prst="rect">
            <a:avLst/>
          </a:prstGeom>
          <a:noFill/>
        </p:spPr>
        <p:txBody>
          <a:bodyPr wrap="none" rtlCol="0">
            <a:spAutoFit/>
          </a:bodyPr>
          <a:lstStyle/>
          <a:p>
            <a:r>
              <a:rPr lang="de-DE" sz="1600" dirty="0"/>
              <a:t>Graduiertenkolleg:</a:t>
            </a:r>
          </a:p>
          <a:p>
            <a:pPr marL="285750" indent="-285750">
              <a:buFontTx/>
              <a:buChar char="-"/>
            </a:pPr>
            <a:r>
              <a:rPr lang="de-DE" sz="1600" dirty="0"/>
              <a:t>Grundlegende Aspekte des Datenmanagements</a:t>
            </a:r>
          </a:p>
          <a:p>
            <a:pPr marL="285750" indent="-285750">
              <a:buFontTx/>
              <a:buChar char="-"/>
            </a:pPr>
            <a:r>
              <a:rPr lang="de-DE" sz="1600" dirty="0"/>
              <a:t>Ausbildungskomponenten im Qualifizierungskonzept</a:t>
            </a:r>
          </a:p>
        </p:txBody>
      </p:sp>
      <p:sp>
        <p:nvSpPr>
          <p:cNvPr id="13" name="Textfeld 12"/>
          <p:cNvSpPr txBox="1"/>
          <p:nvPr/>
        </p:nvSpPr>
        <p:spPr>
          <a:xfrm>
            <a:off x="465890" y="4576209"/>
            <a:ext cx="4850880" cy="830997"/>
          </a:xfrm>
          <a:prstGeom prst="rect">
            <a:avLst/>
          </a:prstGeom>
          <a:noFill/>
        </p:spPr>
        <p:txBody>
          <a:bodyPr wrap="none" rtlCol="0">
            <a:spAutoFit/>
          </a:bodyPr>
          <a:lstStyle/>
          <a:p>
            <a:r>
              <a:rPr lang="de-DE" sz="1600" dirty="0"/>
              <a:t>Forschergruppen:</a:t>
            </a:r>
          </a:p>
          <a:p>
            <a:pPr marL="285750" indent="-285750">
              <a:buFontTx/>
              <a:buChar char="-"/>
            </a:pPr>
            <a:r>
              <a:rPr lang="de-DE" sz="1600" dirty="0"/>
              <a:t>Grundlegende Aspekte des Datenmanagements</a:t>
            </a:r>
          </a:p>
          <a:p>
            <a:pPr marL="285750" indent="-285750">
              <a:buFontTx/>
              <a:buChar char="-"/>
            </a:pPr>
            <a:r>
              <a:rPr lang="de-DE" sz="1600" dirty="0"/>
              <a:t>z.T. Ausbildungskomponenten</a:t>
            </a:r>
          </a:p>
        </p:txBody>
      </p:sp>
    </p:spTree>
    <p:extLst>
      <p:ext uri="{BB962C8B-B14F-4D97-AF65-F5344CB8AC3E}">
        <p14:creationId xmlns:p14="http://schemas.microsoft.com/office/powerpoint/2010/main" val="284886758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15</a:t>
            </a:fld>
            <a:endParaRPr lang="de-DE" dirty="0"/>
          </a:p>
        </p:txBody>
      </p:sp>
      <p:sp>
        <p:nvSpPr>
          <p:cNvPr id="13" name="Textplatzhalter 12"/>
          <p:cNvSpPr>
            <a:spLocks noGrp="1"/>
          </p:cNvSpPr>
          <p:nvPr>
            <p:ph type="body" sz="quarter" idx="22"/>
          </p:nvPr>
        </p:nvSpPr>
        <p:spPr>
          <a:xfrm>
            <a:off x="480015" y="404664"/>
            <a:ext cx="7920000" cy="270000"/>
          </a:xfrm>
        </p:spPr>
        <p:txBody>
          <a:bodyPr/>
          <a:lstStyle/>
          <a:p>
            <a:r>
              <a:rPr lang="de-DE" dirty="0"/>
              <a:t>FAQs - Entscheidungsrelevanz</a:t>
            </a:r>
          </a:p>
        </p:txBody>
      </p:sp>
      <p:sp>
        <p:nvSpPr>
          <p:cNvPr id="9" name="Inhaltsplatzhalter 11"/>
          <p:cNvSpPr>
            <a:spLocks noGrp="1"/>
          </p:cNvSpPr>
          <p:nvPr>
            <p:ph sz="quarter" idx="15"/>
          </p:nvPr>
        </p:nvSpPr>
        <p:spPr>
          <a:xfrm>
            <a:off x="647700" y="1633985"/>
            <a:ext cx="8100764" cy="4521600"/>
          </a:xfrm>
        </p:spPr>
        <p:txBody>
          <a:bodyPr/>
          <a:lstStyle/>
          <a:p>
            <a:pPr marL="18000" indent="0">
              <a:buNone/>
            </a:pPr>
            <a:r>
              <a:rPr lang="de-DE" dirty="0"/>
              <a:t>Können unzureichende Ausführungen zum Umgang mit Forschungsdaten zur Ablehnung des Antrags führen?</a:t>
            </a:r>
          </a:p>
          <a:p>
            <a:pPr marL="18000" indent="0">
              <a:buNone/>
            </a:pPr>
            <a:r>
              <a:rPr lang="de-DE" sz="1600" i="1" dirty="0"/>
              <a:t>Ja, und das ist auch jetzt bereits in einigen Fachbereichen der Fall. Der stärkere Fokus auf den Punkt kann Defizite sichtbarer machen. Die Abwägung der Relevanz im Vgl. zu anderen Punkten kann nur im fachlichen Kontext gelingen.</a:t>
            </a:r>
          </a:p>
          <a:p>
            <a:r>
              <a:rPr lang="de-DE" sz="1600" dirty="0"/>
              <a:t>fachliche Unterschiede sind erheblich</a:t>
            </a:r>
          </a:p>
          <a:p>
            <a:r>
              <a:rPr lang="de-DE" sz="1600" dirty="0"/>
              <a:t>strukturelle Voraussetzungen und fachliche Sichtweisen befinden sich in Veränderung (z.B. fachspezifische NFDIs)</a:t>
            </a:r>
          </a:p>
          <a:p>
            <a:r>
              <a:rPr lang="de-DE" sz="1600" dirty="0"/>
              <a:t>Begleitung der fachlichen Diskussion und Erarbeitung von Mindestanforderungen durch die DFG-Geschäftsstelle (zentrale Bedeutung der Fachkollegien)</a:t>
            </a:r>
          </a:p>
        </p:txBody>
      </p:sp>
    </p:spTree>
    <p:extLst>
      <p:ext uri="{BB962C8B-B14F-4D97-AF65-F5344CB8AC3E}">
        <p14:creationId xmlns:p14="http://schemas.microsoft.com/office/powerpoint/2010/main" val="201193417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nhaltsplatzhalter 11"/>
          <p:cNvSpPr>
            <a:spLocks noGrp="1"/>
          </p:cNvSpPr>
          <p:nvPr>
            <p:ph sz="quarter" idx="15"/>
          </p:nvPr>
        </p:nvSpPr>
        <p:spPr>
          <a:xfrm>
            <a:off x="647700" y="1484784"/>
            <a:ext cx="8316788" cy="4515595"/>
          </a:xfrm>
        </p:spPr>
        <p:txBody>
          <a:bodyPr wrap="square">
            <a:spAutoFit/>
          </a:bodyPr>
          <a:lstStyle/>
          <a:p>
            <a:pPr marL="18000" indent="0">
              <a:buNone/>
            </a:pPr>
            <a:r>
              <a:rPr lang="de-DE" dirty="0"/>
              <a:t>Wie lassen sich projektspezifische Kosten von der Grundausstattung unterscheiden?</a:t>
            </a:r>
          </a:p>
          <a:p>
            <a:r>
              <a:rPr lang="de-DE" sz="1600" dirty="0"/>
              <a:t>Erwartungen im Zusammenhang mit GWP sind Grundausstattung:</a:t>
            </a:r>
          </a:p>
          <a:p>
            <a:pPr lvl="1"/>
            <a:r>
              <a:rPr lang="de-DE" dirty="0"/>
              <a:t>lokale Datensicherung und Archivierung von publizierten Ergebnissen zum Zweck der Nachprüfbarkeit in Fehlverhaltensfällen </a:t>
            </a:r>
          </a:p>
          <a:p>
            <a:pPr lvl="1"/>
            <a:r>
              <a:rPr lang="de-DE" dirty="0"/>
              <a:t>zeitgemäße IT-Struktur, die eine Verarbeitung von umfangreichen Datensätzen möglich macht und Basisdienste für professionelles Datenmanagement</a:t>
            </a:r>
          </a:p>
          <a:p>
            <a:r>
              <a:rPr lang="de-DE" sz="1600" dirty="0"/>
              <a:t>projektspezifische Kosten:</a:t>
            </a:r>
          </a:p>
          <a:p>
            <a:pPr lvl="1"/>
            <a:r>
              <a:rPr lang="de-DE" dirty="0"/>
              <a:t>für den Zugang zu Forschungsdaten </a:t>
            </a:r>
          </a:p>
          <a:p>
            <a:pPr lvl="1"/>
            <a:r>
              <a:rPr lang="de-DE" dirty="0"/>
              <a:t>zur Aufbereitung der im Projekt entstandenen Forschungsdaten für die Nachnutzung </a:t>
            </a:r>
          </a:p>
          <a:p>
            <a:pPr lvl="1"/>
            <a:r>
              <a:rPr lang="de-DE" dirty="0"/>
              <a:t>Kosten, die für die Überführung der Daten in ein überregionales Repositorium anfallen</a:t>
            </a:r>
          </a:p>
          <a:p>
            <a:pPr lvl="1"/>
            <a:r>
              <a:rPr lang="de-DE" dirty="0"/>
              <a:t>z.B. personelle Aufwände, Software/ Hardware, Nutzungsgebühren</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16</a:t>
            </a:fld>
            <a:endParaRPr lang="de-DE" dirty="0"/>
          </a:p>
        </p:txBody>
      </p:sp>
      <p:sp>
        <p:nvSpPr>
          <p:cNvPr id="13" name="Textplatzhalter 12"/>
          <p:cNvSpPr>
            <a:spLocks noGrp="1"/>
          </p:cNvSpPr>
          <p:nvPr>
            <p:ph type="body" sz="quarter" idx="22"/>
          </p:nvPr>
        </p:nvSpPr>
        <p:spPr>
          <a:xfrm>
            <a:off x="467544" y="460108"/>
            <a:ext cx="7920000" cy="270000"/>
          </a:xfrm>
        </p:spPr>
        <p:txBody>
          <a:bodyPr/>
          <a:lstStyle/>
          <a:p>
            <a:r>
              <a:rPr lang="de-DE" dirty="0"/>
              <a:t>FAQs - </a:t>
            </a:r>
            <a:r>
              <a:rPr lang="de-DE" dirty="0" err="1"/>
              <a:t>beantragbare</a:t>
            </a:r>
            <a:r>
              <a:rPr lang="de-DE" dirty="0"/>
              <a:t> Mittel</a:t>
            </a:r>
          </a:p>
        </p:txBody>
      </p:sp>
    </p:spTree>
    <p:extLst>
      <p:ext uri="{BB962C8B-B14F-4D97-AF65-F5344CB8AC3E}">
        <p14:creationId xmlns:p14="http://schemas.microsoft.com/office/powerpoint/2010/main" val="377645087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platzhalter 9" descr="Startgrafik_100_14.jpg"/>
          <p:cNvPicPr>
            <a:picLocks noGrp="1" noChangeAspect="1"/>
          </p:cNvPicPr>
          <p:nvPr>
            <p:ph type="pic" sz="quarter" idx="18"/>
          </p:nvPr>
        </p:nvPicPr>
        <p:blipFill>
          <a:blip r:embed="rId2"/>
          <a:srcRect l="14" r="14"/>
          <a:stretch>
            <a:fillRect/>
          </a:stretch>
        </p:blipFill>
        <p:spPr/>
      </p:pic>
      <p:sp>
        <p:nvSpPr>
          <p:cNvPr id="5" name="Rechteck 4"/>
          <p:cNvSpPr/>
          <p:nvPr/>
        </p:nvSpPr>
        <p:spPr>
          <a:xfrm>
            <a:off x="5337175" y="3429000"/>
            <a:ext cx="2819400" cy="21336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p:nvSpPr>
        <p:spPr>
          <a:xfrm>
            <a:off x="4724400" y="4114800"/>
            <a:ext cx="1600200" cy="1447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Textplatzhalter 9"/>
          <p:cNvSpPr txBox="1">
            <a:spLocks/>
          </p:cNvSpPr>
          <p:nvPr/>
        </p:nvSpPr>
        <p:spPr bwMode="auto">
          <a:xfrm>
            <a:off x="647700" y="3124200"/>
            <a:ext cx="7962900" cy="685800"/>
          </a:xfrm>
          <a:prstGeom prst="rect">
            <a:avLst/>
          </a:prstGeom>
          <a:noFill/>
          <a:ln w="9525">
            <a:noFill/>
            <a:miter lim="800000"/>
            <a:headEnd/>
            <a:tailEnd/>
          </a:ln>
        </p:spPr>
        <p:txBody>
          <a:bodyPr lIns="0" tIns="0" rIns="0" bIns="0">
            <a:prstTxWarp prst="textNoShape">
              <a:avLst/>
            </a:prstTxWarp>
          </a:bodyPr>
          <a:lstStyle>
            <a:lvl1pPr marL="0" indent="0">
              <a:buFont typeface="Arial"/>
              <a:buNone/>
              <a:defRPr sz="1600" baseline="0"/>
            </a:lvl1pPr>
          </a:lstStyle>
          <a:p>
            <a:r>
              <a:rPr lang="de-DE" sz="3200" b="1" dirty="0">
                <a:solidFill>
                  <a:srgbClr val="646567"/>
                </a:solidFill>
              </a:rPr>
              <a:t>Vielen Dank für Ihre Aufmerksamkeit</a:t>
            </a:r>
            <a:endParaRPr lang="de-DE" sz="3200" b="1" dirty="0">
              <a:solidFill>
                <a:srgbClr val="646567"/>
              </a:solidFill>
              <a:ea typeface="Times New Roman" pitchFamily="-65" charset="0"/>
              <a:cs typeface="Arial" pitchFamily="34" charset="0"/>
            </a:endParaRPr>
          </a:p>
        </p:txBody>
      </p:sp>
      <p:sp>
        <p:nvSpPr>
          <p:cNvPr id="9" name="Text Box 11"/>
          <p:cNvSpPr txBox="1">
            <a:spLocks noChangeArrowheads="1"/>
          </p:cNvSpPr>
          <p:nvPr/>
        </p:nvSpPr>
        <p:spPr bwMode="auto">
          <a:xfrm>
            <a:off x="676575" y="3962400"/>
            <a:ext cx="8046738" cy="1828800"/>
          </a:xfrm>
          <a:prstGeom prst="rect">
            <a:avLst/>
          </a:prstGeom>
          <a:noFill/>
          <a:ln w="9525">
            <a:noFill/>
            <a:miter lim="800000"/>
            <a:headEnd/>
            <a:tailEnd/>
          </a:ln>
          <a:effectLst/>
        </p:spPr>
        <p:txBody>
          <a:bodyPr wrap="square" lIns="0" tIns="0" rIns="0" bIns="0" anchor="b" anchorCtr="0">
            <a:prstTxWarp prst="textNoShape">
              <a:avLst/>
            </a:prstTxWarp>
            <a:noAutofit/>
          </a:bodyPr>
          <a:lstStyle/>
          <a:p>
            <a:pPr>
              <a:spcBef>
                <a:spcPts val="0"/>
              </a:spcBef>
              <a:spcAft>
                <a:spcPts val="648"/>
              </a:spcAft>
              <a:buClr>
                <a:srgbClr val="0069AF"/>
              </a:buClr>
              <a:buSzPct val="90000"/>
            </a:pPr>
            <a:r>
              <a:rPr lang="de-DE" sz="1800" b="1" dirty="0">
                <a:solidFill>
                  <a:schemeClr val="accent4"/>
                </a:solidFill>
                <a:latin typeface="Arial" pitchFamily="-65" charset="0"/>
              </a:rPr>
              <a:t>Weitere Informationen</a:t>
            </a:r>
          </a:p>
          <a:p>
            <a:pPr marL="252000" indent="-234000">
              <a:lnSpc>
                <a:spcPct val="120000"/>
              </a:lnSpc>
              <a:spcBef>
                <a:spcPts val="0"/>
              </a:spcBef>
              <a:buClr>
                <a:srgbClr val="0069AF"/>
              </a:buClr>
              <a:buSzPct val="70000"/>
              <a:buFont typeface="Arial" pitchFamily="34" charset="0"/>
              <a:buChar char="►"/>
            </a:pPr>
            <a:r>
              <a:rPr lang="de-DE" sz="1600" dirty="0">
                <a:latin typeface="Arial" pitchFamily="-65" charset="0"/>
              </a:rPr>
              <a:t>zur DFG: </a:t>
            </a:r>
            <a:r>
              <a:rPr lang="de-DE" sz="1600" b="1" dirty="0"/>
              <a:t>http://www.dfg.de</a:t>
            </a:r>
            <a:endParaRPr lang="de-DE" sz="1600" b="1" dirty="0">
              <a:latin typeface="Arial" pitchFamily="-65" charset="0"/>
            </a:endParaRPr>
          </a:p>
          <a:p>
            <a:pPr marL="252000" indent="-234000">
              <a:lnSpc>
                <a:spcPct val="120000"/>
              </a:lnSpc>
              <a:spcBef>
                <a:spcPts val="0"/>
              </a:spcBef>
              <a:buClr>
                <a:srgbClr val="0069AF"/>
              </a:buClr>
              <a:buSzPct val="70000"/>
              <a:buFont typeface="Arial" pitchFamily="34" charset="0"/>
              <a:buChar char="►"/>
            </a:pPr>
            <a:r>
              <a:rPr lang="de-DE" sz="1600" dirty="0"/>
              <a:t>zum Förderatlas: http://www.dfg.de/</a:t>
            </a:r>
            <a:r>
              <a:rPr lang="de-DE" sz="1600" b="1" dirty="0"/>
              <a:t>foerderatlas</a:t>
            </a:r>
          </a:p>
          <a:p>
            <a:pPr marL="252000" indent="-234000">
              <a:lnSpc>
                <a:spcPct val="120000"/>
              </a:lnSpc>
              <a:spcBef>
                <a:spcPts val="0"/>
              </a:spcBef>
              <a:buClr>
                <a:srgbClr val="0069AF"/>
              </a:buClr>
              <a:buSzPct val="70000"/>
              <a:buFont typeface="Arial" pitchFamily="34" charset="0"/>
              <a:buChar char="►"/>
            </a:pPr>
            <a:r>
              <a:rPr lang="de-DE" sz="1600" dirty="0"/>
              <a:t>zu </a:t>
            </a:r>
            <a:r>
              <a:rPr lang="de-DE" sz="1600" dirty="0">
                <a:latin typeface="Arial" pitchFamily="-65" charset="0"/>
              </a:rPr>
              <a:t>allen geförderten Projekten: </a:t>
            </a:r>
            <a:r>
              <a:rPr lang="de-DE" sz="1600" dirty="0"/>
              <a:t>http://www.dfg.de/</a:t>
            </a:r>
            <a:r>
              <a:rPr lang="de-DE" sz="1600" b="1" dirty="0"/>
              <a:t>gepris</a:t>
            </a:r>
          </a:p>
          <a:p>
            <a:pPr marL="252000" indent="-234000">
              <a:lnSpc>
                <a:spcPct val="120000"/>
              </a:lnSpc>
              <a:spcBef>
                <a:spcPts val="0"/>
              </a:spcBef>
              <a:buClr>
                <a:srgbClr val="0069AF"/>
              </a:buClr>
              <a:buSzPct val="70000"/>
              <a:buFont typeface="Arial" pitchFamily="34" charset="0"/>
              <a:buChar char="►"/>
            </a:pPr>
            <a:r>
              <a:rPr lang="de-DE" sz="1600" dirty="0">
                <a:latin typeface="Arial" pitchFamily="-65" charset="0"/>
              </a:rPr>
              <a:t>zu den deutschen Forschungseinrichtungen: </a:t>
            </a:r>
            <a:r>
              <a:rPr lang="de-DE" sz="1600" b="1" dirty="0"/>
              <a:t>http://research-explorer.de</a:t>
            </a:r>
          </a:p>
        </p:txBody>
      </p:sp>
      <p:sp>
        <p:nvSpPr>
          <p:cNvPr id="15" name="Foliennummernplatzhalter 14"/>
          <p:cNvSpPr>
            <a:spLocks noGrp="1"/>
          </p:cNvSpPr>
          <p:nvPr>
            <p:ph type="sldNum" sz="quarter" idx="4"/>
          </p:nvPr>
        </p:nvSpPr>
        <p:spPr/>
        <p:txBody>
          <a:bodyPr/>
          <a:lstStyle/>
          <a:p>
            <a:pPr>
              <a:defRPr/>
            </a:pPr>
            <a:fld id="{3A856605-71F6-4F71-93AA-EF2E76CDBB0B}" type="slidenum">
              <a:rPr lang="de-DE" smtClean="0"/>
              <a:pPr>
                <a:defRPr/>
              </a:pPr>
              <a:t>17</a:t>
            </a:fld>
            <a:endParaRPr lang="de-DE"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Inhalt</a:t>
            </a:r>
          </a:p>
        </p:txBody>
      </p:sp>
      <p:sp>
        <p:nvSpPr>
          <p:cNvPr id="6" name="Inhaltsplatzhalter 5"/>
          <p:cNvSpPr>
            <a:spLocks noGrp="1"/>
          </p:cNvSpPr>
          <p:nvPr>
            <p:ph sz="quarter" idx="15"/>
          </p:nvPr>
        </p:nvSpPr>
        <p:spPr/>
        <p:txBody>
          <a:bodyPr/>
          <a:lstStyle/>
          <a:p>
            <a:r>
              <a:rPr lang="de-DE" dirty="0"/>
              <a:t>Hintergrund </a:t>
            </a:r>
          </a:p>
          <a:p>
            <a:r>
              <a:rPr lang="de-DE" dirty="0"/>
              <a:t>Was sind die größten Herausforderungen in der praktischen Umsetzung?</a:t>
            </a:r>
          </a:p>
          <a:p>
            <a:r>
              <a:rPr lang="de-DE" dirty="0"/>
              <a:t>Lösungsansätze</a:t>
            </a:r>
          </a:p>
          <a:p>
            <a:r>
              <a:rPr lang="de-DE" dirty="0"/>
              <a:t>Änderung des Antrags-Leitfadens und Erwartungen</a:t>
            </a:r>
          </a:p>
          <a:p>
            <a:r>
              <a:rPr lang="de-DE" dirty="0"/>
              <a:t>Anforderungen an Verbünde und FAQs</a:t>
            </a:r>
          </a:p>
        </p:txBody>
      </p:sp>
      <p:sp>
        <p:nvSpPr>
          <p:cNvPr id="3" name="Bildplatzhalter 2">
            <a:extLst>
              <a:ext uri="{FF2B5EF4-FFF2-40B4-BE49-F238E27FC236}">
                <a16:creationId xmlns:a16="http://schemas.microsoft.com/office/drawing/2014/main" id="{86621C06-AA0B-4A6A-92B8-2648F9020748}"/>
              </a:ext>
            </a:extLst>
          </p:cNvPr>
          <p:cNvSpPr>
            <a:spLocks noGrp="1"/>
          </p:cNvSpPr>
          <p:nvPr>
            <p:ph type="pic" sz="quarter" idx="18"/>
          </p:nvPr>
        </p:nvSpPr>
        <p:spPr/>
      </p:sp>
      <p:sp>
        <p:nvSpPr>
          <p:cNvPr id="9" name="Foliennummernplatzhalter 8"/>
          <p:cNvSpPr>
            <a:spLocks noGrp="1"/>
          </p:cNvSpPr>
          <p:nvPr>
            <p:ph type="sldNum" sz="quarter" idx="4"/>
          </p:nvPr>
        </p:nvSpPr>
        <p:spPr/>
        <p:txBody>
          <a:bodyPr/>
          <a:lstStyle/>
          <a:p>
            <a:pPr>
              <a:defRPr/>
            </a:pPr>
            <a:fld id="{3A856605-71F6-4F71-93AA-EF2E76CDBB0B}" type="slidenum">
              <a:rPr lang="de-DE" smtClean="0"/>
              <a:pPr>
                <a:defRPr/>
              </a:pPr>
              <a:t>2</a:t>
            </a:fld>
            <a:endParaRPr lang="de-DE" dirty="0"/>
          </a:p>
        </p:txBody>
      </p:sp>
      <p:sp>
        <p:nvSpPr>
          <p:cNvPr id="15" name="Textplatzhalter 14"/>
          <p:cNvSpPr>
            <a:spLocks noGrp="1"/>
          </p:cNvSpPr>
          <p:nvPr>
            <p:ph type="body" sz="quarter" idx="22"/>
          </p:nvPr>
        </p:nvSpPr>
        <p:spPr/>
        <p:txBody>
          <a:bodyPr/>
          <a:lstStyle/>
          <a:p>
            <a:endParaRPr lang="de-DE" dirty="0"/>
          </a:p>
          <a:p>
            <a:endParaRPr lang="de-DE" dirty="0"/>
          </a:p>
        </p:txBody>
      </p:sp>
      <p:pic>
        <p:nvPicPr>
          <p:cNvPr id="10" name="Picture 8" descr="L:\Daten\1 Corporate Design Projekt (CDP)\Entwurf intern\Folien\Illustration_Standard_neu.jpg"/>
          <p:cNvPicPr>
            <a:picLocks noChangeAspect="1" noChangeArrowheads="1"/>
          </p:cNvPicPr>
          <p:nvPr/>
        </p:nvPicPr>
        <p:blipFill>
          <a:blip r:embed="rId2"/>
          <a:srcRect/>
          <a:stretch>
            <a:fillRect/>
          </a:stretch>
        </p:blipFill>
        <p:spPr bwMode="auto">
          <a:xfrm>
            <a:off x="6912000" y="1633538"/>
            <a:ext cx="2012400" cy="2012400"/>
          </a:xfrm>
          <a:prstGeom prst="rect">
            <a:avLst/>
          </a:prstGeom>
          <a:noFill/>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1. Hintergrund</a:t>
            </a:r>
          </a:p>
        </p:txBody>
      </p:sp>
      <p:sp>
        <p:nvSpPr>
          <p:cNvPr id="12" name="Inhaltsplatzhalter 11"/>
          <p:cNvSpPr>
            <a:spLocks noGrp="1"/>
          </p:cNvSpPr>
          <p:nvPr>
            <p:ph sz="quarter" idx="15"/>
          </p:nvPr>
        </p:nvSpPr>
        <p:spPr>
          <a:xfrm>
            <a:off x="611560" y="1556792"/>
            <a:ext cx="7956140" cy="4521600"/>
          </a:xfrm>
        </p:spPr>
        <p:txBody>
          <a:bodyPr/>
          <a:lstStyle/>
          <a:p>
            <a:r>
              <a:rPr lang="de-DE" dirty="0"/>
              <a:t>Leitlinien zum Umgang mit Forschungsdaten (2015)</a:t>
            </a:r>
          </a:p>
          <a:p>
            <a:pPr marL="18000" indent="0">
              <a:spcBef>
                <a:spcPts val="0"/>
              </a:spcBef>
              <a:buNone/>
            </a:pPr>
            <a:r>
              <a:rPr lang="de-DE" sz="1400" dirty="0">
                <a:hlinkClick r:id="rId2"/>
              </a:rPr>
              <a:t>https://www.dfg.de/download/pdf/foerderung/grundlagen_dfg_foerderung/forschungsdaten/leitlinien_forschungsdaten.pdf</a:t>
            </a:r>
            <a:r>
              <a:rPr lang="de-DE" sz="1400" dirty="0"/>
              <a:t> </a:t>
            </a:r>
          </a:p>
          <a:p>
            <a:pPr lvl="1"/>
            <a:r>
              <a:rPr lang="de-DE" dirty="0"/>
              <a:t>Erwartungen an Antragstellende und Fachgesellschaften (Appell)</a:t>
            </a:r>
          </a:p>
          <a:p>
            <a:pPr lvl="1"/>
            <a:r>
              <a:rPr lang="de-DE" dirty="0"/>
              <a:t>Implementierung im Antragsmuster und Begutachtungswesen (unverbindlich)</a:t>
            </a:r>
          </a:p>
          <a:p>
            <a:pPr lvl="1"/>
            <a:r>
              <a:rPr lang="de-DE" dirty="0"/>
              <a:t>Erarbeitung fachspezifischer Leitlinien („Verbindlichkeit“ durch Praxisbezug)</a:t>
            </a:r>
          </a:p>
          <a:p>
            <a:pPr marL="252000" lvl="1" indent="0">
              <a:spcBef>
                <a:spcPts val="0"/>
              </a:spcBef>
              <a:buNone/>
            </a:pPr>
            <a:endParaRPr lang="de-DE" dirty="0"/>
          </a:p>
          <a:p>
            <a:pPr>
              <a:spcBef>
                <a:spcPts val="0"/>
              </a:spcBef>
            </a:pPr>
            <a:r>
              <a:rPr lang="de-DE" dirty="0"/>
              <a:t>Projekt „Digitaler Wandel in den Wissenschaften“ (2017 bis 2020)</a:t>
            </a:r>
          </a:p>
          <a:p>
            <a:pPr marL="18000" indent="0">
              <a:spcBef>
                <a:spcPts val="0"/>
              </a:spcBef>
              <a:buNone/>
            </a:pPr>
            <a:r>
              <a:rPr lang="de-DE" sz="1400" dirty="0">
                <a:hlinkClick r:id="rId3"/>
              </a:rPr>
              <a:t>https://www.dfg.de/foerderung/grundlagen_rahmenbedingungen/digitaler_wandel/index.html</a:t>
            </a:r>
            <a:r>
              <a:rPr lang="de-DE" sz="1400" dirty="0"/>
              <a:t> </a:t>
            </a:r>
          </a:p>
          <a:p>
            <a:pPr lvl="1"/>
            <a:r>
              <a:rPr lang="de-DE" dirty="0"/>
              <a:t>Forschungsdatenmanagement ist ein zentrales Element des digitalen Wandels</a:t>
            </a:r>
          </a:p>
          <a:p>
            <a:pPr lvl="1"/>
            <a:r>
              <a:rPr lang="de-DE" dirty="0"/>
              <a:t>Mehr Klarheit bezüglich der Anforderungen ist erforderlich</a:t>
            </a:r>
          </a:p>
          <a:p>
            <a:pPr lvl="1"/>
            <a:r>
              <a:rPr lang="de-DE" dirty="0"/>
              <a:t>„unzureichende Nachhaltigkeit von Dateninfrastrukturen behindert Umsetzung“</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3</a:t>
            </a:fld>
            <a:endParaRPr lang="de-DE" dirty="0"/>
          </a:p>
        </p:txBody>
      </p:sp>
      <p:sp>
        <p:nvSpPr>
          <p:cNvPr id="13" name="Textplatzhalter 12"/>
          <p:cNvSpPr>
            <a:spLocks noGrp="1"/>
          </p:cNvSpPr>
          <p:nvPr>
            <p:ph type="body" sz="quarter" idx="22"/>
          </p:nvPr>
        </p:nvSpPr>
        <p:spPr/>
        <p:txBody>
          <a:bodyPr/>
          <a:lstStyle/>
          <a:p>
            <a:r>
              <a:rPr lang="de-DE" dirty="0"/>
              <a:t>Was galt bisher und warum wurde eine Anpassung der Regelung nötig?</a:t>
            </a:r>
          </a:p>
        </p:txBody>
      </p:sp>
    </p:spTree>
    <p:extLst>
      <p:ext uri="{BB962C8B-B14F-4D97-AF65-F5344CB8AC3E}">
        <p14:creationId xmlns:p14="http://schemas.microsoft.com/office/powerpoint/2010/main" val="360630991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1. Hintergrund</a:t>
            </a:r>
          </a:p>
        </p:txBody>
      </p:sp>
      <p:sp>
        <p:nvSpPr>
          <p:cNvPr id="12" name="Inhaltsplatzhalter 11"/>
          <p:cNvSpPr>
            <a:spLocks noGrp="1"/>
          </p:cNvSpPr>
          <p:nvPr>
            <p:ph sz="quarter" idx="15"/>
          </p:nvPr>
        </p:nvSpPr>
        <p:spPr>
          <a:xfrm>
            <a:off x="611560" y="1569600"/>
            <a:ext cx="7956140" cy="4521600"/>
          </a:xfrm>
        </p:spPr>
        <p:txBody>
          <a:bodyPr/>
          <a:lstStyle/>
          <a:p>
            <a:r>
              <a:rPr lang="de-DE" dirty="0"/>
              <a:t>Wissenschaftliche Integrität</a:t>
            </a:r>
          </a:p>
          <a:p>
            <a:pPr lvl="1"/>
            <a:r>
              <a:rPr lang="de-DE" dirty="0"/>
              <a:t>Kodex „Leitlinien zur Sicherung guter wissenschaftlicher Praxis“ wurde überarbeitet</a:t>
            </a:r>
          </a:p>
          <a:p>
            <a:pPr lvl="1"/>
            <a:r>
              <a:rPr lang="de-DE" dirty="0"/>
              <a:t>Umgang mit Forschungsdaten spielt zentrale Rolle mit Blick auf die Qualität wissenschaftlicher Forschung</a:t>
            </a:r>
          </a:p>
          <a:p>
            <a:r>
              <a:rPr lang="de-DE" dirty="0"/>
              <a:t>Aufbau der Nationalen Forschungsdateninfrastruktur (NFDI) und anderer Dateninfrastrukturen</a:t>
            </a:r>
          </a:p>
          <a:p>
            <a:r>
              <a:rPr lang="de-DE" dirty="0"/>
              <a:t>nationale und internationale Partnerschaften</a:t>
            </a:r>
          </a:p>
          <a:p>
            <a:pPr lvl="1"/>
            <a:r>
              <a:rPr lang="de-DE" dirty="0"/>
              <a:t>Allianz: Schwerpunktinitiative „Digitale Information“</a:t>
            </a:r>
          </a:p>
          <a:p>
            <a:pPr lvl="1"/>
            <a:r>
              <a:rPr lang="de-DE" dirty="0"/>
              <a:t>Science Europe: AG zum Thema Forschungsdaten (ein Ergebnis: „</a:t>
            </a:r>
            <a:r>
              <a:rPr lang="de-DE" dirty="0" err="1"/>
              <a:t>Practical</a:t>
            </a:r>
            <a:r>
              <a:rPr lang="de-DE" dirty="0"/>
              <a:t> Guide </a:t>
            </a:r>
            <a:r>
              <a:rPr lang="de-DE" dirty="0" err="1"/>
              <a:t>to</a:t>
            </a:r>
            <a:r>
              <a:rPr lang="de-DE" dirty="0"/>
              <a:t> </a:t>
            </a:r>
            <a:r>
              <a:rPr lang="de-DE" dirty="0" err="1"/>
              <a:t>the</a:t>
            </a:r>
            <a:r>
              <a:rPr lang="de-DE" dirty="0"/>
              <a:t> Alignment </a:t>
            </a:r>
            <a:r>
              <a:rPr lang="de-DE" dirty="0" err="1"/>
              <a:t>of</a:t>
            </a:r>
            <a:r>
              <a:rPr lang="de-DE" dirty="0"/>
              <a:t> Research Data Management“)</a:t>
            </a:r>
          </a:p>
          <a:p>
            <a:endParaRPr lang="de-DE" dirty="0"/>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4</a:t>
            </a:fld>
            <a:endParaRPr lang="de-DE" dirty="0"/>
          </a:p>
        </p:txBody>
      </p:sp>
      <p:sp>
        <p:nvSpPr>
          <p:cNvPr id="8" name="Textplatzhalter 12">
            <a:extLst>
              <a:ext uri="{FF2B5EF4-FFF2-40B4-BE49-F238E27FC236}">
                <a16:creationId xmlns:a16="http://schemas.microsoft.com/office/drawing/2014/main" id="{6549B8AA-2715-46C4-B40E-1568D6FB9399}"/>
              </a:ext>
            </a:extLst>
          </p:cNvPr>
          <p:cNvSpPr>
            <a:spLocks noGrp="1"/>
          </p:cNvSpPr>
          <p:nvPr>
            <p:ph type="body" sz="quarter" idx="22"/>
          </p:nvPr>
        </p:nvSpPr>
        <p:spPr>
          <a:xfrm>
            <a:off x="647700" y="730108"/>
            <a:ext cx="7920000" cy="270000"/>
          </a:xfrm>
        </p:spPr>
        <p:txBody>
          <a:bodyPr/>
          <a:lstStyle/>
          <a:p>
            <a:r>
              <a:rPr lang="de-DE" dirty="0"/>
              <a:t>Was galt bisher und warum wurde eine Anpassung der Regelung nötig?</a:t>
            </a:r>
          </a:p>
        </p:txBody>
      </p:sp>
    </p:spTree>
    <p:extLst>
      <p:ext uri="{BB962C8B-B14F-4D97-AF65-F5344CB8AC3E}">
        <p14:creationId xmlns:p14="http://schemas.microsoft.com/office/powerpoint/2010/main" val="80266568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1. Hintergrund</a:t>
            </a:r>
          </a:p>
        </p:txBody>
      </p:sp>
      <p:sp>
        <p:nvSpPr>
          <p:cNvPr id="12" name="Inhaltsplatzhalter 11"/>
          <p:cNvSpPr>
            <a:spLocks noGrp="1"/>
          </p:cNvSpPr>
          <p:nvPr>
            <p:ph sz="quarter" idx="15"/>
          </p:nvPr>
        </p:nvSpPr>
        <p:spPr>
          <a:xfrm>
            <a:off x="611560" y="1569600"/>
            <a:ext cx="7956140" cy="4521600"/>
          </a:xfrm>
        </p:spPr>
        <p:txBody>
          <a:bodyPr/>
          <a:lstStyle/>
          <a:p>
            <a:r>
              <a:rPr lang="de-DE" dirty="0"/>
              <a:t>zu Forschungsdaten zählen u.a.</a:t>
            </a:r>
          </a:p>
          <a:p>
            <a:pPr lvl="1"/>
            <a:r>
              <a:rPr lang="de-DE" dirty="0"/>
              <a:t>Messdaten, Laborwerte</a:t>
            </a:r>
          </a:p>
          <a:p>
            <a:pPr lvl="1"/>
            <a:r>
              <a:rPr lang="de-DE" dirty="0"/>
              <a:t>audiovisuelle Informationen, Texte</a:t>
            </a:r>
          </a:p>
          <a:p>
            <a:pPr lvl="1"/>
            <a:r>
              <a:rPr lang="de-DE" dirty="0" err="1"/>
              <a:t>Surveydaten</a:t>
            </a:r>
            <a:r>
              <a:rPr lang="de-DE" dirty="0"/>
              <a:t> oder Beobachtungsdaten, methodische Testverfahren sowie Fragebögen, Korpora </a:t>
            </a:r>
          </a:p>
          <a:p>
            <a:pPr lvl="1"/>
            <a:r>
              <a:rPr lang="de-DE" dirty="0"/>
              <a:t>Simulationen </a:t>
            </a:r>
          </a:p>
          <a:p>
            <a:pPr lvl="1"/>
            <a:r>
              <a:rPr lang="de-DE" dirty="0"/>
              <a:t>auf der Analyse von Objekten basierend (z. B. Gewebe-, Material-, Gesteins-, Wasser- und Bodenproben, Prüfkörper, Installationen, Artefakte und Kunstgegenstände) </a:t>
            </a:r>
          </a:p>
          <a:p>
            <a:pPr lvl="1"/>
            <a:r>
              <a:rPr lang="de-DE" dirty="0"/>
              <a:t>Software (als ein relevantes Forschungsergebnis)</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5</a:t>
            </a:fld>
            <a:endParaRPr lang="de-DE" dirty="0"/>
          </a:p>
        </p:txBody>
      </p:sp>
      <p:sp>
        <p:nvSpPr>
          <p:cNvPr id="13" name="Textplatzhalter 12"/>
          <p:cNvSpPr>
            <a:spLocks noGrp="1"/>
          </p:cNvSpPr>
          <p:nvPr>
            <p:ph type="body" sz="quarter" idx="22"/>
          </p:nvPr>
        </p:nvSpPr>
        <p:spPr/>
        <p:txBody>
          <a:bodyPr/>
          <a:lstStyle/>
          <a:p>
            <a:r>
              <a:rPr lang="de-DE" dirty="0"/>
              <a:t>Was sind Forschungsdaten?</a:t>
            </a:r>
          </a:p>
        </p:txBody>
      </p:sp>
    </p:spTree>
    <p:extLst>
      <p:ext uri="{BB962C8B-B14F-4D97-AF65-F5344CB8AC3E}">
        <p14:creationId xmlns:p14="http://schemas.microsoft.com/office/powerpoint/2010/main" val="16548743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6</a:t>
            </a:fld>
            <a:endParaRPr lang="de-DE" dirty="0"/>
          </a:p>
        </p:txBody>
      </p:sp>
      <p:sp>
        <p:nvSpPr>
          <p:cNvPr id="8" name="Textfeld 7"/>
          <p:cNvSpPr txBox="1"/>
          <p:nvPr/>
        </p:nvSpPr>
        <p:spPr>
          <a:xfrm>
            <a:off x="1951175" y="2348880"/>
            <a:ext cx="2795391" cy="584775"/>
          </a:xfrm>
          <a:prstGeom prst="rect">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Integriert in Forschungsprojekte</a:t>
            </a:r>
          </a:p>
        </p:txBody>
      </p:sp>
      <p:sp>
        <p:nvSpPr>
          <p:cNvPr id="9" name="Textfeld 8"/>
          <p:cNvSpPr txBox="1"/>
          <p:nvPr/>
        </p:nvSpPr>
        <p:spPr>
          <a:xfrm>
            <a:off x="5198253" y="1855065"/>
            <a:ext cx="1723504" cy="338554"/>
          </a:xfrm>
          <a:prstGeom prst="rect">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Einzelvorhaben</a:t>
            </a:r>
          </a:p>
        </p:txBody>
      </p:sp>
      <p:sp>
        <p:nvSpPr>
          <p:cNvPr id="10" name="Textfeld 9"/>
          <p:cNvSpPr txBox="1"/>
          <p:nvPr/>
        </p:nvSpPr>
        <p:spPr>
          <a:xfrm>
            <a:off x="5198253" y="2908542"/>
            <a:ext cx="1723504" cy="584775"/>
          </a:xfrm>
          <a:prstGeom prst="rect">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Verbünde (FOR; SPPs; SFBs; GRKs)</a:t>
            </a:r>
          </a:p>
        </p:txBody>
      </p:sp>
      <p:sp>
        <p:nvSpPr>
          <p:cNvPr id="14" name="Textfeld 13"/>
          <p:cNvSpPr txBox="1"/>
          <p:nvPr/>
        </p:nvSpPr>
        <p:spPr>
          <a:xfrm>
            <a:off x="1045114" y="5108774"/>
            <a:ext cx="2795391" cy="33855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LIS-Förderprogramme</a:t>
            </a:r>
          </a:p>
        </p:txBody>
      </p:sp>
      <p:sp>
        <p:nvSpPr>
          <p:cNvPr id="15" name="Textfeld 14"/>
          <p:cNvSpPr txBox="1"/>
          <p:nvPr/>
        </p:nvSpPr>
        <p:spPr>
          <a:xfrm>
            <a:off x="4181783" y="4355087"/>
            <a:ext cx="3274760" cy="58477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Informationsinfrastrukturen für Forschungsdaten</a:t>
            </a:r>
          </a:p>
        </p:txBody>
      </p:sp>
      <p:sp>
        <p:nvSpPr>
          <p:cNvPr id="16" name="Textfeld 15"/>
          <p:cNvSpPr txBox="1"/>
          <p:nvPr/>
        </p:nvSpPr>
        <p:spPr>
          <a:xfrm>
            <a:off x="4181783" y="5619097"/>
            <a:ext cx="3274760" cy="33855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e-Research-Technologien</a:t>
            </a:r>
          </a:p>
        </p:txBody>
      </p:sp>
      <p:cxnSp>
        <p:nvCxnSpPr>
          <p:cNvPr id="17" name="Gewinkelte Verbindung 14"/>
          <p:cNvCxnSpPr>
            <a:stCxn id="8" idx="0"/>
            <a:endCxn id="9" idx="1"/>
          </p:cNvCxnSpPr>
          <p:nvPr/>
        </p:nvCxnSpPr>
        <p:spPr>
          <a:xfrm rot="5400000" flipH="1" flipV="1">
            <a:off x="4111293" y="1261920"/>
            <a:ext cx="324538" cy="1849382"/>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8" name="Gewinkelte Verbindung 15"/>
          <p:cNvCxnSpPr>
            <a:stCxn id="8" idx="2"/>
            <a:endCxn id="10" idx="1"/>
          </p:cNvCxnSpPr>
          <p:nvPr/>
        </p:nvCxnSpPr>
        <p:spPr>
          <a:xfrm rot="16200000" flipH="1">
            <a:off x="4139925" y="2142601"/>
            <a:ext cx="267275" cy="1849382"/>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9" name="Gewinkelte Verbindung 16"/>
          <p:cNvCxnSpPr>
            <a:stCxn id="14" idx="0"/>
            <a:endCxn id="15" idx="1"/>
          </p:cNvCxnSpPr>
          <p:nvPr/>
        </p:nvCxnSpPr>
        <p:spPr>
          <a:xfrm rot="5400000" flipH="1" flipV="1">
            <a:off x="3081647" y="4008639"/>
            <a:ext cx="461299" cy="173897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20" name="Gewinkelte Verbindung 17"/>
          <p:cNvCxnSpPr>
            <a:stCxn id="14" idx="2"/>
          </p:cNvCxnSpPr>
          <p:nvPr/>
        </p:nvCxnSpPr>
        <p:spPr>
          <a:xfrm rot="16200000" flipH="1">
            <a:off x="3141773" y="4748364"/>
            <a:ext cx="341046" cy="1738973"/>
          </a:xfrm>
          <a:prstGeom prst="bentConnector2">
            <a:avLst/>
          </a:prstGeom>
          <a:ln>
            <a:tailEnd type="arrow"/>
          </a:ln>
        </p:spPr>
        <p:style>
          <a:lnRef idx="2">
            <a:schemeClr val="dk1"/>
          </a:lnRef>
          <a:fillRef idx="0">
            <a:schemeClr val="dk1"/>
          </a:fillRef>
          <a:effectRef idx="1">
            <a:schemeClr val="dk1"/>
          </a:effectRef>
          <a:fontRef idx="minor">
            <a:schemeClr val="tx1"/>
          </a:fontRef>
        </p:style>
      </p:cxnSp>
      <p:sp>
        <p:nvSpPr>
          <p:cNvPr id="23" name="Titel 10">
            <a:extLst>
              <a:ext uri="{FF2B5EF4-FFF2-40B4-BE49-F238E27FC236}">
                <a16:creationId xmlns:a16="http://schemas.microsoft.com/office/drawing/2014/main" id="{B7105268-C68C-46BE-9643-239306B29C84}"/>
              </a:ext>
            </a:extLst>
          </p:cNvPr>
          <p:cNvSpPr txBox="1">
            <a:spLocks/>
          </p:cNvSpPr>
          <p:nvPr/>
        </p:nvSpPr>
        <p:spPr>
          <a:xfrm>
            <a:off x="502844" y="430908"/>
            <a:ext cx="7920000" cy="270000"/>
          </a:xfrm>
          <a:prstGeom prst="rect">
            <a:avLst/>
          </a:prstGeom>
        </p:spPr>
        <p:txBody>
          <a:bodyPr vert="horz" wrap="none" lIns="0" tIns="0" rIns="0" bIns="0" rtlCol="0" anchor="t" anchorCtr="0">
            <a:noAutofit/>
          </a:bodyPr>
          <a:lstStyle>
            <a:lvl1pPr algn="l" defTabSz="457200" rtl="0" eaLnBrk="1" fontAlgn="base" hangingPunct="1">
              <a:spcBef>
                <a:spcPct val="0"/>
              </a:spcBef>
              <a:spcAft>
                <a:spcPct val="0"/>
              </a:spcAft>
              <a:defRPr sz="2000" b="1" kern="1200">
                <a:solidFill>
                  <a:schemeClr val="bg1"/>
                </a:solidFill>
                <a:latin typeface="Arial"/>
                <a:ea typeface="ＭＳ Ｐゴシック" pitchFamily="-65" charset="-128"/>
                <a:cs typeface="Arial"/>
              </a:defRPr>
            </a:lvl1pPr>
            <a:lvl2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2pPr>
            <a:lvl3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3pPr>
            <a:lvl4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4pPr>
            <a:lvl5pPr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5pPr>
            <a:lvl6pPr marL="4572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6pPr>
            <a:lvl7pPr marL="9144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7pPr>
            <a:lvl8pPr marL="13716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8pPr>
            <a:lvl9pPr marL="1828800" algn="ctr" defTabSz="457200" rtl="0" eaLnBrk="1" fontAlgn="base" hangingPunct="1">
              <a:spcBef>
                <a:spcPct val="0"/>
              </a:spcBef>
              <a:spcAft>
                <a:spcPct val="0"/>
              </a:spcAft>
              <a:defRPr sz="3200" b="1">
                <a:solidFill>
                  <a:schemeClr val="tx1"/>
                </a:solidFill>
                <a:latin typeface="Arial" pitchFamily="-65" charset="0"/>
                <a:ea typeface="ＭＳ Ｐゴシック" pitchFamily="-65" charset="-128"/>
              </a:defRPr>
            </a:lvl9pPr>
          </a:lstStyle>
          <a:p>
            <a:r>
              <a:rPr lang="de-DE" dirty="0"/>
              <a:t>Abstecher in unsere Förderprogramme mit Datenbezug</a:t>
            </a:r>
          </a:p>
        </p:txBody>
      </p:sp>
      <p:sp>
        <p:nvSpPr>
          <p:cNvPr id="24" name="Textplatzhalter 12">
            <a:extLst>
              <a:ext uri="{FF2B5EF4-FFF2-40B4-BE49-F238E27FC236}">
                <a16:creationId xmlns:a16="http://schemas.microsoft.com/office/drawing/2014/main" id="{DE11BB92-525E-463E-95C1-52A09074F29F}"/>
              </a:ext>
            </a:extLst>
          </p:cNvPr>
          <p:cNvSpPr txBox="1">
            <a:spLocks/>
          </p:cNvSpPr>
          <p:nvPr/>
        </p:nvSpPr>
        <p:spPr bwMode="auto">
          <a:xfrm>
            <a:off x="502844" y="743416"/>
            <a:ext cx="7920000" cy="270000"/>
          </a:xfrm>
          <a:prstGeom prst="rect">
            <a:avLst/>
          </a:prstGeom>
          <a:noFill/>
          <a:ln w="9525">
            <a:noFill/>
            <a:miter lim="800000"/>
            <a:headEnd/>
            <a:tailEnd/>
          </a:ln>
        </p:spPr>
        <p:txBody>
          <a:bodyPr vert="horz" wrap="none" lIns="0" tIns="0" rIns="0" bIns="0" numCol="1" anchor="t" anchorCtr="0" compatLnSpc="1">
            <a:prstTxWarp prst="textNoShape">
              <a:avLst/>
            </a:prstTxWarp>
          </a:bodyPr>
          <a:lstStyle>
            <a:lvl1pPr marL="0" indent="0" algn="l" defTabSz="457200" rtl="0" eaLnBrk="1" fontAlgn="base" hangingPunct="1">
              <a:lnSpc>
                <a:spcPct val="100000"/>
              </a:lnSpc>
              <a:spcBef>
                <a:spcPts val="1200"/>
              </a:spcBef>
              <a:spcAft>
                <a:spcPts val="0"/>
              </a:spcAft>
              <a:buClr>
                <a:srgbClr val="0069AF"/>
              </a:buClr>
              <a:buSzPct val="90000"/>
              <a:buFont typeface="Arial" pitchFamily="-65" charset="0"/>
              <a:buNone/>
              <a:defRPr sz="2000" kern="1200">
                <a:solidFill>
                  <a:schemeClr val="bg1"/>
                </a:solidFill>
                <a:latin typeface="Arial"/>
                <a:ea typeface="ＭＳ Ｐゴシック" pitchFamily="-65" charset="-128"/>
                <a:cs typeface="Arial"/>
              </a:defRPr>
            </a:lvl1pPr>
            <a:lvl2pPr marL="0" indent="0" algn="l" defTabSz="457200" rtl="0" eaLnBrk="1" fontAlgn="base" hangingPunct="1">
              <a:lnSpc>
                <a:spcPct val="100000"/>
              </a:lnSpc>
              <a:spcBef>
                <a:spcPts val="800"/>
              </a:spcBef>
              <a:spcAft>
                <a:spcPts val="0"/>
              </a:spcAft>
              <a:buClr>
                <a:srgbClr val="3F85C1"/>
              </a:buClr>
              <a:buSzPct val="100000"/>
              <a:buFont typeface="Arial" pitchFamily="-65" charset="0"/>
              <a:buNone/>
              <a:defRPr sz="2000" kern="1200">
                <a:solidFill>
                  <a:schemeClr val="bg1"/>
                </a:solidFill>
                <a:latin typeface="Arial"/>
                <a:ea typeface="ＭＳ Ｐゴシック" pitchFamily="-65" charset="-128"/>
                <a:cs typeface="Arial"/>
              </a:defRPr>
            </a:lvl2pPr>
            <a:lvl3pPr marL="0" indent="0" algn="l" defTabSz="457200" rtl="0" eaLnBrk="1" fontAlgn="base" hangingPunct="1">
              <a:lnSpc>
                <a:spcPct val="100000"/>
              </a:lnSpc>
              <a:spcBef>
                <a:spcPts val="400"/>
              </a:spcBef>
              <a:spcAft>
                <a:spcPts val="0"/>
              </a:spcAft>
              <a:buClr>
                <a:srgbClr val="6DA5D5"/>
              </a:buClr>
              <a:buSzPct val="100000"/>
              <a:buFont typeface="Arial" pitchFamily="-65" charset="0"/>
              <a:buNone/>
              <a:defRPr sz="2000" kern="1200">
                <a:solidFill>
                  <a:schemeClr val="bg1"/>
                </a:solidFill>
                <a:latin typeface="Arial"/>
                <a:ea typeface="ＭＳ Ｐゴシック" pitchFamily="-65" charset="-128"/>
                <a:cs typeface="Arial"/>
              </a:defRPr>
            </a:lvl3pPr>
            <a:lvl4pPr marL="0" indent="0" algn="l" defTabSz="457200" rtl="0" eaLnBrk="1" fontAlgn="base" hangingPunct="1">
              <a:lnSpc>
                <a:spcPct val="100000"/>
              </a:lnSpc>
              <a:spcBef>
                <a:spcPts val="20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4pPr>
            <a:lvl5pPr marL="0" indent="0" algn="l" defTabSz="457200" rtl="0" eaLnBrk="1" fontAlgn="base" hangingPunct="1">
              <a:lnSpc>
                <a:spcPct val="100000"/>
              </a:lnSpc>
              <a:spcBef>
                <a:spcPts val="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de-DE" dirty="0"/>
              <a:t>Methoden und Infrastrukturen zum Umgang mit Forschungsdaten</a:t>
            </a:r>
          </a:p>
        </p:txBody>
      </p:sp>
      <p:sp>
        <p:nvSpPr>
          <p:cNvPr id="25" name="Textfeld 24">
            <a:extLst>
              <a:ext uri="{FF2B5EF4-FFF2-40B4-BE49-F238E27FC236}">
                <a16:creationId xmlns:a16="http://schemas.microsoft.com/office/drawing/2014/main" id="{FDC87194-DAF0-4841-99CD-BDD191F42123}"/>
              </a:ext>
            </a:extLst>
          </p:cNvPr>
          <p:cNvSpPr txBox="1"/>
          <p:nvPr/>
        </p:nvSpPr>
        <p:spPr>
          <a:xfrm>
            <a:off x="402433" y="3621288"/>
            <a:ext cx="1800200" cy="338554"/>
          </a:xfrm>
          <a:prstGeom prst="rect">
            <a:avLst/>
          </a:prstGeom>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1600" dirty="0">
                <a:latin typeface="Calibri" pitchFamily="34" charset="0"/>
                <a:cs typeface="Calibri" pitchFamily="34" charset="0"/>
              </a:rPr>
              <a:t>Brücken-Projekte</a:t>
            </a:r>
          </a:p>
        </p:txBody>
      </p:sp>
    </p:spTree>
    <p:extLst>
      <p:ext uri="{BB962C8B-B14F-4D97-AF65-F5344CB8AC3E}">
        <p14:creationId xmlns:p14="http://schemas.microsoft.com/office/powerpoint/2010/main" val="264747684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2. Herausforderungen</a:t>
            </a:r>
          </a:p>
        </p:txBody>
      </p:sp>
      <p:sp>
        <p:nvSpPr>
          <p:cNvPr id="12" name="Inhaltsplatzhalter 11"/>
          <p:cNvSpPr>
            <a:spLocks noGrp="1"/>
          </p:cNvSpPr>
          <p:nvPr>
            <p:ph sz="quarter" idx="15"/>
          </p:nvPr>
        </p:nvSpPr>
        <p:spPr>
          <a:xfrm>
            <a:off x="611560" y="1569600"/>
            <a:ext cx="7956140" cy="4521600"/>
          </a:xfrm>
        </p:spPr>
        <p:txBody>
          <a:bodyPr/>
          <a:lstStyle/>
          <a:p>
            <a:r>
              <a:rPr lang="de-DE" dirty="0"/>
              <a:t>Herausforderungen</a:t>
            </a:r>
          </a:p>
          <a:p>
            <a:pPr lvl="1"/>
            <a:r>
              <a:rPr lang="de-DE" dirty="0"/>
              <a:t>große fachliche Unterschiede (z.B. in Bezug auf die Relevanz von Forschungsdatenmanagement für Forschungsfragen)</a:t>
            </a:r>
          </a:p>
          <a:p>
            <a:pPr lvl="1"/>
            <a:r>
              <a:rPr lang="de-DE" dirty="0"/>
              <a:t>rechtliche Aspekte (Urheberrecht, Datenschutz) erzeugen Unsicherheit</a:t>
            </a:r>
          </a:p>
          <a:p>
            <a:pPr lvl="1"/>
            <a:r>
              <a:rPr lang="de-DE" dirty="0"/>
              <a:t>Akteure/Aktivitäten zu bündeln wird schwieriger: zahllose neue Initiativen und Akteure </a:t>
            </a:r>
          </a:p>
          <a:p>
            <a:pPr lvl="1"/>
            <a:r>
              <a:rPr lang="de-DE" dirty="0"/>
              <a:t>Grenze zur Grundausstattung im Bereich der anfallenden Kosten ist unscharf und dynamisch</a:t>
            </a:r>
          </a:p>
          <a:p>
            <a:pPr lvl="1"/>
            <a:r>
              <a:rPr lang="de-DE" dirty="0"/>
              <a:t>ausbaufähige Methodenkompetenz (Antragstellende, Begutachtende, Förderer, Forschungseinrichtungen)</a:t>
            </a:r>
          </a:p>
          <a:p>
            <a:pPr marL="18000" indent="0">
              <a:buNone/>
            </a:pPr>
            <a:endParaRPr lang="de-DE" dirty="0"/>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7</a:t>
            </a:fld>
            <a:endParaRPr lang="de-DE" dirty="0"/>
          </a:p>
        </p:txBody>
      </p:sp>
      <p:sp>
        <p:nvSpPr>
          <p:cNvPr id="13" name="Textplatzhalter 12"/>
          <p:cNvSpPr>
            <a:spLocks noGrp="1"/>
          </p:cNvSpPr>
          <p:nvPr>
            <p:ph type="body" sz="quarter" idx="22"/>
          </p:nvPr>
        </p:nvSpPr>
        <p:spPr/>
        <p:txBody>
          <a:bodyPr/>
          <a:lstStyle/>
          <a:p>
            <a:r>
              <a:rPr lang="de-DE" dirty="0"/>
              <a:t>Was sind die größten Herausforderungen in der praktischen Umsetzung?</a:t>
            </a:r>
          </a:p>
        </p:txBody>
      </p:sp>
    </p:spTree>
    <p:extLst>
      <p:ext uri="{BB962C8B-B14F-4D97-AF65-F5344CB8AC3E}">
        <p14:creationId xmlns:p14="http://schemas.microsoft.com/office/powerpoint/2010/main" val="33475442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a:t>3. Lösungsansätze</a:t>
            </a:r>
          </a:p>
        </p:txBody>
      </p:sp>
      <p:sp>
        <p:nvSpPr>
          <p:cNvPr id="12" name="Inhaltsplatzhalter 11"/>
          <p:cNvSpPr>
            <a:spLocks noGrp="1"/>
          </p:cNvSpPr>
          <p:nvPr>
            <p:ph sz="quarter" idx="15"/>
          </p:nvPr>
        </p:nvSpPr>
        <p:spPr>
          <a:xfrm>
            <a:off x="647700" y="1569600"/>
            <a:ext cx="7920000" cy="2976712"/>
          </a:xfrm>
        </p:spPr>
        <p:txBody>
          <a:bodyPr>
            <a:spAutoFit/>
          </a:bodyPr>
          <a:lstStyle/>
          <a:p>
            <a:pPr marL="18000" indent="0">
              <a:buNone/>
            </a:pPr>
            <a:r>
              <a:rPr lang="de-DE" dirty="0"/>
              <a:t>Verbindlichkeit, aber entlang wissenschaftlicher Sinnhaftigkeit</a:t>
            </a:r>
          </a:p>
          <a:p>
            <a:pPr lvl="1"/>
            <a:r>
              <a:rPr lang="de-DE" dirty="0"/>
              <a:t>Umgang mit Forschungsdaten ist ein </a:t>
            </a:r>
            <a:r>
              <a:rPr lang="de-DE" u="sng" dirty="0"/>
              <a:t>integraler Teil des Forschungsprozesses</a:t>
            </a:r>
            <a:r>
              <a:rPr lang="de-DE" dirty="0"/>
              <a:t/>
            </a:r>
            <a:br>
              <a:rPr lang="de-DE" dirty="0"/>
            </a:br>
            <a:r>
              <a:rPr lang="de-DE" dirty="0"/>
              <a:t>(wir erwarten keine „Forschungsdatenmanagementpläne“ im engeren Sinne)</a:t>
            </a:r>
          </a:p>
          <a:p>
            <a:pPr lvl="1"/>
            <a:r>
              <a:rPr lang="de-DE" u="sng" dirty="0"/>
              <a:t>Selbstverpflichtung</a:t>
            </a:r>
            <a:r>
              <a:rPr lang="de-DE" dirty="0"/>
              <a:t> der Wissenschaft / der Fachgesellschaften: Definition von Mindestanforderungen an ein Forschungsdatenmanagement ist Schlüssel</a:t>
            </a:r>
          </a:p>
          <a:p>
            <a:pPr lvl="1"/>
            <a:r>
              <a:rPr lang="de-DE" dirty="0"/>
              <a:t>Die </a:t>
            </a:r>
            <a:r>
              <a:rPr lang="de-DE" u="sng" dirty="0"/>
              <a:t>DFG erwartet</a:t>
            </a:r>
            <a:r>
              <a:rPr lang="de-DE" dirty="0"/>
              <a:t>, dass </a:t>
            </a:r>
            <a:r>
              <a:rPr lang="de-DE" u="sng" dirty="0"/>
              <a:t>in Forschungsprojekten</a:t>
            </a:r>
            <a:r>
              <a:rPr lang="de-DE" dirty="0"/>
              <a:t> der </a:t>
            </a:r>
            <a:r>
              <a:rPr lang="de-DE" u="sng" dirty="0"/>
              <a:t>Umgang mit Forschungsdaten beschrieben </a:t>
            </a:r>
            <a:r>
              <a:rPr lang="de-DE" dirty="0"/>
              <a:t>wird. Die Beschreibung soll sich dabei an der Checkliste zum Umgang mit Forschungsdaten orientieren. Nicht erwartet wird hingegen eine verpflichtende Veröffentlichung aller Forschungsdaten.</a:t>
            </a:r>
          </a:p>
        </p:txBody>
      </p:sp>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8</a:t>
            </a:fld>
            <a:endParaRPr lang="de-DE" dirty="0"/>
          </a:p>
        </p:txBody>
      </p:sp>
      <p:sp>
        <p:nvSpPr>
          <p:cNvPr id="13" name="Textplatzhalter 12"/>
          <p:cNvSpPr>
            <a:spLocks noGrp="1"/>
          </p:cNvSpPr>
          <p:nvPr>
            <p:ph type="body" sz="quarter" idx="22"/>
          </p:nvPr>
        </p:nvSpPr>
        <p:spPr/>
        <p:txBody>
          <a:bodyPr/>
          <a:lstStyle/>
          <a:p>
            <a:r>
              <a:rPr lang="de-DE" dirty="0"/>
              <a:t>Rahmen für fachspezifische Ausgestaltung</a:t>
            </a:r>
          </a:p>
        </p:txBody>
      </p:sp>
    </p:spTree>
    <p:extLst>
      <p:ext uri="{BB962C8B-B14F-4D97-AF65-F5344CB8AC3E}">
        <p14:creationId xmlns:p14="http://schemas.microsoft.com/office/powerpoint/2010/main" val="47975522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4"/>
          </p:nvPr>
        </p:nvSpPr>
        <p:spPr/>
        <p:txBody>
          <a:bodyPr/>
          <a:lstStyle/>
          <a:p>
            <a:pPr>
              <a:defRPr/>
            </a:pPr>
            <a:fld id="{3A856605-71F6-4F71-93AA-EF2E76CDBB0B}" type="slidenum">
              <a:rPr lang="de-DE" smtClean="0"/>
              <a:pPr>
                <a:defRPr/>
              </a:pPr>
              <a:t>9</a:t>
            </a:fld>
            <a:endParaRPr lang="de-DE" dirty="0"/>
          </a:p>
        </p:txBody>
      </p:sp>
      <p:sp>
        <p:nvSpPr>
          <p:cNvPr id="9" name="Inhaltsplatzhalter 11"/>
          <p:cNvSpPr>
            <a:spLocks noGrp="1"/>
          </p:cNvSpPr>
          <p:nvPr>
            <p:ph sz="quarter" idx="15"/>
          </p:nvPr>
        </p:nvSpPr>
        <p:spPr>
          <a:xfrm>
            <a:off x="647700" y="1571225"/>
            <a:ext cx="7920000" cy="2385781"/>
          </a:xfrm>
        </p:spPr>
        <p:txBody>
          <a:bodyPr>
            <a:spAutoFit/>
          </a:bodyPr>
          <a:lstStyle/>
          <a:p>
            <a:pPr marL="18000" indent="0">
              <a:buNone/>
            </a:pPr>
            <a:r>
              <a:rPr lang="de-DE" dirty="0"/>
              <a:t>Kompetenzen erhöhen</a:t>
            </a:r>
          </a:p>
          <a:p>
            <a:pPr lvl="1"/>
            <a:r>
              <a:rPr lang="de-DE" dirty="0"/>
              <a:t>Es wird empfohlen, möglichst frühzeitig und bereits während der </a:t>
            </a:r>
            <a:r>
              <a:rPr lang="de-DE" u="sng" dirty="0"/>
              <a:t>Planungsphase</a:t>
            </a:r>
            <a:r>
              <a:rPr lang="de-DE" dirty="0"/>
              <a:t> des Projekts Kontakt zu einem Forschungsdatenzentrum oder Repositorium aufzunehmen, bei dem die Forschungsdaten hinterlegt werden können.</a:t>
            </a:r>
          </a:p>
          <a:p>
            <a:pPr lvl="1"/>
            <a:r>
              <a:rPr lang="de-DE" dirty="0"/>
              <a:t>Verankerung in der wissenschaftlichen </a:t>
            </a:r>
            <a:r>
              <a:rPr lang="de-DE" u="sng" dirty="0"/>
              <a:t>Aus- und Weiterbildung</a:t>
            </a:r>
            <a:r>
              <a:rPr lang="de-DE" dirty="0"/>
              <a:t>: Förderung von digitaler Kompetenz (z.B. in Verbundprojekten)</a:t>
            </a:r>
          </a:p>
          <a:p>
            <a:pPr lvl="1"/>
            <a:r>
              <a:rPr lang="de-DE" dirty="0"/>
              <a:t>Beratungsmöglichkeiten in wissenschaftlichen Einrichtungen nutzen</a:t>
            </a:r>
          </a:p>
        </p:txBody>
      </p:sp>
      <p:sp>
        <p:nvSpPr>
          <p:cNvPr id="10" name="Titel 10"/>
          <p:cNvSpPr>
            <a:spLocks noGrp="1"/>
          </p:cNvSpPr>
          <p:nvPr>
            <p:ph type="title"/>
          </p:nvPr>
        </p:nvSpPr>
        <p:spPr>
          <a:xfrm>
            <a:off x="647700" y="417600"/>
            <a:ext cx="7920000" cy="270000"/>
          </a:xfrm>
        </p:spPr>
        <p:txBody>
          <a:bodyPr/>
          <a:lstStyle/>
          <a:p>
            <a:r>
              <a:rPr lang="de-DE" dirty="0"/>
              <a:t>3. Lösungsansätze</a:t>
            </a:r>
          </a:p>
        </p:txBody>
      </p:sp>
      <p:sp>
        <p:nvSpPr>
          <p:cNvPr id="6" name="Textplatzhalter 12">
            <a:extLst>
              <a:ext uri="{FF2B5EF4-FFF2-40B4-BE49-F238E27FC236}">
                <a16:creationId xmlns:a16="http://schemas.microsoft.com/office/drawing/2014/main" id="{9F6BC83F-E9AD-4E21-81AE-6318647AE1BC}"/>
              </a:ext>
            </a:extLst>
          </p:cNvPr>
          <p:cNvSpPr txBox="1">
            <a:spLocks/>
          </p:cNvSpPr>
          <p:nvPr/>
        </p:nvSpPr>
        <p:spPr bwMode="auto">
          <a:xfrm>
            <a:off x="647700" y="747508"/>
            <a:ext cx="7920000" cy="270000"/>
          </a:xfrm>
          <a:prstGeom prst="rect">
            <a:avLst/>
          </a:prstGeom>
          <a:noFill/>
          <a:ln w="9525">
            <a:noFill/>
            <a:miter lim="800000"/>
            <a:headEnd/>
            <a:tailEnd/>
          </a:ln>
        </p:spPr>
        <p:txBody>
          <a:bodyPr vert="horz" wrap="none" lIns="0" tIns="0" rIns="0" bIns="0" numCol="1" anchor="t" anchorCtr="0" compatLnSpc="1">
            <a:prstTxWarp prst="textNoShape">
              <a:avLst/>
            </a:prstTxWarp>
          </a:bodyPr>
          <a:lstStyle>
            <a:lvl1pPr marL="0" indent="0" algn="l" defTabSz="457200" rtl="0" eaLnBrk="1" fontAlgn="base" hangingPunct="1">
              <a:lnSpc>
                <a:spcPct val="100000"/>
              </a:lnSpc>
              <a:spcBef>
                <a:spcPts val="1200"/>
              </a:spcBef>
              <a:spcAft>
                <a:spcPts val="0"/>
              </a:spcAft>
              <a:buClr>
                <a:srgbClr val="0069AF"/>
              </a:buClr>
              <a:buSzPct val="90000"/>
              <a:buFont typeface="Arial" pitchFamily="-65" charset="0"/>
              <a:buNone/>
              <a:defRPr sz="2000" kern="1200">
                <a:solidFill>
                  <a:schemeClr val="bg1"/>
                </a:solidFill>
                <a:latin typeface="Arial"/>
                <a:ea typeface="ＭＳ Ｐゴシック" pitchFamily="-65" charset="-128"/>
                <a:cs typeface="Arial"/>
              </a:defRPr>
            </a:lvl1pPr>
            <a:lvl2pPr marL="0" indent="0" algn="l" defTabSz="457200" rtl="0" eaLnBrk="1" fontAlgn="base" hangingPunct="1">
              <a:lnSpc>
                <a:spcPct val="100000"/>
              </a:lnSpc>
              <a:spcBef>
                <a:spcPts val="800"/>
              </a:spcBef>
              <a:spcAft>
                <a:spcPts val="0"/>
              </a:spcAft>
              <a:buClr>
                <a:srgbClr val="3F85C1"/>
              </a:buClr>
              <a:buSzPct val="100000"/>
              <a:buFont typeface="Arial" pitchFamily="-65" charset="0"/>
              <a:buNone/>
              <a:defRPr sz="2000" kern="1200">
                <a:solidFill>
                  <a:schemeClr val="bg1"/>
                </a:solidFill>
                <a:latin typeface="Arial"/>
                <a:ea typeface="ＭＳ Ｐゴシック" pitchFamily="-65" charset="-128"/>
                <a:cs typeface="Arial"/>
              </a:defRPr>
            </a:lvl2pPr>
            <a:lvl3pPr marL="0" indent="0" algn="l" defTabSz="457200" rtl="0" eaLnBrk="1" fontAlgn="base" hangingPunct="1">
              <a:lnSpc>
                <a:spcPct val="100000"/>
              </a:lnSpc>
              <a:spcBef>
                <a:spcPts val="400"/>
              </a:spcBef>
              <a:spcAft>
                <a:spcPts val="0"/>
              </a:spcAft>
              <a:buClr>
                <a:srgbClr val="6DA5D5"/>
              </a:buClr>
              <a:buSzPct val="100000"/>
              <a:buFont typeface="Arial" pitchFamily="-65" charset="0"/>
              <a:buNone/>
              <a:defRPr sz="2000" kern="1200">
                <a:solidFill>
                  <a:schemeClr val="bg1"/>
                </a:solidFill>
                <a:latin typeface="Arial"/>
                <a:ea typeface="ＭＳ Ｐゴシック" pitchFamily="-65" charset="-128"/>
                <a:cs typeface="Arial"/>
              </a:defRPr>
            </a:lvl3pPr>
            <a:lvl4pPr marL="0" indent="0" algn="l" defTabSz="457200" rtl="0" eaLnBrk="1" fontAlgn="base" hangingPunct="1">
              <a:lnSpc>
                <a:spcPct val="100000"/>
              </a:lnSpc>
              <a:spcBef>
                <a:spcPts val="20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4pPr>
            <a:lvl5pPr marL="0" indent="0" algn="l" defTabSz="457200" rtl="0" eaLnBrk="1" fontAlgn="base" hangingPunct="1">
              <a:lnSpc>
                <a:spcPct val="100000"/>
              </a:lnSpc>
              <a:spcBef>
                <a:spcPts val="0"/>
              </a:spcBef>
              <a:spcAft>
                <a:spcPts val="0"/>
              </a:spcAft>
              <a:buClr>
                <a:srgbClr val="96C7E8"/>
              </a:buClr>
              <a:buSzPct val="100000"/>
              <a:buFont typeface="Arial" pitchFamily="-65" charset="0"/>
              <a:buNone/>
              <a:defRPr sz="2000" kern="1200">
                <a:solidFill>
                  <a:schemeClr val="bg1"/>
                </a:solidFill>
                <a:latin typeface="Arial"/>
                <a:ea typeface="ＭＳ Ｐゴシック" pitchFamily="-65"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de-DE" dirty="0"/>
              <a:t>Rahmen für fachspezifische Ausgestaltung</a:t>
            </a:r>
          </a:p>
        </p:txBody>
      </p:sp>
    </p:spTree>
    <p:extLst>
      <p:ext uri="{BB962C8B-B14F-4D97-AF65-F5344CB8AC3E}">
        <p14:creationId xmlns:p14="http://schemas.microsoft.com/office/powerpoint/2010/main" val="2043663481"/>
      </p:ext>
    </p:extLst>
  </p:cSld>
  <p:clrMapOvr>
    <a:masterClrMapping/>
  </p:clrMapOvr>
  <p:transition>
    <p:fade/>
  </p:transition>
</p:sld>
</file>

<file path=ppt/theme/theme1.xml><?xml version="1.0" encoding="utf-8"?>
<a:theme xmlns:a="http://schemas.openxmlformats.org/drawingml/2006/main" name="DFG Vorlage 2007">
  <a:themeElements>
    <a:clrScheme name="DFG-Blau">
      <a:dk1>
        <a:sysClr val="windowText" lastClr="000000"/>
      </a:dk1>
      <a:lt1>
        <a:sysClr val="window" lastClr="FFFFFF"/>
      </a:lt1>
      <a:dk2>
        <a:srgbClr val="00519E"/>
      </a:dk2>
      <a:lt2>
        <a:srgbClr val="EEECE1"/>
      </a:lt2>
      <a:accent1>
        <a:srgbClr val="00519E"/>
      </a:accent1>
      <a:accent2>
        <a:srgbClr val="6DA5D5"/>
      </a:accent2>
      <a:accent3>
        <a:srgbClr val="3F85C1"/>
      </a:accent3>
      <a:accent4>
        <a:srgbClr val="0069AF"/>
      </a:accent4>
      <a:accent5>
        <a:srgbClr val="B5123E"/>
      </a:accent5>
      <a:accent6>
        <a:srgbClr val="646567"/>
      </a:accent6>
      <a:hlink>
        <a:srgbClr val="0070C0"/>
      </a:hlink>
      <a:folHlink>
        <a:srgbClr val="800080"/>
      </a:folHlink>
    </a:clrScheme>
    <a:fontScheme name="DF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defPPr>
      </a:lstStyle>
    </a:txDef>
  </a:objectDefaults>
  <a:extraClrSchemeLst/>
  <a:extLst>
    <a:ext uri="{05A4C25C-085E-4340-85A3-A5531E510DB2}">
      <thm15:themeFamily xmlns:thm15="http://schemas.microsoft.com/office/thememl/2012/main" name="Präsentation2" id="{FF2BA075-8C27-4FFF-82EC-32D1B152DF01}" vid="{C6DC7238-4873-4567-9EC2-379FCFCFFE1E}"/>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fgImagePreview xmlns="198df9ae-ae3f-4c1e-94de-92fe90cd4c6c" xsi:nil="true"/>
    <DFGEEPStatus xmlns="0cc7fa85-28df-4154-aa7d-48f681146b48">
      <Url xsi:nil="true"/>
      <Description xsi:nil="true"/>
    </DFGEEP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1FCBBE48C671429346FDB32FC55A94" ma:contentTypeVersion="4" ma:contentTypeDescription="Create a new document." ma:contentTypeScope="" ma:versionID="cf42e40e86c4fa3a24f35d0b788b5034">
  <xsd:schema xmlns:xsd="http://www.w3.org/2001/XMLSchema" xmlns:xs="http://www.w3.org/2001/XMLSchema" xmlns:p="http://schemas.microsoft.com/office/2006/metadata/properties" xmlns:ns2="198df9ae-ae3f-4c1e-94de-92fe90cd4c6c" xmlns:ns3="0cc7fa85-28df-4154-aa7d-48f681146b48" targetNamespace="http://schemas.microsoft.com/office/2006/metadata/properties" ma:root="true" ma:fieldsID="8e916a938f256631ac93dedb1993f59d" ns2:_="" ns3:_="">
    <xsd:import namespace="198df9ae-ae3f-4c1e-94de-92fe90cd4c6c"/>
    <xsd:import namespace="0cc7fa85-28df-4154-aa7d-48f681146b48"/>
    <xsd:element name="properties">
      <xsd:complexType>
        <xsd:sequence>
          <xsd:element name="documentManagement">
            <xsd:complexType>
              <xsd:all>
                <xsd:element ref="ns2:DfgImagePreview" minOccurs="0"/>
                <xsd:element ref="ns2:SharedWithUsers" minOccurs="0"/>
                <xsd:element ref="ns2:SharedWithDetails" minOccurs="0"/>
                <xsd:element ref="ns3:DFGEEP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8df9ae-ae3f-4c1e-94de-92fe90cd4c6c" elementFormDefault="qualified">
    <xsd:import namespace="http://schemas.microsoft.com/office/2006/documentManagement/types"/>
    <xsd:import namespace="http://schemas.microsoft.com/office/infopath/2007/PartnerControls"/>
    <xsd:element name="DfgImagePreview" ma:index="8" nillable="true" ma:displayName="Bildvorschau" ma:internalName="DfgImagePreview">
      <xsd:simpleType>
        <xsd:restriction base="dms:Text">
          <xsd:maxLength value="255"/>
        </xsd:restriction>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c7fa85-28df-4154-aa7d-48f681146b48" elementFormDefault="qualified">
    <xsd:import namespace="http://schemas.microsoft.com/office/2006/documentManagement/types"/>
    <xsd:import namespace="http://schemas.microsoft.com/office/infopath/2007/PartnerControls"/>
    <xsd:element name="DFGEEPStatus" ma:index="11" nillable="true" ma:displayName="Workflow Status" ma:format="Hyperlink" ma:hidden="true" ma:internalName="DFGEEPStatus">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1DE84C-8582-4724-864B-EFFE99818FD4}">
  <ds:schemaRefs>
    <ds:schemaRef ds:uri="http://www.w3.org/XML/1998/namespace"/>
    <ds:schemaRef ds:uri="http://purl.org/dc/dcmitype/"/>
    <ds:schemaRef ds:uri="0cc7fa85-28df-4154-aa7d-48f681146b48"/>
    <ds:schemaRef ds:uri="http://schemas.microsoft.com/office/2006/metadata/properties"/>
    <ds:schemaRef ds:uri="198df9ae-ae3f-4c1e-94de-92fe90cd4c6c"/>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s>
</ds:datastoreItem>
</file>

<file path=customXml/itemProps2.xml><?xml version="1.0" encoding="utf-8"?>
<ds:datastoreItem xmlns:ds="http://schemas.openxmlformats.org/officeDocument/2006/customXml" ds:itemID="{E9D449DA-6EB3-46BE-A96F-6C42BB104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8df9ae-ae3f-4c1e-94de-92fe90cd4c6c"/>
    <ds:schemaRef ds:uri="0cc7fa85-28df-4154-aa7d-48f681146b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E5C0A5-100B-41B6-9A38-3581CB0A7D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1266</Words>
  <Application>Microsoft Office PowerPoint</Application>
  <PresentationFormat>Bildschirmpräsentation (4:3)</PresentationFormat>
  <Paragraphs>158</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ＭＳ Ｐゴシック</vt:lpstr>
      <vt:lpstr>Arial</vt:lpstr>
      <vt:lpstr>Calibri</vt:lpstr>
      <vt:lpstr>Times New Roman</vt:lpstr>
      <vt:lpstr>DFG Vorlage 2007</vt:lpstr>
      <vt:lpstr>Umgang mit Forschungsdaten</vt:lpstr>
      <vt:lpstr>Inhalt</vt:lpstr>
      <vt:lpstr>1. Hintergrund</vt:lpstr>
      <vt:lpstr>1. Hintergrund</vt:lpstr>
      <vt:lpstr>1. Hintergrund</vt:lpstr>
      <vt:lpstr>PowerPoint-Präsentation</vt:lpstr>
      <vt:lpstr>2. Herausforderungen</vt:lpstr>
      <vt:lpstr>3. Lösungsansätze</vt:lpstr>
      <vt:lpstr>3. Lösungsansätze</vt:lpstr>
      <vt:lpstr>3. Lösungsansätze</vt:lpstr>
      <vt:lpstr>4. Änderung des Leitfadens für die Antragstellung</vt:lpstr>
      <vt:lpstr>4. Änderung des Leitfadens für die Antragstellung</vt:lpstr>
      <vt:lpstr>4. Änderung des Leitfadens für die Antragstellung</vt:lpstr>
      <vt:lpstr>5. Umsetzung in Verbundprojekten</vt:lpstr>
      <vt:lpstr>PowerPoint-Präsentation</vt:lpstr>
      <vt:lpstr>PowerPoint-Präsentation</vt:lpstr>
      <vt:lpstr>PowerPoint-Präsentation</vt:lpstr>
    </vt:vector>
  </TitlesOfParts>
  <Company>DFG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Lunch &amp; Learn</dc:title>
  <dc:creator>Jahnen, Burkhard</dc:creator>
  <dc:description>www.dfg.de</dc:description>
  <cp:lastModifiedBy>Hausen</cp:lastModifiedBy>
  <cp:revision>44</cp:revision>
  <cp:lastPrinted>2022-05-10T11:43:07Z</cp:lastPrinted>
  <dcterms:created xsi:type="dcterms:W3CDTF">2021-09-14T11:35:02Z</dcterms:created>
  <dcterms:modified xsi:type="dcterms:W3CDTF">2022-05-16T14:10:56Z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0x010100EF1FCBBE48C671429346FDB32FC55A94</vt:lpwstr>
  </property>
</Properties>
</file>